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258" r:id="rId4"/>
    <p:sldId id="259" r:id="rId5"/>
    <p:sldId id="260" r:id="rId6"/>
    <p:sldId id="269" r:id="rId7"/>
    <p:sldId id="270" r:id="rId8"/>
    <p:sldId id="261" r:id="rId9"/>
    <p:sldId id="271" r:id="rId10"/>
    <p:sldId id="272" r:id="rId11"/>
    <p:sldId id="273" r:id="rId12"/>
    <p:sldId id="268" r:id="rId13"/>
    <p:sldId id="264" r:id="rId14"/>
    <p:sldId id="265"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12-01-2024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pPr/>
              <a:t>12-01-2024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4713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3210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2917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a:extLst>
              <a:ext uri="{FF2B5EF4-FFF2-40B4-BE49-F238E27FC236}">
                <a16:creationId xmlns:a16="http://schemas.microsoft.com/office/drawing/2014/main"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3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076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1126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12-01-2024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8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12-01-2024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7464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12-01-2024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240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76463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130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pPr/>
              <a:t>12-01-2024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8/docs/technotes/guides/soun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E162-9269-475D-82BD-7ED6F020D39C}"/>
              </a:ext>
            </a:extLst>
          </p:cNvPr>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fontScale="90000"/>
          </a:bodyPr>
          <a:lstStyle/>
          <a:p>
            <a:pPr>
              <a:lnSpc>
                <a:spcPct val="100000"/>
              </a:lnSpc>
              <a:spcBef>
                <a:spcPts val="600"/>
              </a:spcBef>
              <a:spcAft>
                <a:spcPts val="1200"/>
              </a:spcAft>
            </a:pPr>
            <a:r>
              <a:rPr lang="en-US" sz="2700" dirty="0">
                <a:solidFill>
                  <a:srgbClr val="FF0000"/>
                </a:solidFill>
                <a:cs typeface="Leelawadee" panose="020B0502040204020203"/>
              </a:rPr>
              <a:t>External Project Presentation of Computer Networking(CSE 3034)</a:t>
            </a:r>
            <a:br>
              <a:rPr lang="en-US" sz="2700" dirty="0">
                <a:solidFill>
                  <a:srgbClr val="FF0000"/>
                </a:solidFill>
                <a:cs typeface="Leelawadee" panose="020B0502040204020203"/>
              </a:rPr>
            </a:br>
            <a:r>
              <a:rPr lang="en-US" sz="2700" b="0" dirty="0">
                <a:cs typeface="Leelawadee" panose="020B0502040204020203"/>
              </a:rPr>
              <a:t>on</a:t>
            </a:r>
            <a:br>
              <a:rPr lang="en-US" dirty="0">
                <a:cs typeface="Leelawadee" panose="020B0502040204020203"/>
              </a:rPr>
            </a:br>
            <a:r>
              <a:rPr lang="en-IN" sz="3100" dirty="0"/>
              <a:t>Real-time </a:t>
            </a:r>
            <a:r>
              <a:rPr lang="en-IN" sz="3100" dirty="0" err="1"/>
              <a:t>VoWi</a:t>
            </a:r>
            <a:r>
              <a:rPr lang="en-IN" sz="3100" dirty="0"/>
              <a:t>-Fi Audio Streaming</a:t>
            </a:r>
            <a:endParaRPr lang="en-IN" sz="3100" dirty="0">
              <a:cs typeface="Leelawadee" panose="020B0502040204020203"/>
            </a:endParaRPr>
          </a:p>
        </p:txBody>
      </p:sp>
      <p:sp>
        <p:nvSpPr>
          <p:cNvPr id="4" name="Subtitle 2">
            <a:extLst>
              <a:ext uri="{FF2B5EF4-FFF2-40B4-BE49-F238E27FC236}">
                <a16:creationId xmlns:a16="http://schemas.microsoft.com/office/drawing/2014/main" id="{CBF480FF-180A-4C81-A907-DD371FF4ACE9}"/>
              </a:ext>
            </a:extLst>
          </p:cNvPr>
          <p:cNvSpPr txBox="1">
            <a:spLocks/>
          </p:cNvSpPr>
          <p:nvPr/>
        </p:nvSpPr>
        <p:spPr>
          <a:xfrm>
            <a:off x="4769264" y="2075689"/>
            <a:ext cx="4196603" cy="2416523"/>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b="1" dirty="0">
                <a:solidFill>
                  <a:schemeClr val="tx1"/>
                </a:solidFill>
              </a:rPr>
              <a:t>               </a:t>
            </a:r>
            <a:r>
              <a:rPr lang="en-US" sz="3400" b="1" dirty="0">
                <a:solidFill>
                  <a:schemeClr val="tx1"/>
                </a:solidFill>
              </a:rPr>
              <a:t>Presented by </a:t>
            </a:r>
          </a:p>
          <a:p>
            <a:pPr algn="l"/>
            <a:r>
              <a:rPr lang="en-US" sz="2600" dirty="0">
                <a:solidFill>
                  <a:schemeClr val="tx1"/>
                </a:solidFill>
              </a:rPr>
              <a:t>Sumit Saha(2141019013)</a:t>
            </a:r>
          </a:p>
          <a:p>
            <a:pPr algn="l"/>
            <a:r>
              <a:rPr lang="en-US" sz="2600" dirty="0">
                <a:solidFill>
                  <a:schemeClr val="tx1"/>
                </a:solidFill>
              </a:rPr>
              <a:t>Rishabh Kumar Agrahari(2141001083)</a:t>
            </a:r>
          </a:p>
          <a:p>
            <a:pPr algn="l"/>
            <a:r>
              <a:rPr lang="en-US" sz="2600" dirty="0">
                <a:solidFill>
                  <a:srgbClr val="000009"/>
                </a:solidFill>
                <a:effectLst/>
                <a:ea typeface="Times New Roman" panose="02020603050405020304" pitchFamily="18" charset="0"/>
              </a:rPr>
              <a:t>Vs Prudhvi Rajeev Kumar(</a:t>
            </a:r>
            <a:r>
              <a:rPr lang="en-US" sz="2600" spc="-5" dirty="0">
                <a:solidFill>
                  <a:srgbClr val="000009"/>
                </a:solidFill>
                <a:effectLst/>
                <a:ea typeface="Times New Roman" panose="02020603050405020304" pitchFamily="18" charset="0"/>
              </a:rPr>
              <a:t>2141011145</a:t>
            </a:r>
            <a:r>
              <a:rPr lang="en-US" sz="2600" dirty="0">
                <a:solidFill>
                  <a:srgbClr val="000009"/>
                </a:solidFill>
                <a:effectLst/>
                <a:ea typeface="Times New Roman" panose="02020603050405020304" pitchFamily="18" charset="0"/>
              </a:rPr>
              <a:t>)</a:t>
            </a:r>
            <a:endParaRPr lang="en-IN" sz="2600" dirty="0">
              <a:effectLst/>
              <a:ea typeface="Times New Roman" panose="02020603050405020304" pitchFamily="18" charset="0"/>
            </a:endParaRPr>
          </a:p>
          <a:p>
            <a:pPr algn="l"/>
            <a:r>
              <a:rPr lang="en-US" sz="2600" dirty="0" err="1">
                <a:solidFill>
                  <a:srgbClr val="000009"/>
                </a:solidFill>
                <a:effectLst/>
                <a:ea typeface="Times New Roman" panose="02020603050405020304" pitchFamily="18" charset="0"/>
              </a:rPr>
              <a:t>Sibasish</a:t>
            </a:r>
            <a:r>
              <a:rPr lang="en-US" sz="2600" dirty="0">
                <a:solidFill>
                  <a:srgbClr val="000009"/>
                </a:solidFill>
                <a:effectLst/>
                <a:ea typeface="Times New Roman" panose="02020603050405020304" pitchFamily="18" charset="0"/>
              </a:rPr>
              <a:t> </a:t>
            </a:r>
            <a:r>
              <a:rPr lang="en-US" sz="2600" dirty="0" err="1">
                <a:solidFill>
                  <a:srgbClr val="000009"/>
                </a:solidFill>
                <a:effectLst/>
                <a:ea typeface="Times New Roman" panose="02020603050405020304" pitchFamily="18" charset="0"/>
              </a:rPr>
              <a:t>Padhy</a:t>
            </a:r>
            <a:r>
              <a:rPr lang="en-US" sz="2600" dirty="0">
                <a:solidFill>
                  <a:srgbClr val="000009"/>
                </a:solidFill>
                <a:effectLst/>
                <a:ea typeface="Times New Roman" panose="02020603050405020304" pitchFamily="18" charset="0"/>
              </a:rPr>
              <a:t>(</a:t>
            </a:r>
            <a:r>
              <a:rPr lang="en-US" sz="2600" spc="-5" dirty="0">
                <a:solidFill>
                  <a:srgbClr val="000009"/>
                </a:solidFill>
                <a:effectLst/>
                <a:ea typeface="Times New Roman" panose="02020603050405020304" pitchFamily="18" charset="0"/>
              </a:rPr>
              <a:t>2141016014</a:t>
            </a:r>
            <a:r>
              <a:rPr lang="en-US" sz="2600" dirty="0">
                <a:solidFill>
                  <a:srgbClr val="000009"/>
                </a:solidFill>
                <a:effectLst/>
                <a:ea typeface="Times New Roman" panose="02020603050405020304" pitchFamily="18" charset="0"/>
              </a:rPr>
              <a:t>)</a:t>
            </a:r>
          </a:p>
          <a:p>
            <a:pPr algn="l"/>
            <a:r>
              <a:rPr lang="en-US" sz="2600" dirty="0">
                <a:solidFill>
                  <a:srgbClr val="000009"/>
                </a:solidFill>
                <a:effectLst/>
                <a:ea typeface="Times New Roman" panose="02020603050405020304" pitchFamily="18" charset="0"/>
              </a:rPr>
              <a:t>Talha Ayub</a:t>
            </a:r>
            <a:r>
              <a:rPr lang="en-US" sz="2600" dirty="0">
                <a:solidFill>
                  <a:srgbClr val="000009"/>
                </a:solidFill>
                <a:ea typeface="Times New Roman" panose="02020603050405020304" pitchFamily="18" charset="0"/>
              </a:rPr>
              <a:t>(</a:t>
            </a:r>
            <a:r>
              <a:rPr lang="en-US" sz="2600" spc="-5" dirty="0">
                <a:solidFill>
                  <a:srgbClr val="000009"/>
                </a:solidFill>
                <a:effectLst/>
                <a:ea typeface="Times New Roman" panose="02020603050405020304" pitchFamily="18" charset="0"/>
              </a:rPr>
              <a:t>2141001071</a:t>
            </a:r>
            <a:r>
              <a:rPr lang="en-US" sz="2600" dirty="0">
                <a:solidFill>
                  <a:srgbClr val="000009"/>
                </a:solidFill>
                <a:ea typeface="Times New Roman" panose="02020603050405020304" pitchFamily="18" charset="0"/>
              </a:rPr>
              <a:t>)</a:t>
            </a:r>
          </a:p>
          <a:p>
            <a:pPr algn="l"/>
            <a:r>
              <a:rPr lang="en-US" sz="2600" dirty="0">
                <a:solidFill>
                  <a:srgbClr val="000009"/>
                </a:solidFill>
                <a:effectLst/>
                <a:ea typeface="Times New Roman" panose="02020603050405020304" pitchFamily="18" charset="0"/>
              </a:rPr>
              <a:t>Utkarsh Mishra(</a:t>
            </a:r>
            <a:r>
              <a:rPr lang="en-US" sz="2600" spc="-5" dirty="0">
                <a:solidFill>
                  <a:srgbClr val="000009"/>
                </a:solidFill>
                <a:effectLst/>
                <a:ea typeface="Times New Roman" panose="02020603050405020304" pitchFamily="18" charset="0"/>
              </a:rPr>
              <a:t>2141013143</a:t>
            </a:r>
            <a:r>
              <a:rPr lang="en-US" sz="2600" dirty="0">
                <a:solidFill>
                  <a:srgbClr val="000009"/>
                </a:solidFill>
                <a:effectLst/>
                <a:ea typeface="Times New Roman" panose="02020603050405020304" pitchFamily="18" charset="0"/>
              </a:rPr>
              <a:t>)</a:t>
            </a:r>
            <a:endParaRPr lang="en-IN" sz="2600" dirty="0">
              <a:effectLst/>
              <a:ea typeface="Times New Roman" panose="02020603050405020304" pitchFamily="18" charset="0"/>
            </a:endParaRPr>
          </a:p>
          <a:p>
            <a:endParaRPr lang="en-US" sz="2600" dirty="0">
              <a:solidFill>
                <a:srgbClr val="000009"/>
              </a:solidFill>
              <a:latin typeface="Times New Roman" panose="02020603050405020304" pitchFamily="18" charset="0"/>
              <a:ea typeface="Times New Roman" panose="02020603050405020304" pitchFamily="18" charset="0"/>
            </a:endParaRPr>
          </a:p>
          <a:p>
            <a:endParaRPr lang="en-US" sz="1600" dirty="0">
              <a:solidFill>
                <a:schemeClr val="tx1"/>
              </a:solidFill>
            </a:endParaRPr>
          </a:p>
          <a:p>
            <a:endParaRPr lang="en-US" sz="1600" dirty="0">
              <a:solidFill>
                <a:schemeClr val="tx1"/>
              </a:solidFill>
            </a:endParaRPr>
          </a:p>
        </p:txBody>
      </p:sp>
      <p:pic>
        <p:nvPicPr>
          <p:cNvPr id="5" name="Picture">
            <a:extLst>
              <a:ext uri="{FF2B5EF4-FFF2-40B4-BE49-F238E27FC236}">
                <a16:creationId xmlns:a16="http://schemas.microsoft.com/office/drawing/2014/main" id="{FDF4EF9C-1C59-4B21-AC6D-C604B3D05DC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2861804" y="2450877"/>
            <a:ext cx="1847850" cy="1847215"/>
          </a:xfrm>
          <a:prstGeom prst="rect">
            <a:avLst/>
          </a:prstGeom>
          <a:noFill/>
          <a:ln w="9525">
            <a:noFill/>
            <a:miter lim="800000"/>
            <a:headEnd/>
            <a:tailEnd/>
          </a:ln>
        </p:spPr>
      </p:pic>
      <p:sp>
        <p:nvSpPr>
          <p:cNvPr id="6" name="Subtitle 2">
            <a:extLst>
              <a:ext uri="{FF2B5EF4-FFF2-40B4-BE49-F238E27FC236}">
                <a16:creationId xmlns:a16="http://schemas.microsoft.com/office/drawing/2014/main"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D56E70F7-CC93-4CD3-83E5-7FA138D63B4F}"/>
              </a:ext>
            </a:extLst>
          </p:cNvPr>
          <p:cNvSpPr txBox="1">
            <a:spLocks/>
          </p:cNvSpPr>
          <p:nvPr/>
        </p:nvSpPr>
        <p:spPr>
          <a:xfrm>
            <a:off x="265176" y="4782311"/>
            <a:ext cx="8641080" cy="1830863"/>
          </a:xfrm>
          <a:prstGeom prst="round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a:t>
            </a:r>
          </a:p>
          <a:p>
            <a:r>
              <a:rPr lang="en-US" sz="2400" b="1" dirty="0">
                <a:cs typeface="Leelawadee" panose="020B0502040204020203"/>
              </a:rPr>
              <a:t>Institute of Technical Education &amp; Research (FET)</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Jan, 2024</a:t>
            </a:r>
            <a:endParaRPr lang="en-IN" sz="1800" dirty="0">
              <a:cs typeface="Leelawadee" panose="020B0502040204020203"/>
            </a:endParaRPr>
          </a:p>
        </p:txBody>
      </p:sp>
      <p:sp>
        <p:nvSpPr>
          <p:cNvPr id="12" name="Subtitle 2">
            <a:extLst>
              <a:ext uri="{FF2B5EF4-FFF2-40B4-BE49-F238E27FC236}">
                <a16:creationId xmlns:a16="http://schemas.microsoft.com/office/drawing/2014/main" id="{88A6259B-0FB2-F5CA-61FA-9C49DAEE1239}"/>
              </a:ext>
            </a:extLst>
          </p:cNvPr>
          <p:cNvSpPr txBox="1">
            <a:spLocks/>
          </p:cNvSpPr>
          <p:nvPr/>
        </p:nvSpPr>
        <p:spPr>
          <a:xfrm>
            <a:off x="98323" y="2554886"/>
            <a:ext cx="2703871"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Supervisor</a:t>
            </a:r>
          </a:p>
          <a:p>
            <a:r>
              <a:rPr lang="en-US" sz="2200" dirty="0" err="1">
                <a:solidFill>
                  <a:schemeClr val="tx1"/>
                </a:solidFill>
              </a:rPr>
              <a:t>Mrs.Jhilirani</a:t>
            </a:r>
            <a:r>
              <a:rPr lang="en-US" sz="2200" dirty="0">
                <a:solidFill>
                  <a:schemeClr val="tx1"/>
                </a:solidFill>
              </a:rPr>
              <a:t> Nayak</a:t>
            </a:r>
          </a:p>
          <a:p>
            <a:endParaRPr lang="en-US" dirty="0">
              <a:solidFill>
                <a:schemeClr val="tx1"/>
              </a:solidFill>
            </a:endParaRPr>
          </a:p>
        </p:txBody>
      </p:sp>
    </p:spTree>
    <p:extLst>
      <p:ext uri="{BB962C8B-B14F-4D97-AF65-F5344CB8AC3E}">
        <p14:creationId xmlns:p14="http://schemas.microsoft.com/office/powerpoint/2010/main" val="94369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CEED-863E-68E3-F6B5-11487585C247}"/>
              </a:ext>
            </a:extLst>
          </p:cNvPr>
          <p:cNvSpPr>
            <a:spLocks noGrp="1"/>
          </p:cNvSpPr>
          <p:nvPr>
            <p:ph type="title"/>
          </p:nvPr>
        </p:nvSpPr>
        <p:spPr/>
        <p:txBody>
          <a:bodyPr>
            <a:normAutofit fontScale="90000"/>
          </a:bodyPr>
          <a:lstStyle/>
          <a:p>
            <a:r>
              <a:rPr lang="en-US" dirty="0"/>
              <a:t>Implementation</a:t>
            </a:r>
            <a:endParaRPr lang="en-IN" dirty="0"/>
          </a:p>
        </p:txBody>
      </p:sp>
      <p:sp>
        <p:nvSpPr>
          <p:cNvPr id="3" name="Content Placeholder 2">
            <a:extLst>
              <a:ext uri="{FF2B5EF4-FFF2-40B4-BE49-F238E27FC236}">
                <a16:creationId xmlns:a16="http://schemas.microsoft.com/office/drawing/2014/main" id="{A12F965D-A46F-A3D4-74E7-58DFB848B94F}"/>
              </a:ext>
            </a:extLst>
          </p:cNvPr>
          <p:cNvSpPr>
            <a:spLocks noGrp="1"/>
          </p:cNvSpPr>
          <p:nvPr>
            <p:ph idx="1"/>
          </p:nvPr>
        </p:nvSpPr>
        <p:spPr/>
        <p:txBody>
          <a:bodyPr>
            <a:normAutofit fontScale="55000" lnSpcReduction="20000"/>
          </a:bodyPr>
          <a:lstStyle/>
          <a:p>
            <a:r>
              <a:rPr lang="en-IN" sz="4000" b="1" dirty="0" err="1">
                <a:latin typeface="Times New Roman" panose="02020603050405020304" pitchFamily="18" charset="0"/>
                <a:cs typeface="Times New Roman" panose="02020603050405020304" pitchFamily="18" charset="0"/>
              </a:rPr>
              <a:t>ServerSide</a:t>
            </a:r>
            <a:r>
              <a:rPr lang="en-IN" sz="2200" b="1" dirty="0"/>
              <a:t>:</a:t>
            </a:r>
          </a:p>
          <a:p>
            <a:pPr marL="0" indent="0">
              <a:buNone/>
            </a:pPr>
            <a:r>
              <a:rPr lang="en-IN" sz="3300" dirty="0">
                <a:latin typeface="Times New Roman" panose="02020603050405020304" pitchFamily="18" charset="0"/>
                <a:cs typeface="Times New Roman" panose="02020603050405020304" pitchFamily="18" charset="0"/>
              </a:rPr>
              <a:t>import </a:t>
            </a:r>
            <a:r>
              <a:rPr lang="en-IN" sz="3300" dirty="0" err="1">
                <a:latin typeface="Times New Roman" panose="02020603050405020304" pitchFamily="18" charset="0"/>
                <a:cs typeface="Times New Roman" panose="02020603050405020304" pitchFamily="18" charset="0"/>
              </a:rPr>
              <a:t>javax.sound.sampled</a:t>
            </a:r>
            <a:r>
              <a:rPr lang="en-IN" sz="3300" dirty="0">
                <a:latin typeface="Times New Roman" panose="02020603050405020304" pitchFamily="18" charset="0"/>
                <a:cs typeface="Times New Roman" panose="02020603050405020304" pitchFamily="18" charset="0"/>
              </a:rPr>
              <a:t>.*;</a:t>
            </a:r>
          </a:p>
          <a:p>
            <a:pPr marL="0" indent="0">
              <a:buNone/>
            </a:pPr>
            <a:r>
              <a:rPr lang="en-IN" sz="3300" dirty="0">
                <a:latin typeface="Times New Roman" panose="02020603050405020304" pitchFamily="18" charset="0"/>
                <a:cs typeface="Times New Roman" panose="02020603050405020304" pitchFamily="18" charset="0"/>
              </a:rPr>
              <a:t>import java.io.*;</a:t>
            </a:r>
          </a:p>
          <a:p>
            <a:pPr marL="0" indent="0">
              <a:buNone/>
            </a:pPr>
            <a:r>
              <a:rPr lang="en-IN" sz="3300" dirty="0">
                <a:latin typeface="Times New Roman" panose="02020603050405020304" pitchFamily="18" charset="0"/>
                <a:cs typeface="Times New Roman" panose="02020603050405020304" pitchFamily="18" charset="0"/>
              </a:rPr>
              <a:t>import </a:t>
            </a:r>
            <a:r>
              <a:rPr lang="en-IN" sz="3300" dirty="0" err="1">
                <a:latin typeface="Times New Roman" panose="02020603050405020304" pitchFamily="18" charset="0"/>
                <a:cs typeface="Times New Roman" panose="02020603050405020304" pitchFamily="18" charset="0"/>
              </a:rPr>
              <a:t>java.net.ServerSocket</a:t>
            </a:r>
            <a:r>
              <a:rPr lang="en-IN" sz="3300" dirty="0">
                <a:latin typeface="Times New Roman" panose="02020603050405020304" pitchFamily="18" charset="0"/>
                <a:cs typeface="Times New Roman" panose="02020603050405020304" pitchFamily="18" charset="0"/>
              </a:rPr>
              <a:t>;</a:t>
            </a:r>
          </a:p>
          <a:p>
            <a:pPr marL="0" indent="0">
              <a:buNone/>
            </a:pPr>
            <a:r>
              <a:rPr lang="en-IN" sz="3300" dirty="0">
                <a:latin typeface="Times New Roman" panose="02020603050405020304" pitchFamily="18" charset="0"/>
                <a:cs typeface="Times New Roman" panose="02020603050405020304" pitchFamily="18" charset="0"/>
              </a:rPr>
              <a:t>import </a:t>
            </a:r>
            <a:r>
              <a:rPr lang="en-IN" sz="3300" dirty="0" err="1">
                <a:latin typeface="Times New Roman" panose="02020603050405020304" pitchFamily="18" charset="0"/>
                <a:cs typeface="Times New Roman" panose="02020603050405020304" pitchFamily="18" charset="0"/>
              </a:rPr>
              <a:t>java.net.Socket</a:t>
            </a:r>
            <a:r>
              <a:rPr lang="en-IN" sz="3300" dirty="0">
                <a:latin typeface="Times New Roman" panose="02020603050405020304" pitchFamily="18" charset="0"/>
                <a:cs typeface="Times New Roman" panose="02020603050405020304" pitchFamily="18" charset="0"/>
              </a:rPr>
              <a:t>;</a:t>
            </a:r>
          </a:p>
          <a:p>
            <a:pPr marL="0" indent="0">
              <a:buNone/>
            </a:pPr>
            <a:r>
              <a:rPr lang="en-IN" sz="3300" dirty="0">
                <a:latin typeface="Times New Roman" panose="02020603050405020304" pitchFamily="18" charset="0"/>
                <a:cs typeface="Times New Roman" panose="02020603050405020304" pitchFamily="18" charset="0"/>
              </a:rPr>
              <a:t>public class </a:t>
            </a:r>
            <a:r>
              <a:rPr lang="en-IN" sz="3300" dirty="0" err="1">
                <a:latin typeface="Times New Roman" panose="02020603050405020304" pitchFamily="18" charset="0"/>
                <a:cs typeface="Times New Roman" panose="02020603050405020304" pitchFamily="18" charset="0"/>
              </a:rPr>
              <a:t>serverSide</a:t>
            </a:r>
            <a:r>
              <a:rPr lang="en-IN" sz="3300" dirty="0">
                <a:latin typeface="Times New Roman" panose="02020603050405020304" pitchFamily="18" charset="0"/>
                <a:cs typeface="Times New Roman" panose="02020603050405020304" pitchFamily="18" charset="0"/>
              </a:rPr>
              <a:t> {</a:t>
            </a:r>
          </a:p>
          <a:p>
            <a:pPr marL="0" indent="0">
              <a:buNone/>
            </a:pPr>
            <a:r>
              <a:rPr lang="en-IN" sz="3300" dirty="0">
                <a:latin typeface="Times New Roman" panose="02020603050405020304" pitchFamily="18" charset="0"/>
                <a:cs typeface="Times New Roman" panose="02020603050405020304" pitchFamily="18" charset="0"/>
              </a:rPr>
              <a:t> public static void main(String[] </a:t>
            </a:r>
            <a:r>
              <a:rPr lang="en-IN" sz="3300" dirty="0" err="1">
                <a:latin typeface="Times New Roman" panose="02020603050405020304" pitchFamily="18" charset="0"/>
                <a:cs typeface="Times New Roman" panose="02020603050405020304" pitchFamily="18" charset="0"/>
              </a:rPr>
              <a:t>args</a:t>
            </a:r>
            <a:r>
              <a:rPr lang="en-IN" sz="3300" dirty="0">
                <a:latin typeface="Times New Roman" panose="02020603050405020304" pitchFamily="18" charset="0"/>
                <a:cs typeface="Times New Roman" panose="02020603050405020304" pitchFamily="18" charset="0"/>
              </a:rPr>
              <a:t>) {</a:t>
            </a:r>
          </a:p>
          <a:p>
            <a:pPr marL="0" indent="0">
              <a:buNone/>
            </a:pPr>
            <a:r>
              <a:rPr lang="en-IN" sz="3300" dirty="0">
                <a:latin typeface="Times New Roman" panose="02020603050405020304" pitchFamily="18" charset="0"/>
                <a:cs typeface="Times New Roman" panose="02020603050405020304" pitchFamily="18" charset="0"/>
              </a:rPr>
              <a:t> try {</a:t>
            </a:r>
          </a:p>
          <a:p>
            <a:pPr marL="0" indent="0">
              <a:buNone/>
            </a:pPr>
            <a:r>
              <a:rPr lang="en-IN" sz="3300" dirty="0">
                <a:latin typeface="Times New Roman" panose="02020603050405020304" pitchFamily="18" charset="0"/>
                <a:cs typeface="Times New Roman" panose="02020603050405020304" pitchFamily="18" charset="0"/>
              </a:rPr>
              <a:t> int </a:t>
            </a:r>
            <a:r>
              <a:rPr lang="en-IN" sz="3300" dirty="0" err="1">
                <a:latin typeface="Times New Roman" panose="02020603050405020304" pitchFamily="18" charset="0"/>
                <a:cs typeface="Times New Roman" panose="02020603050405020304" pitchFamily="18" charset="0"/>
              </a:rPr>
              <a:t>serverPort</a:t>
            </a:r>
            <a:r>
              <a:rPr lang="en-IN" sz="3300" dirty="0">
                <a:latin typeface="Times New Roman" panose="02020603050405020304" pitchFamily="18" charset="0"/>
                <a:cs typeface="Times New Roman" panose="02020603050405020304" pitchFamily="18" charset="0"/>
              </a:rPr>
              <a:t> = 12345;</a:t>
            </a:r>
          </a:p>
          <a:p>
            <a:pPr marL="0" indent="0">
              <a:buNone/>
            </a:pPr>
            <a:r>
              <a:rPr lang="en-IN" sz="3300" dirty="0">
                <a:latin typeface="Times New Roman" panose="02020603050405020304" pitchFamily="18" charset="0"/>
                <a:cs typeface="Times New Roman" panose="02020603050405020304" pitchFamily="18" charset="0"/>
              </a:rPr>
              <a:t> </a:t>
            </a:r>
            <a:r>
              <a:rPr lang="en-IN" sz="3300" dirty="0" err="1">
                <a:latin typeface="Times New Roman" panose="02020603050405020304" pitchFamily="18" charset="0"/>
                <a:cs typeface="Times New Roman" panose="02020603050405020304" pitchFamily="18" charset="0"/>
              </a:rPr>
              <a:t>System.out.println</a:t>
            </a:r>
            <a:r>
              <a:rPr lang="en-IN" sz="3300" dirty="0">
                <a:latin typeface="Times New Roman" panose="02020603050405020304" pitchFamily="18" charset="0"/>
                <a:cs typeface="Times New Roman" panose="02020603050405020304" pitchFamily="18" charset="0"/>
              </a:rPr>
              <a:t>("Server is starting...");</a:t>
            </a:r>
          </a:p>
          <a:p>
            <a:pPr marL="0" indent="0">
              <a:buNone/>
            </a:pPr>
            <a:r>
              <a:rPr lang="en-IN" sz="3300" dirty="0">
                <a:latin typeface="Times New Roman" panose="02020603050405020304" pitchFamily="18" charset="0"/>
                <a:cs typeface="Times New Roman" panose="02020603050405020304" pitchFamily="18" charset="0"/>
              </a:rPr>
              <a:t> </a:t>
            </a:r>
            <a:r>
              <a:rPr lang="en-IN" sz="3300" dirty="0" err="1">
                <a:latin typeface="Times New Roman" panose="02020603050405020304" pitchFamily="18" charset="0"/>
                <a:cs typeface="Times New Roman" panose="02020603050405020304" pitchFamily="18" charset="0"/>
              </a:rPr>
              <a:t>ServerSocket</a:t>
            </a:r>
            <a:r>
              <a:rPr lang="en-IN" sz="3300" dirty="0">
                <a:latin typeface="Times New Roman" panose="02020603050405020304" pitchFamily="18" charset="0"/>
                <a:cs typeface="Times New Roman" panose="02020603050405020304" pitchFamily="18" charset="0"/>
              </a:rPr>
              <a:t> </a:t>
            </a:r>
            <a:r>
              <a:rPr lang="en-IN" sz="3300" dirty="0" err="1">
                <a:latin typeface="Times New Roman" panose="02020603050405020304" pitchFamily="18" charset="0"/>
                <a:cs typeface="Times New Roman" panose="02020603050405020304" pitchFamily="18" charset="0"/>
              </a:rPr>
              <a:t>serverSocket</a:t>
            </a:r>
            <a:r>
              <a:rPr lang="en-IN" sz="3300" dirty="0">
                <a:latin typeface="Times New Roman" panose="02020603050405020304" pitchFamily="18" charset="0"/>
                <a:cs typeface="Times New Roman" panose="02020603050405020304" pitchFamily="18" charset="0"/>
              </a:rPr>
              <a:t> = new </a:t>
            </a:r>
            <a:r>
              <a:rPr lang="en-IN" sz="3300" dirty="0" err="1">
                <a:latin typeface="Times New Roman" panose="02020603050405020304" pitchFamily="18" charset="0"/>
                <a:cs typeface="Times New Roman" panose="02020603050405020304" pitchFamily="18" charset="0"/>
              </a:rPr>
              <a:t>ServerSocket</a:t>
            </a:r>
            <a:r>
              <a:rPr lang="en-IN" sz="3300" dirty="0">
                <a:latin typeface="Times New Roman" panose="02020603050405020304" pitchFamily="18" charset="0"/>
                <a:cs typeface="Times New Roman" panose="02020603050405020304" pitchFamily="18" charset="0"/>
              </a:rPr>
              <a:t>(</a:t>
            </a:r>
            <a:r>
              <a:rPr lang="en-IN" sz="3300" dirty="0" err="1">
                <a:latin typeface="Times New Roman" panose="02020603050405020304" pitchFamily="18" charset="0"/>
                <a:cs typeface="Times New Roman" panose="02020603050405020304" pitchFamily="18" charset="0"/>
              </a:rPr>
              <a:t>serverPort</a:t>
            </a:r>
            <a:r>
              <a:rPr lang="en-IN" sz="3300" dirty="0">
                <a:latin typeface="Times New Roman" panose="02020603050405020304" pitchFamily="18" charset="0"/>
                <a:cs typeface="Times New Roman" panose="02020603050405020304" pitchFamily="18" charset="0"/>
              </a:rPr>
              <a:t>);</a:t>
            </a:r>
          </a:p>
          <a:p>
            <a:pPr marL="0" indent="0">
              <a:buNone/>
            </a:pPr>
            <a:r>
              <a:rPr lang="en-IN" sz="3300" dirty="0">
                <a:latin typeface="Times New Roman" panose="02020603050405020304" pitchFamily="18" charset="0"/>
                <a:cs typeface="Times New Roman" panose="02020603050405020304" pitchFamily="18" charset="0"/>
              </a:rPr>
              <a:t> </a:t>
            </a:r>
            <a:r>
              <a:rPr lang="en-IN" sz="3300" dirty="0" err="1">
                <a:latin typeface="Times New Roman" panose="02020603050405020304" pitchFamily="18" charset="0"/>
                <a:cs typeface="Times New Roman" panose="02020603050405020304" pitchFamily="18" charset="0"/>
              </a:rPr>
              <a:t>System.out.println</a:t>
            </a:r>
            <a:r>
              <a:rPr lang="en-IN" sz="3300" dirty="0">
                <a:latin typeface="Times New Roman" panose="02020603050405020304" pitchFamily="18" charset="0"/>
                <a:cs typeface="Times New Roman" panose="02020603050405020304" pitchFamily="18" charset="0"/>
              </a:rPr>
              <a:t>("Server is listening on port " + </a:t>
            </a:r>
            <a:r>
              <a:rPr lang="en-IN" sz="3300" dirty="0" err="1">
                <a:latin typeface="Times New Roman" panose="02020603050405020304" pitchFamily="18" charset="0"/>
                <a:cs typeface="Times New Roman" panose="02020603050405020304" pitchFamily="18" charset="0"/>
              </a:rPr>
              <a:t>serverPort</a:t>
            </a:r>
            <a:r>
              <a:rPr lang="en-IN" sz="3300" dirty="0">
                <a:latin typeface="Times New Roman" panose="02020603050405020304" pitchFamily="18" charset="0"/>
                <a:cs typeface="Times New Roman" panose="02020603050405020304" pitchFamily="18" charset="0"/>
              </a:rPr>
              <a:t>);</a:t>
            </a:r>
          </a:p>
          <a:p>
            <a:pPr marL="0" indent="0">
              <a:buNone/>
            </a:pPr>
            <a:r>
              <a:rPr lang="en-IN" sz="3300" dirty="0">
                <a:latin typeface="Times New Roman" panose="02020603050405020304" pitchFamily="18" charset="0"/>
                <a:cs typeface="Times New Roman" panose="02020603050405020304" pitchFamily="18" charset="0"/>
              </a:rPr>
              <a:t> </a:t>
            </a:r>
            <a:r>
              <a:rPr lang="en-IN" sz="3300" dirty="0" err="1">
                <a:latin typeface="Times New Roman" panose="02020603050405020304" pitchFamily="18" charset="0"/>
                <a:cs typeface="Times New Roman" panose="02020603050405020304" pitchFamily="18" charset="0"/>
              </a:rPr>
              <a:t>System.out.println</a:t>
            </a:r>
            <a:r>
              <a:rPr lang="en-IN" sz="3300" dirty="0">
                <a:latin typeface="Times New Roman" panose="02020603050405020304" pitchFamily="18" charset="0"/>
                <a:cs typeface="Times New Roman" panose="02020603050405020304" pitchFamily="18" charset="0"/>
              </a:rPr>
              <a:t>("Waiting for a client to connect...\n");</a:t>
            </a:r>
          </a:p>
          <a:p>
            <a:pPr marL="0" indent="0">
              <a:buNone/>
            </a:pPr>
            <a:r>
              <a:rPr lang="en-IN" sz="3300" dirty="0">
                <a:latin typeface="Times New Roman" panose="02020603050405020304" pitchFamily="18" charset="0"/>
                <a:cs typeface="Times New Roman" panose="02020603050405020304" pitchFamily="18" charset="0"/>
              </a:rPr>
              <a:t> Socket </a:t>
            </a:r>
            <a:r>
              <a:rPr lang="en-IN" sz="3300" dirty="0" err="1">
                <a:latin typeface="Times New Roman" panose="02020603050405020304" pitchFamily="18" charset="0"/>
                <a:cs typeface="Times New Roman" panose="02020603050405020304" pitchFamily="18" charset="0"/>
              </a:rPr>
              <a:t>socket</a:t>
            </a:r>
            <a:r>
              <a:rPr lang="en-IN" sz="3300" dirty="0">
                <a:latin typeface="Times New Roman" panose="02020603050405020304" pitchFamily="18" charset="0"/>
                <a:cs typeface="Times New Roman" panose="02020603050405020304" pitchFamily="18" charset="0"/>
              </a:rPr>
              <a:t> = </a:t>
            </a:r>
            <a:r>
              <a:rPr lang="en-IN" sz="3300" dirty="0" err="1">
                <a:latin typeface="Times New Roman" panose="02020603050405020304" pitchFamily="18" charset="0"/>
                <a:cs typeface="Times New Roman" panose="02020603050405020304" pitchFamily="18" charset="0"/>
              </a:rPr>
              <a:t>serverSocket.accept</a:t>
            </a:r>
            <a:r>
              <a:rPr lang="en-IN" sz="3300" dirty="0">
                <a:latin typeface="Times New Roman" panose="02020603050405020304" pitchFamily="18" charset="0"/>
                <a:cs typeface="Times New Roman" panose="02020603050405020304" pitchFamily="18" charset="0"/>
              </a:rPr>
              <a:t>();`</a:t>
            </a:r>
          </a:p>
          <a:p>
            <a:pPr marL="0" indent="0">
              <a:buNone/>
            </a:pPr>
            <a:r>
              <a:rPr lang="en-IN" sz="3300" dirty="0">
                <a:latin typeface="Times New Roman" panose="02020603050405020304" pitchFamily="18" charset="0"/>
                <a:cs typeface="Times New Roman" panose="02020603050405020304" pitchFamily="18" charset="0"/>
              </a:rPr>
              <a:t> </a:t>
            </a:r>
            <a:r>
              <a:rPr lang="en-IN" sz="3300" dirty="0" err="1">
                <a:latin typeface="Times New Roman" panose="02020603050405020304" pitchFamily="18" charset="0"/>
                <a:cs typeface="Times New Roman" panose="02020603050405020304" pitchFamily="18" charset="0"/>
              </a:rPr>
              <a:t>System.out.println</a:t>
            </a:r>
            <a:r>
              <a:rPr lang="en-IN" sz="3300" dirty="0">
                <a:latin typeface="Times New Roman" panose="02020603050405020304" pitchFamily="18" charset="0"/>
                <a:cs typeface="Times New Roman" panose="02020603050405020304" pitchFamily="18" charset="0"/>
              </a:rPr>
              <a:t>("Client connected: " + </a:t>
            </a:r>
            <a:r>
              <a:rPr lang="en-IN" sz="3300" dirty="0" err="1">
                <a:latin typeface="Times New Roman" panose="02020603050405020304" pitchFamily="18" charset="0"/>
                <a:cs typeface="Times New Roman" panose="02020603050405020304" pitchFamily="18" charset="0"/>
              </a:rPr>
              <a:t>socket.getInetAddress</a:t>
            </a:r>
            <a:r>
              <a:rPr lang="en-IN" sz="3300" dirty="0">
                <a:latin typeface="Times New Roman" panose="02020603050405020304" pitchFamily="18" charset="0"/>
                <a:cs typeface="Times New Roman" panose="02020603050405020304" pitchFamily="18" charset="0"/>
              </a:rPr>
              <a:t>().</a:t>
            </a:r>
            <a:r>
              <a:rPr lang="en-IN" sz="3300" dirty="0" err="1">
                <a:latin typeface="Times New Roman" panose="02020603050405020304" pitchFamily="18" charset="0"/>
                <a:cs typeface="Times New Roman" panose="02020603050405020304" pitchFamily="18" charset="0"/>
              </a:rPr>
              <a:t>getHostAddress</a:t>
            </a:r>
            <a:r>
              <a:rPr lang="en-IN" sz="3300" dirty="0">
                <a:latin typeface="Times New Roman" panose="02020603050405020304" pitchFamily="18" charset="0"/>
                <a:cs typeface="Times New Roman" panose="02020603050405020304" pitchFamily="18" charset="0"/>
              </a:rPr>
              <a:t>());</a:t>
            </a:r>
          </a:p>
          <a:p>
            <a:pPr marL="0" indent="0">
              <a:buNone/>
            </a:pPr>
            <a:r>
              <a:rPr lang="en-IN" sz="3300" dirty="0">
                <a:latin typeface="Times New Roman" panose="02020603050405020304" pitchFamily="18" charset="0"/>
                <a:cs typeface="Times New Roman" panose="02020603050405020304" pitchFamily="18" charset="0"/>
              </a:rPr>
              <a:t> </a:t>
            </a:r>
            <a:r>
              <a:rPr lang="en-IN" sz="3300" dirty="0" err="1">
                <a:latin typeface="Times New Roman" panose="02020603050405020304" pitchFamily="18" charset="0"/>
                <a:cs typeface="Times New Roman" panose="02020603050405020304" pitchFamily="18" charset="0"/>
              </a:rPr>
              <a:t>AudioFormat</a:t>
            </a:r>
            <a:r>
              <a:rPr lang="en-IN" sz="3300" dirty="0">
                <a:latin typeface="Times New Roman" panose="02020603050405020304" pitchFamily="18" charset="0"/>
                <a:cs typeface="Times New Roman" panose="02020603050405020304" pitchFamily="18" charset="0"/>
              </a:rPr>
              <a:t> </a:t>
            </a:r>
            <a:r>
              <a:rPr lang="en-IN" sz="3300" dirty="0" err="1">
                <a:latin typeface="Times New Roman" panose="02020603050405020304" pitchFamily="18" charset="0"/>
                <a:cs typeface="Times New Roman" panose="02020603050405020304" pitchFamily="18" charset="0"/>
              </a:rPr>
              <a:t>audioFormat</a:t>
            </a:r>
            <a:r>
              <a:rPr lang="en-IN" sz="3300" dirty="0">
                <a:latin typeface="Times New Roman" panose="02020603050405020304" pitchFamily="18" charset="0"/>
                <a:cs typeface="Times New Roman" panose="02020603050405020304" pitchFamily="18" charset="0"/>
              </a:rPr>
              <a:t> = new </a:t>
            </a:r>
            <a:r>
              <a:rPr lang="en-IN" sz="3300" dirty="0" err="1">
                <a:latin typeface="Times New Roman" panose="02020603050405020304" pitchFamily="18" charset="0"/>
                <a:cs typeface="Times New Roman" panose="02020603050405020304" pitchFamily="18" charset="0"/>
              </a:rPr>
              <a:t>AudioFormat</a:t>
            </a:r>
            <a:r>
              <a:rPr lang="en-IN" sz="3300" dirty="0">
                <a:latin typeface="Times New Roman" panose="02020603050405020304" pitchFamily="18" charset="0"/>
                <a:cs typeface="Times New Roman" panose="02020603050405020304" pitchFamily="18" charset="0"/>
              </a:rPr>
              <a:t>(16000, 16, 1, true, true);</a:t>
            </a:r>
            <a:r>
              <a:rPr lang="en-IN" sz="3300" b="1"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B7C6D069-D72A-00B3-1A9A-BBC7EA34767D}"/>
              </a:ext>
            </a:extLst>
          </p:cNvPr>
          <p:cNvSpPr>
            <a:spLocks noGrp="1"/>
          </p:cNvSpPr>
          <p:nvPr>
            <p:ph type="dt" sz="half" idx="10"/>
          </p:nvPr>
        </p:nvSpPr>
        <p:spPr/>
        <p:txBody>
          <a:bodyPr/>
          <a:lstStyle/>
          <a:p>
            <a:fld id="{7EA8749E-3FF3-41B2-B4DE-BB379C572509}" type="datetime1">
              <a:rPr lang="en-IN" smtClean="0"/>
              <a:t>12-01-2024</a:t>
            </a:fld>
            <a:endParaRPr lang="en-IN"/>
          </a:p>
        </p:txBody>
      </p:sp>
      <p:sp>
        <p:nvSpPr>
          <p:cNvPr id="5" name="Footer Placeholder 4">
            <a:extLst>
              <a:ext uri="{FF2B5EF4-FFF2-40B4-BE49-F238E27FC236}">
                <a16:creationId xmlns:a16="http://schemas.microsoft.com/office/drawing/2014/main" id="{1618F78E-41F0-7553-C7EF-D51B09B6B9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A6216-2C7C-1927-6B92-4A7E7343613B}"/>
              </a:ext>
            </a:extLst>
          </p:cNvPr>
          <p:cNvSpPr>
            <a:spLocks noGrp="1"/>
          </p:cNvSpPr>
          <p:nvPr>
            <p:ph type="sldNum" sz="quarter" idx="12"/>
          </p:nvPr>
        </p:nvSpPr>
        <p:spPr/>
        <p:txBody>
          <a:bodyPr/>
          <a:lstStyle/>
          <a:p>
            <a:fld id="{ADFB7573-0EEC-4F18-B4D8-B9624EC7F9C7}" type="slidenum">
              <a:rPr lang="en-IN" smtClean="0"/>
              <a:t>10</a:t>
            </a:fld>
            <a:endParaRPr lang="en-IN"/>
          </a:p>
        </p:txBody>
      </p:sp>
    </p:spTree>
    <p:extLst>
      <p:ext uri="{BB962C8B-B14F-4D97-AF65-F5344CB8AC3E}">
        <p14:creationId xmlns:p14="http://schemas.microsoft.com/office/powerpoint/2010/main" val="236860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B8CB-75DA-634F-FC2F-4F8B566E43A9}"/>
              </a:ext>
            </a:extLst>
          </p:cNvPr>
          <p:cNvSpPr>
            <a:spLocks noGrp="1"/>
          </p:cNvSpPr>
          <p:nvPr>
            <p:ph type="title"/>
          </p:nvPr>
        </p:nvSpPr>
        <p:spPr/>
        <p:txBody>
          <a:bodyPr>
            <a:normAutofit fontScale="90000"/>
          </a:bodyPr>
          <a:lstStyle/>
          <a:p>
            <a:r>
              <a:rPr lang="en-US" dirty="0"/>
              <a:t>Implementation</a:t>
            </a:r>
            <a:endParaRPr lang="en-IN" dirty="0"/>
          </a:p>
        </p:txBody>
      </p:sp>
      <p:sp>
        <p:nvSpPr>
          <p:cNvPr id="3" name="Content Placeholder 2">
            <a:extLst>
              <a:ext uri="{FF2B5EF4-FFF2-40B4-BE49-F238E27FC236}">
                <a16:creationId xmlns:a16="http://schemas.microsoft.com/office/drawing/2014/main" id="{15DD2BAA-CE8B-94FA-9E24-6C67827A670F}"/>
              </a:ext>
            </a:extLst>
          </p:cNvPr>
          <p:cNvSpPr>
            <a:spLocks noGrp="1"/>
          </p:cNvSpPr>
          <p:nvPr>
            <p:ph idx="1"/>
          </p:nvPr>
        </p:nvSpPr>
        <p:spPr/>
        <p:txBody>
          <a:bodyPr>
            <a:normAutofit fontScale="47500" lnSpcReduction="20000"/>
          </a:bodyPr>
          <a:lstStyle/>
          <a:p>
            <a:pPr marL="0" indent="0">
              <a:buNone/>
            </a:pPr>
            <a:r>
              <a:rPr lang="en-IN" dirty="0"/>
              <a:t> </a:t>
            </a:r>
            <a:r>
              <a:rPr lang="en-IN" sz="3800" dirty="0" err="1">
                <a:latin typeface="Times New Roman" panose="02020603050405020304" pitchFamily="18" charset="0"/>
                <a:cs typeface="Times New Roman" panose="02020603050405020304" pitchFamily="18" charset="0"/>
              </a:rPr>
              <a:t>DataLine.Info</a:t>
            </a:r>
            <a:r>
              <a:rPr lang="en-IN" sz="3800" dirty="0">
                <a:latin typeface="Times New Roman" panose="02020603050405020304" pitchFamily="18" charset="0"/>
                <a:cs typeface="Times New Roman" panose="02020603050405020304" pitchFamily="18" charset="0"/>
              </a:rPr>
              <a:t> info = new </a:t>
            </a:r>
            <a:r>
              <a:rPr lang="en-IN" sz="3800" dirty="0" err="1">
                <a:latin typeface="Times New Roman" panose="02020603050405020304" pitchFamily="18" charset="0"/>
                <a:cs typeface="Times New Roman" panose="02020603050405020304" pitchFamily="18" charset="0"/>
              </a:rPr>
              <a:t>DataLine.Info</a:t>
            </a:r>
            <a:r>
              <a:rPr lang="en-IN" sz="3800" dirty="0">
                <a:latin typeface="Times New Roman" panose="02020603050405020304" pitchFamily="18" charset="0"/>
                <a:cs typeface="Times New Roman" panose="02020603050405020304" pitchFamily="18" charset="0"/>
              </a:rPr>
              <a:t>(</a:t>
            </a:r>
            <a:r>
              <a:rPr lang="en-IN" sz="3800" dirty="0" err="1">
                <a:latin typeface="Times New Roman" panose="02020603050405020304" pitchFamily="18" charset="0"/>
                <a:cs typeface="Times New Roman" panose="02020603050405020304" pitchFamily="18" charset="0"/>
              </a:rPr>
              <a:t>SourceDataLine.class</a:t>
            </a: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audioFormat</a:t>
            </a:r>
            <a:r>
              <a:rPr lang="en-IN" sz="3800" dirty="0">
                <a:latin typeface="Times New Roman" panose="02020603050405020304" pitchFamily="18" charset="0"/>
                <a:cs typeface="Times New Roman" panose="02020603050405020304" pitchFamily="18" charset="0"/>
              </a:rPr>
              <a:t>);</a:t>
            </a:r>
          </a:p>
          <a:p>
            <a:pPr marL="0" indent="0">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SourceDataLine</a:t>
            </a: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sourceDataLine</a:t>
            </a:r>
            <a:r>
              <a:rPr lang="en-IN" sz="3800" dirty="0">
                <a:latin typeface="Times New Roman" panose="02020603050405020304" pitchFamily="18" charset="0"/>
                <a:cs typeface="Times New Roman" panose="02020603050405020304" pitchFamily="18" charset="0"/>
              </a:rPr>
              <a:t> = (</a:t>
            </a:r>
            <a:r>
              <a:rPr lang="en-IN" sz="3800" dirty="0" err="1">
                <a:latin typeface="Times New Roman" panose="02020603050405020304" pitchFamily="18" charset="0"/>
                <a:cs typeface="Times New Roman" panose="02020603050405020304" pitchFamily="18" charset="0"/>
              </a:rPr>
              <a:t>SourceDataLine</a:t>
            </a: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AudioSystem.getLine</a:t>
            </a:r>
            <a:r>
              <a:rPr lang="en-IN" sz="3800" dirty="0">
                <a:latin typeface="Times New Roman" panose="02020603050405020304" pitchFamily="18" charset="0"/>
                <a:cs typeface="Times New Roman" panose="02020603050405020304" pitchFamily="18" charset="0"/>
              </a:rPr>
              <a:t>(info);</a:t>
            </a:r>
          </a:p>
          <a:p>
            <a:pPr marL="0" indent="0">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sourceDataLine.open</a:t>
            </a:r>
            <a:r>
              <a:rPr lang="en-IN" sz="3800" dirty="0">
                <a:latin typeface="Times New Roman" panose="02020603050405020304" pitchFamily="18" charset="0"/>
                <a:cs typeface="Times New Roman" panose="02020603050405020304" pitchFamily="18" charset="0"/>
              </a:rPr>
              <a:t>(</a:t>
            </a:r>
            <a:r>
              <a:rPr lang="en-IN" sz="3800" dirty="0" err="1">
                <a:latin typeface="Times New Roman" panose="02020603050405020304" pitchFamily="18" charset="0"/>
                <a:cs typeface="Times New Roman" panose="02020603050405020304" pitchFamily="18" charset="0"/>
              </a:rPr>
              <a:t>audioFormat</a:t>
            </a:r>
            <a:r>
              <a:rPr lang="en-IN" sz="3800" dirty="0">
                <a:latin typeface="Times New Roman" panose="02020603050405020304" pitchFamily="18" charset="0"/>
                <a:cs typeface="Times New Roman" panose="02020603050405020304" pitchFamily="18" charset="0"/>
              </a:rPr>
              <a:t>);</a:t>
            </a:r>
          </a:p>
          <a:p>
            <a:pPr marL="0" indent="0">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sourceDataLine.start</a:t>
            </a:r>
            <a:r>
              <a:rPr lang="en-IN" sz="3800" dirty="0">
                <a:latin typeface="Times New Roman" panose="02020603050405020304" pitchFamily="18" charset="0"/>
                <a:cs typeface="Times New Roman" panose="02020603050405020304" pitchFamily="18" charset="0"/>
              </a:rPr>
              <a:t>();</a:t>
            </a:r>
          </a:p>
          <a:p>
            <a:pPr marL="0" indent="0">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System.out.println</a:t>
            </a:r>
            <a:r>
              <a:rPr lang="en-IN" sz="3800" dirty="0">
                <a:latin typeface="Times New Roman" panose="02020603050405020304" pitchFamily="18" charset="0"/>
                <a:cs typeface="Times New Roman" panose="02020603050405020304" pitchFamily="18" charset="0"/>
              </a:rPr>
              <a:t>("Speakers opened \</a:t>
            </a:r>
            <a:r>
              <a:rPr lang="en-IN" sz="3800" dirty="0" err="1">
                <a:latin typeface="Times New Roman" panose="02020603050405020304" pitchFamily="18" charset="0"/>
                <a:cs typeface="Times New Roman" panose="02020603050405020304" pitchFamily="18" charset="0"/>
              </a:rPr>
              <a:t>nReceiving</a:t>
            </a:r>
            <a:r>
              <a:rPr lang="en-IN" sz="3800" dirty="0">
                <a:latin typeface="Times New Roman" panose="02020603050405020304" pitchFamily="18" charset="0"/>
                <a:cs typeface="Times New Roman" panose="02020603050405020304" pitchFamily="18" charset="0"/>
              </a:rPr>
              <a:t> and playing audio...");</a:t>
            </a:r>
          </a:p>
          <a:p>
            <a:pPr marL="0" indent="0">
              <a:buNone/>
            </a:pPr>
            <a:r>
              <a:rPr lang="en-IN" sz="3800" dirty="0">
                <a:latin typeface="Times New Roman" panose="02020603050405020304" pitchFamily="18" charset="0"/>
                <a:cs typeface="Times New Roman" panose="02020603050405020304" pitchFamily="18" charset="0"/>
              </a:rPr>
              <a:t> byte[] buffer = new byte[1024];</a:t>
            </a:r>
          </a:p>
          <a:p>
            <a:pPr marL="0" indent="0">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InputStream</a:t>
            </a: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inputStream</a:t>
            </a:r>
            <a:r>
              <a:rPr lang="en-IN" sz="3800" dirty="0">
                <a:latin typeface="Times New Roman" panose="02020603050405020304" pitchFamily="18" charset="0"/>
                <a:cs typeface="Times New Roman" panose="02020603050405020304" pitchFamily="18" charset="0"/>
              </a:rPr>
              <a:t> = </a:t>
            </a:r>
            <a:r>
              <a:rPr lang="en-IN" sz="3800" dirty="0" err="1">
                <a:latin typeface="Times New Roman" panose="02020603050405020304" pitchFamily="18" charset="0"/>
                <a:cs typeface="Times New Roman" panose="02020603050405020304" pitchFamily="18" charset="0"/>
              </a:rPr>
              <a:t>socket.getInputStream</a:t>
            </a:r>
            <a:r>
              <a:rPr lang="en-IN" sz="3800" dirty="0">
                <a:latin typeface="Times New Roman" panose="02020603050405020304" pitchFamily="18" charset="0"/>
                <a:cs typeface="Times New Roman" panose="02020603050405020304" pitchFamily="18" charset="0"/>
              </a:rPr>
              <a:t>();</a:t>
            </a:r>
          </a:p>
          <a:p>
            <a:pPr marL="0" indent="0">
              <a:buNone/>
            </a:pPr>
            <a:endParaRPr lang="en-IN" sz="3800" dirty="0">
              <a:latin typeface="Times New Roman" panose="02020603050405020304" pitchFamily="18" charset="0"/>
              <a:cs typeface="Times New Roman" panose="02020603050405020304" pitchFamily="18" charset="0"/>
            </a:endParaRPr>
          </a:p>
          <a:p>
            <a:pPr marL="0" indent="0">
              <a:buNone/>
            </a:pPr>
            <a:r>
              <a:rPr lang="en-IN" sz="3800" dirty="0">
                <a:latin typeface="Times New Roman" panose="02020603050405020304" pitchFamily="18" charset="0"/>
                <a:cs typeface="Times New Roman" panose="02020603050405020304" pitchFamily="18" charset="0"/>
              </a:rPr>
              <a:t> while (true) {</a:t>
            </a:r>
          </a:p>
          <a:p>
            <a:pPr marL="0" indent="0">
              <a:buNone/>
            </a:pPr>
            <a:r>
              <a:rPr lang="en-IN" sz="3800" dirty="0">
                <a:latin typeface="Times New Roman" panose="02020603050405020304" pitchFamily="18" charset="0"/>
                <a:cs typeface="Times New Roman" panose="02020603050405020304" pitchFamily="18" charset="0"/>
              </a:rPr>
              <a:t> int </a:t>
            </a:r>
            <a:r>
              <a:rPr lang="en-IN" sz="3800" dirty="0" err="1">
                <a:latin typeface="Times New Roman" panose="02020603050405020304" pitchFamily="18" charset="0"/>
                <a:cs typeface="Times New Roman" panose="02020603050405020304" pitchFamily="18" charset="0"/>
              </a:rPr>
              <a:t>bytesRead</a:t>
            </a:r>
            <a:r>
              <a:rPr lang="en-IN" sz="3800" dirty="0">
                <a:latin typeface="Times New Roman" panose="02020603050405020304" pitchFamily="18" charset="0"/>
                <a:cs typeface="Times New Roman" panose="02020603050405020304" pitchFamily="18" charset="0"/>
              </a:rPr>
              <a:t> = </a:t>
            </a:r>
            <a:r>
              <a:rPr lang="en-IN" sz="3800" dirty="0" err="1">
                <a:latin typeface="Times New Roman" panose="02020603050405020304" pitchFamily="18" charset="0"/>
                <a:cs typeface="Times New Roman" panose="02020603050405020304" pitchFamily="18" charset="0"/>
              </a:rPr>
              <a:t>inputStream.read</a:t>
            </a:r>
            <a:r>
              <a:rPr lang="en-IN" sz="3800" dirty="0">
                <a:latin typeface="Times New Roman" panose="02020603050405020304" pitchFamily="18" charset="0"/>
                <a:cs typeface="Times New Roman" panose="02020603050405020304" pitchFamily="18" charset="0"/>
              </a:rPr>
              <a:t>(buffer, 0, </a:t>
            </a:r>
            <a:r>
              <a:rPr lang="en-IN" sz="3800" dirty="0" err="1">
                <a:latin typeface="Times New Roman" panose="02020603050405020304" pitchFamily="18" charset="0"/>
                <a:cs typeface="Times New Roman" panose="02020603050405020304" pitchFamily="18" charset="0"/>
              </a:rPr>
              <a:t>buffer.length</a:t>
            </a:r>
            <a:r>
              <a:rPr lang="en-IN" sz="3800" dirty="0">
                <a:latin typeface="Times New Roman" panose="02020603050405020304" pitchFamily="18" charset="0"/>
                <a:cs typeface="Times New Roman" panose="02020603050405020304" pitchFamily="18" charset="0"/>
              </a:rPr>
              <a:t>);</a:t>
            </a:r>
          </a:p>
          <a:p>
            <a:pPr marL="0" indent="0">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sourceDataLine.write</a:t>
            </a:r>
            <a:r>
              <a:rPr lang="en-IN" sz="3800" dirty="0">
                <a:latin typeface="Times New Roman" panose="02020603050405020304" pitchFamily="18" charset="0"/>
                <a:cs typeface="Times New Roman" panose="02020603050405020304" pitchFamily="18" charset="0"/>
              </a:rPr>
              <a:t>(buffer, 0, </a:t>
            </a:r>
            <a:r>
              <a:rPr lang="en-IN" sz="3800" dirty="0" err="1">
                <a:latin typeface="Times New Roman" panose="02020603050405020304" pitchFamily="18" charset="0"/>
                <a:cs typeface="Times New Roman" panose="02020603050405020304" pitchFamily="18" charset="0"/>
              </a:rPr>
              <a:t>bytesRead</a:t>
            </a:r>
            <a:r>
              <a:rPr lang="en-IN" sz="3800" dirty="0">
                <a:latin typeface="Times New Roman" panose="02020603050405020304" pitchFamily="18" charset="0"/>
                <a:cs typeface="Times New Roman" panose="02020603050405020304" pitchFamily="18" charset="0"/>
              </a:rPr>
              <a:t>);</a:t>
            </a:r>
          </a:p>
          <a:p>
            <a:pPr marL="0" indent="0">
              <a:buNone/>
            </a:pPr>
            <a:r>
              <a:rPr lang="en-IN" sz="3800" dirty="0">
                <a:latin typeface="Times New Roman" panose="02020603050405020304" pitchFamily="18" charset="0"/>
                <a:cs typeface="Times New Roman" panose="02020603050405020304" pitchFamily="18" charset="0"/>
              </a:rPr>
              <a:t> }</a:t>
            </a:r>
          </a:p>
          <a:p>
            <a:pPr marL="0" indent="0">
              <a:buNone/>
            </a:pPr>
            <a:r>
              <a:rPr lang="en-IN" sz="3800" dirty="0">
                <a:latin typeface="Times New Roman" panose="02020603050405020304" pitchFamily="18" charset="0"/>
                <a:cs typeface="Times New Roman" panose="02020603050405020304" pitchFamily="18" charset="0"/>
              </a:rPr>
              <a:t> } catch (Exception e) {</a:t>
            </a:r>
          </a:p>
          <a:p>
            <a:pPr marL="0" indent="0">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e.printStackTrace</a:t>
            </a:r>
            <a:r>
              <a:rPr lang="en-IN" sz="3800" dirty="0">
                <a:latin typeface="Times New Roman" panose="02020603050405020304" pitchFamily="18" charset="0"/>
                <a:cs typeface="Times New Roman" panose="02020603050405020304" pitchFamily="18" charset="0"/>
              </a:rPr>
              <a:t>();</a:t>
            </a:r>
          </a:p>
          <a:p>
            <a:pPr marL="0" indent="0">
              <a:buNone/>
            </a:pPr>
            <a:r>
              <a:rPr lang="en-IN" sz="3800" dirty="0">
                <a:latin typeface="Times New Roman" panose="02020603050405020304" pitchFamily="18" charset="0"/>
                <a:cs typeface="Times New Roman" panose="02020603050405020304" pitchFamily="18" charset="0"/>
              </a:rPr>
              <a:t> }</a:t>
            </a:r>
          </a:p>
          <a:p>
            <a:pPr marL="0" indent="0">
              <a:buNone/>
            </a:pPr>
            <a:r>
              <a:rPr lang="en-IN" sz="38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11A13B16-065A-8405-F754-8067F794A7D4}"/>
              </a:ext>
            </a:extLst>
          </p:cNvPr>
          <p:cNvSpPr>
            <a:spLocks noGrp="1"/>
          </p:cNvSpPr>
          <p:nvPr>
            <p:ph type="dt" sz="half" idx="10"/>
          </p:nvPr>
        </p:nvSpPr>
        <p:spPr/>
        <p:txBody>
          <a:bodyPr/>
          <a:lstStyle/>
          <a:p>
            <a:fld id="{7EA8749E-3FF3-41B2-B4DE-BB379C572509}" type="datetime1">
              <a:rPr lang="en-IN" smtClean="0"/>
              <a:t>12-01-2024</a:t>
            </a:fld>
            <a:endParaRPr lang="en-IN"/>
          </a:p>
        </p:txBody>
      </p:sp>
      <p:sp>
        <p:nvSpPr>
          <p:cNvPr id="5" name="Footer Placeholder 4">
            <a:extLst>
              <a:ext uri="{FF2B5EF4-FFF2-40B4-BE49-F238E27FC236}">
                <a16:creationId xmlns:a16="http://schemas.microsoft.com/office/drawing/2014/main" id="{C1CF5B07-8E9F-E4FA-757B-3C4EA7112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6E03D-2915-23A5-1EEF-A4DC32FA18FB}"/>
              </a:ext>
            </a:extLst>
          </p:cNvPr>
          <p:cNvSpPr>
            <a:spLocks noGrp="1"/>
          </p:cNvSpPr>
          <p:nvPr>
            <p:ph type="sldNum" sz="quarter" idx="12"/>
          </p:nvPr>
        </p:nvSpPr>
        <p:spPr/>
        <p:txBody>
          <a:bodyPr/>
          <a:lstStyle/>
          <a:p>
            <a:fld id="{ADFB7573-0EEC-4F18-B4D8-B9624EC7F9C7}" type="slidenum">
              <a:rPr lang="en-IN" smtClean="0"/>
              <a:t>11</a:t>
            </a:fld>
            <a:endParaRPr lang="en-IN"/>
          </a:p>
        </p:txBody>
      </p:sp>
    </p:spTree>
    <p:extLst>
      <p:ext uri="{BB962C8B-B14F-4D97-AF65-F5344CB8AC3E}">
        <p14:creationId xmlns:p14="http://schemas.microsoft.com/office/powerpoint/2010/main" val="132278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E52-2711-473A-AC53-236FCF425192}"/>
              </a:ext>
            </a:extLst>
          </p:cNvPr>
          <p:cNvSpPr>
            <a:spLocks noGrp="1"/>
          </p:cNvSpPr>
          <p:nvPr>
            <p:ph type="title"/>
          </p:nvPr>
        </p:nvSpPr>
        <p:spPr/>
        <p:txBody>
          <a:bodyPr>
            <a:normAutofit fontScale="90000"/>
          </a:bodyPr>
          <a:lstStyle/>
          <a:p>
            <a:r>
              <a:rPr lang="en-US" dirty="0"/>
              <a:t>Result and Interpretation</a:t>
            </a:r>
            <a:endParaRPr lang="en-IN" dirty="0"/>
          </a:p>
        </p:txBody>
      </p:sp>
      <p:sp>
        <p:nvSpPr>
          <p:cNvPr id="3" name="Content Placeholder 2">
            <a:extLst>
              <a:ext uri="{FF2B5EF4-FFF2-40B4-BE49-F238E27FC236}">
                <a16:creationId xmlns:a16="http://schemas.microsoft.com/office/drawing/2014/main" id="{3B6E0364-D997-4774-8864-465D8286E154}"/>
              </a:ext>
            </a:extLst>
          </p:cNvPr>
          <p:cNvSpPr>
            <a:spLocks noGrp="1"/>
          </p:cNvSpPr>
          <p:nvPr>
            <p:ph idx="1"/>
          </p:nvPr>
        </p:nvSpPr>
        <p:spPr/>
        <p:txBody>
          <a:bodyPr>
            <a:normAutofit/>
          </a:bodyPr>
          <a:lstStyle/>
          <a:p>
            <a:pPr algn="just">
              <a:lnSpc>
                <a:spcPct val="150000"/>
              </a:lnSpc>
            </a:pPr>
            <a:r>
              <a:rPr lang="en-US" sz="1800" b="0" i="0" dirty="0">
                <a:effectLst/>
                <a:latin typeface="Times New Roman" panose="02020603050405020304" pitchFamily="18" charset="0"/>
                <a:cs typeface="Times New Roman" panose="02020603050405020304" pitchFamily="18" charset="0"/>
              </a:rPr>
              <a:t>The client captures audio in continuous 1024-byte chunks from the microphone, enabling real-time transmission to the server, which then continuously plays back the received audio data through the speakers, creating a seamless real-time streaming effect and allowing immediate listening to what the client is capturing through its microphone.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50D8265-FD7E-4E76-B775-AFBB4B1AA6E7}"/>
              </a:ext>
            </a:extLst>
          </p:cNvPr>
          <p:cNvSpPr>
            <a:spLocks noGrp="1"/>
          </p:cNvSpPr>
          <p:nvPr>
            <p:ph type="dt" sz="half" idx="10"/>
          </p:nvPr>
        </p:nvSpPr>
        <p:spPr/>
        <p:txBody>
          <a:bodyPr/>
          <a:lstStyle/>
          <a:p>
            <a:fld id="{7EA8749E-3FF3-41B2-B4DE-BB379C572509}" type="datetime1">
              <a:rPr lang="en-IN" smtClean="0"/>
              <a:t>12-01-2024</a:t>
            </a:fld>
            <a:endParaRPr lang="en-IN"/>
          </a:p>
        </p:txBody>
      </p:sp>
      <p:sp>
        <p:nvSpPr>
          <p:cNvPr id="5" name="Footer Placeholder 4">
            <a:extLst>
              <a:ext uri="{FF2B5EF4-FFF2-40B4-BE49-F238E27FC236}">
                <a16:creationId xmlns:a16="http://schemas.microsoft.com/office/drawing/2014/main"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5362E-35ED-487C-AD91-5EC2CA1E837A}"/>
              </a:ext>
            </a:extLst>
          </p:cNvPr>
          <p:cNvSpPr>
            <a:spLocks noGrp="1"/>
          </p:cNvSpPr>
          <p:nvPr>
            <p:ph type="sldNum" sz="quarter" idx="12"/>
          </p:nvPr>
        </p:nvSpPr>
        <p:spPr/>
        <p:txBody>
          <a:bodyPr/>
          <a:lstStyle/>
          <a:p>
            <a:fld id="{ADFB7573-0EEC-4F18-B4D8-B9624EC7F9C7}" type="slidenum">
              <a:rPr lang="en-IN" smtClean="0"/>
              <a:t>12</a:t>
            </a:fld>
            <a:endParaRPr lang="en-IN"/>
          </a:p>
        </p:txBody>
      </p:sp>
      <p:pic>
        <p:nvPicPr>
          <p:cNvPr id="8" name="Picture 7">
            <a:extLst>
              <a:ext uri="{FF2B5EF4-FFF2-40B4-BE49-F238E27FC236}">
                <a16:creationId xmlns:a16="http://schemas.microsoft.com/office/drawing/2014/main" id="{F8499B95-BF52-2E54-E75C-A13980182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839" y="2688441"/>
            <a:ext cx="7343481" cy="3401274"/>
          </a:xfrm>
          <a:prstGeom prst="rect">
            <a:avLst/>
          </a:prstGeom>
        </p:spPr>
      </p:pic>
    </p:spTree>
    <p:extLst>
      <p:ext uri="{BB962C8B-B14F-4D97-AF65-F5344CB8AC3E}">
        <p14:creationId xmlns:p14="http://schemas.microsoft.com/office/powerpoint/2010/main" val="102523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7175-3415-4E7F-85D7-CED09DAEE872}"/>
              </a:ext>
            </a:extLst>
          </p:cNvPr>
          <p:cNvSpPr>
            <a:spLocks noGrp="1"/>
          </p:cNvSpPr>
          <p:nvPr>
            <p:ph type="title"/>
          </p:nvPr>
        </p:nvSpPr>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09EC8ECE-3AB1-4945-A019-62B3816AE544}"/>
              </a:ext>
            </a:extLst>
          </p:cNvPr>
          <p:cNvSpPr>
            <a:spLocks noGrp="1"/>
          </p:cNvSpPr>
          <p:nvPr>
            <p:ph idx="1"/>
          </p:nvPr>
        </p:nvSpPr>
        <p:spPr/>
        <p:txBody>
          <a:bodyPr>
            <a:normAutofit/>
          </a:bodyPr>
          <a:lstStyle/>
          <a:p>
            <a:pPr algn="just">
              <a:lnSpc>
                <a:spcPct val="150000"/>
              </a:lnSpc>
            </a:pPr>
            <a:r>
              <a:rPr lang="en-US" sz="1800" b="0" i="0" dirty="0">
                <a:effectLst/>
                <a:latin typeface="Times New Roman" panose="02020603050405020304" pitchFamily="18" charset="0"/>
                <a:cs typeface="Times New Roman" panose="02020603050405020304" pitchFamily="18" charset="0"/>
              </a:rPr>
              <a:t>In summary, this project successfully implements a robust Voice over Wi-Fi (</a:t>
            </a:r>
            <a:r>
              <a:rPr lang="en-US" sz="1800" b="0" i="0" dirty="0" err="1">
                <a:effectLst/>
                <a:latin typeface="Times New Roman" panose="02020603050405020304" pitchFamily="18" charset="0"/>
                <a:cs typeface="Times New Roman" panose="02020603050405020304" pitchFamily="18" charset="0"/>
              </a:rPr>
              <a:t>VoWi</a:t>
            </a:r>
            <a:r>
              <a:rPr lang="en-US" sz="1800" b="0" i="0" dirty="0">
                <a:effectLst/>
                <a:latin typeface="Times New Roman" panose="02020603050405020304" pitchFamily="18" charset="0"/>
                <a:cs typeface="Times New Roman" panose="02020603050405020304" pitchFamily="18" charset="0"/>
              </a:rPr>
              <a:t>-Fi) system using Java socket programming. The achievement of a seamless socket connection between the client and server enables efficient audio transmission, highlighting a significant advancement in client-server communication. The system excels in real-time audio streaming, swiftly capturing and playing back audio from the client's microphone on the server side. The code's well-orchestrated execution flow ensures a continuous process where the client captures audio, sends it to the server in manageable chunks, and experiences uninterrupted playback. In essence, this project lays a strong foundation for </a:t>
            </a:r>
            <a:r>
              <a:rPr lang="en-US" sz="1800" b="0" i="0" dirty="0" err="1">
                <a:effectLst/>
                <a:latin typeface="Times New Roman" panose="02020603050405020304" pitchFamily="18" charset="0"/>
                <a:cs typeface="Times New Roman" panose="02020603050405020304" pitchFamily="18" charset="0"/>
              </a:rPr>
              <a:t>VoWi</a:t>
            </a:r>
            <a:r>
              <a:rPr lang="en-US" sz="1800" b="0" i="0" dirty="0">
                <a:effectLst/>
                <a:latin typeface="Times New Roman" panose="02020603050405020304" pitchFamily="18" charset="0"/>
                <a:cs typeface="Times New Roman" panose="02020603050405020304" pitchFamily="18" charset="0"/>
              </a:rPr>
              <a:t>-Fi systems, showcasing the capabilities of Java socket programming in achieving real-time communication over a local network.</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B04F3A7-14D4-49AB-B9FF-0BF0C2A33AA2}"/>
              </a:ext>
            </a:extLst>
          </p:cNvPr>
          <p:cNvSpPr>
            <a:spLocks noGrp="1"/>
          </p:cNvSpPr>
          <p:nvPr>
            <p:ph type="dt" sz="half" idx="10"/>
          </p:nvPr>
        </p:nvSpPr>
        <p:spPr/>
        <p:txBody>
          <a:bodyPr/>
          <a:lstStyle/>
          <a:p>
            <a:fld id="{553065FE-0069-489B-9A0E-0CE9C1C17171}" type="datetime1">
              <a:rPr lang="en-IN" smtClean="0"/>
              <a:t>12-01-2024</a:t>
            </a:fld>
            <a:endParaRPr lang="en-IN"/>
          </a:p>
        </p:txBody>
      </p:sp>
      <p:sp>
        <p:nvSpPr>
          <p:cNvPr id="5" name="Footer Placeholder 4">
            <a:extLst>
              <a:ext uri="{FF2B5EF4-FFF2-40B4-BE49-F238E27FC236}">
                <a16:creationId xmlns:a16="http://schemas.microsoft.com/office/drawing/2014/main" id="{53B47729-0F20-4BDD-9C52-A26931536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E2914-A851-45FE-90A4-5945D3F626A4}"/>
              </a:ext>
            </a:extLst>
          </p:cNvPr>
          <p:cNvSpPr>
            <a:spLocks noGrp="1"/>
          </p:cNvSpPr>
          <p:nvPr>
            <p:ph type="sldNum" sz="quarter" idx="12"/>
          </p:nvPr>
        </p:nvSpPr>
        <p:spPr/>
        <p:txBody>
          <a:bodyPr/>
          <a:lstStyle/>
          <a:p>
            <a:fld id="{ADFB7573-0EEC-4F18-B4D8-B9624EC7F9C7}" type="slidenum">
              <a:rPr lang="en-IN" smtClean="0"/>
              <a:t>13</a:t>
            </a:fld>
            <a:endParaRPr lang="en-IN"/>
          </a:p>
        </p:txBody>
      </p:sp>
    </p:spTree>
    <p:extLst>
      <p:ext uri="{BB962C8B-B14F-4D97-AF65-F5344CB8AC3E}">
        <p14:creationId xmlns:p14="http://schemas.microsoft.com/office/powerpoint/2010/main" val="151456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E6-1091-41E6-A048-3D4EF30E0A55}"/>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3B18325C-4572-4FC9-9C64-8112ABED69C9}"/>
              </a:ext>
            </a:extLst>
          </p:cNvPr>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Oracle Documentation for Java Sound API: </a:t>
            </a:r>
            <a:r>
              <a:rPr lang="en-US" sz="1800" dirty="0">
                <a:latin typeface="Times New Roman" panose="02020603050405020304" pitchFamily="18" charset="0"/>
                <a:cs typeface="Times New Roman" panose="02020603050405020304" pitchFamily="18" charset="0"/>
                <a:hlinkClick r:id="rId2"/>
              </a:rPr>
              <a:t>https://docs.oracle.com/javase/8/docs/technotes/guides/sound/</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 Java Tutorials - Networking Basics: https://docs.oracle.com/javase/tutorial/networking/index.html </a:t>
            </a:r>
          </a:p>
          <a:p>
            <a:pPr>
              <a:lnSpc>
                <a:spcPct val="150000"/>
              </a:lnSpc>
            </a:pPr>
            <a:r>
              <a:rPr lang="en-US" sz="1800" dirty="0">
                <a:latin typeface="Times New Roman" panose="02020603050405020304" pitchFamily="18" charset="0"/>
                <a:cs typeface="Times New Roman" panose="02020603050405020304" pitchFamily="18" charset="0"/>
              </a:rPr>
              <a:t>Java Socket Programming Tutorial: </a:t>
            </a:r>
          </a:p>
          <a:p>
            <a:pPr marL="0" indent="0">
              <a:lnSpc>
                <a:spcPct val="150000"/>
              </a:lnSpc>
              <a:buNone/>
            </a:pPr>
            <a:r>
              <a:rPr lang="en-US" sz="1800" dirty="0">
                <a:latin typeface="Times New Roman" panose="02020603050405020304" pitchFamily="18" charset="0"/>
                <a:cs typeface="Times New Roman" panose="02020603050405020304" pitchFamily="18" charset="0"/>
              </a:rPr>
              <a:t>    https://www.javatpoint.com/socket-programming</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0854A40-6917-4545-815D-83E5B8F5F704}"/>
              </a:ext>
            </a:extLst>
          </p:cNvPr>
          <p:cNvSpPr>
            <a:spLocks noGrp="1"/>
          </p:cNvSpPr>
          <p:nvPr>
            <p:ph type="dt" sz="half" idx="10"/>
          </p:nvPr>
        </p:nvSpPr>
        <p:spPr/>
        <p:txBody>
          <a:bodyPr/>
          <a:lstStyle/>
          <a:p>
            <a:fld id="{CFD2862B-87A5-4073-B616-5F0F829D58CA}" type="datetime1">
              <a:rPr lang="en-IN" smtClean="0"/>
              <a:t>12-01-2024</a:t>
            </a:fld>
            <a:endParaRPr lang="en-IN"/>
          </a:p>
        </p:txBody>
      </p:sp>
      <p:sp>
        <p:nvSpPr>
          <p:cNvPr id="5" name="Footer Placeholder 4">
            <a:extLst>
              <a:ext uri="{FF2B5EF4-FFF2-40B4-BE49-F238E27FC236}">
                <a16:creationId xmlns:a16="http://schemas.microsoft.com/office/drawing/2014/main" id="{354FF8C9-4F87-474E-8537-DC116C4A1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7148-A110-4012-A661-80C04D728D67}"/>
              </a:ext>
            </a:extLst>
          </p:cNvPr>
          <p:cNvSpPr>
            <a:spLocks noGrp="1"/>
          </p:cNvSpPr>
          <p:nvPr>
            <p:ph type="sldNum" sz="quarter" idx="12"/>
          </p:nvPr>
        </p:nvSpPr>
        <p:spPr/>
        <p:txBody>
          <a:bodyPr/>
          <a:lstStyle/>
          <a:p>
            <a:fld id="{ADFB7573-0EEC-4F18-B4D8-B9624EC7F9C7}" type="slidenum">
              <a:rPr lang="en-IN" smtClean="0"/>
              <a:t>14</a:t>
            </a:fld>
            <a:endParaRPr lang="en-IN"/>
          </a:p>
        </p:txBody>
      </p:sp>
    </p:spTree>
    <p:extLst>
      <p:ext uri="{BB962C8B-B14F-4D97-AF65-F5344CB8AC3E}">
        <p14:creationId xmlns:p14="http://schemas.microsoft.com/office/powerpoint/2010/main" val="174279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A4-639D-4F22-9C5D-BDE292E17FEE}"/>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7FECB66A-9D60-4D94-A1A7-D1A557742DB5}"/>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EEB088B-0B5C-41DF-A0DC-D07E0F4424DA}"/>
              </a:ext>
            </a:extLst>
          </p:cNvPr>
          <p:cNvSpPr>
            <a:spLocks noGrp="1"/>
          </p:cNvSpPr>
          <p:nvPr>
            <p:ph type="dt" sz="half" idx="10"/>
          </p:nvPr>
        </p:nvSpPr>
        <p:spPr/>
        <p:txBody>
          <a:bodyPr/>
          <a:lstStyle/>
          <a:p>
            <a:fld id="{4FC09D73-6C67-49EE-ACA2-D71846FB9B23}" type="datetime1">
              <a:rPr lang="en-IN" smtClean="0"/>
              <a:t>12-01-2024</a:t>
            </a:fld>
            <a:endParaRPr lang="en-IN" dirty="0"/>
          </a:p>
        </p:txBody>
      </p:sp>
      <p:sp>
        <p:nvSpPr>
          <p:cNvPr id="5" name="Footer Placeholder 4">
            <a:extLst>
              <a:ext uri="{FF2B5EF4-FFF2-40B4-BE49-F238E27FC236}">
                <a16:creationId xmlns:a16="http://schemas.microsoft.com/office/drawing/2014/main" id="{E60C3D76-6985-425F-8101-B931A0AB3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29264-98AF-4446-AC64-007FC86D531A}"/>
              </a:ext>
            </a:extLst>
          </p:cNvPr>
          <p:cNvSpPr>
            <a:spLocks noGrp="1"/>
          </p:cNvSpPr>
          <p:nvPr>
            <p:ph type="sldNum" sz="quarter" idx="12"/>
          </p:nvPr>
        </p:nvSpPr>
        <p:spPr/>
        <p:txBody>
          <a:bodyPr/>
          <a:lstStyle/>
          <a:p>
            <a:fld id="{ADFB7573-0EEC-4F18-B4D8-B9624EC7F9C7}" type="slidenum">
              <a:rPr lang="en-IN" smtClean="0"/>
              <a:t>15</a:t>
            </a:fld>
            <a:endParaRPr lang="en-IN"/>
          </a:p>
        </p:txBody>
      </p:sp>
      <p:pic>
        <p:nvPicPr>
          <p:cNvPr id="1028" name="Picture 4" descr="https://previews.123rf.com/images/flybird163/flybird1631508/flybird163150800853/44052098-any-questions-question-write-on-paper.jpg">
            <a:extLst>
              <a:ext uri="{FF2B5EF4-FFF2-40B4-BE49-F238E27FC236}">
                <a16:creationId xmlns:a16="http://schemas.microsoft.com/office/drawing/2014/main" id="{34A8A78E-62E6-465D-B222-3CDC96F0D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57" y="1008403"/>
            <a:ext cx="7826374" cy="519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14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F26-A5B0-4D4A-A392-E6F1E5BCDCA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A10080B-4FC2-48F5-8185-95684B1566E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027F2A9-19A9-4319-8E39-B664A50C7BDB}"/>
              </a:ext>
            </a:extLst>
          </p:cNvPr>
          <p:cNvSpPr>
            <a:spLocks noGrp="1"/>
          </p:cNvSpPr>
          <p:nvPr>
            <p:ph type="dt" sz="half" idx="10"/>
          </p:nvPr>
        </p:nvSpPr>
        <p:spPr/>
        <p:txBody>
          <a:bodyPr/>
          <a:lstStyle/>
          <a:p>
            <a:fld id="{7EA8749E-3FF3-41B2-B4DE-BB379C572509}" type="datetime1">
              <a:rPr lang="en-IN" smtClean="0"/>
              <a:t>12-01-2024</a:t>
            </a:fld>
            <a:endParaRPr lang="en-IN"/>
          </a:p>
        </p:txBody>
      </p:sp>
      <p:sp>
        <p:nvSpPr>
          <p:cNvPr id="5" name="Footer Placeholder 4">
            <a:extLst>
              <a:ext uri="{FF2B5EF4-FFF2-40B4-BE49-F238E27FC236}">
                <a16:creationId xmlns:a16="http://schemas.microsoft.com/office/drawing/2014/main" id="{A7C8759C-36E1-4842-9D6B-C71751B5E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4D8C0-FCAD-44C7-9CF2-4F653D760C5F}"/>
              </a:ext>
            </a:extLst>
          </p:cNvPr>
          <p:cNvSpPr>
            <a:spLocks noGrp="1"/>
          </p:cNvSpPr>
          <p:nvPr>
            <p:ph type="sldNum" sz="quarter" idx="12"/>
          </p:nvPr>
        </p:nvSpPr>
        <p:spPr/>
        <p:txBody>
          <a:bodyPr/>
          <a:lstStyle/>
          <a:p>
            <a:fld id="{ADFB7573-0EEC-4F18-B4D8-B9624EC7F9C7}" type="slidenum">
              <a:rPr lang="en-IN" smtClean="0"/>
              <a:t>16</a:t>
            </a:fld>
            <a:endParaRPr lang="en-IN"/>
          </a:p>
        </p:txBody>
      </p:sp>
      <p:pic>
        <p:nvPicPr>
          <p:cNvPr id="2050" name="Picture 2" descr="https://i0.wp.com/sociallover.net/wp-content/uploads/2017/04/thank-you-images-for-ppt.png">
            <a:extLst>
              <a:ext uri="{FF2B5EF4-FFF2-40B4-BE49-F238E27FC236}">
                <a16:creationId xmlns:a16="http://schemas.microsoft.com/office/drawing/2014/main" id="{B3A3EA86-8122-4F5A-A3D8-2B0B9ADC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141582"/>
            <a:ext cx="8791402" cy="494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6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446-FC6F-4323-8E5E-54D5298BCB5A}"/>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40241B09-66EE-494B-AB83-084049831A1E}"/>
              </a:ext>
            </a:extLst>
          </p:cNvPr>
          <p:cNvSpPr>
            <a:spLocks noGrp="1"/>
          </p:cNvSpPr>
          <p:nvPr>
            <p:ph idx="1"/>
          </p:nvPr>
        </p:nvSpPr>
        <p:spPr/>
        <p:txBody>
          <a:bodyPr>
            <a:normAutofit/>
          </a:bodyPr>
          <a:lstStyle/>
          <a:p>
            <a:r>
              <a:rPr lang="en-US" sz="1800" dirty="0"/>
              <a:t>Introduction	</a:t>
            </a:r>
          </a:p>
          <a:p>
            <a:r>
              <a:rPr lang="en-US" sz="1800" dirty="0"/>
              <a:t>Problem statement	</a:t>
            </a:r>
          </a:p>
          <a:p>
            <a:r>
              <a:rPr lang="en-US" sz="1800" dirty="0"/>
              <a:t>Methodology	</a:t>
            </a:r>
          </a:p>
          <a:p>
            <a:r>
              <a:rPr lang="en-US" sz="1800" dirty="0"/>
              <a:t>Implementation	</a:t>
            </a:r>
          </a:p>
          <a:p>
            <a:r>
              <a:rPr lang="en-US" sz="1800" dirty="0"/>
              <a:t>Result and Interpretation</a:t>
            </a:r>
          </a:p>
          <a:p>
            <a:r>
              <a:rPr lang="en-US" sz="1800" dirty="0"/>
              <a:t>Conclusion</a:t>
            </a:r>
          </a:p>
          <a:p>
            <a:endParaRPr lang="en-IN" dirty="0"/>
          </a:p>
        </p:txBody>
      </p:sp>
      <p:sp>
        <p:nvSpPr>
          <p:cNvPr id="4" name="Date Placeholder 3">
            <a:extLst>
              <a:ext uri="{FF2B5EF4-FFF2-40B4-BE49-F238E27FC236}">
                <a16:creationId xmlns:a16="http://schemas.microsoft.com/office/drawing/2014/main" id="{3EE05AB0-97FA-46C0-9103-759A544B42DB}"/>
              </a:ext>
            </a:extLst>
          </p:cNvPr>
          <p:cNvSpPr>
            <a:spLocks noGrp="1"/>
          </p:cNvSpPr>
          <p:nvPr>
            <p:ph type="dt" sz="half" idx="10"/>
          </p:nvPr>
        </p:nvSpPr>
        <p:spPr/>
        <p:txBody>
          <a:bodyPr/>
          <a:lstStyle/>
          <a:p>
            <a:fld id="{0B1DAA84-F85C-4617-A1EC-E732260831FD}" type="datetime1">
              <a:rPr lang="en-IN" smtClean="0"/>
              <a:t>12-01-2024</a:t>
            </a:fld>
            <a:endParaRPr lang="en-IN"/>
          </a:p>
        </p:txBody>
      </p:sp>
      <p:sp>
        <p:nvSpPr>
          <p:cNvPr id="5" name="Footer Placeholder 4">
            <a:extLst>
              <a:ext uri="{FF2B5EF4-FFF2-40B4-BE49-F238E27FC236}">
                <a16:creationId xmlns:a16="http://schemas.microsoft.com/office/drawing/2014/main" id="{491E03A6-7930-4EB8-BE49-CB366A3EA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FEBD3-61BF-443F-9481-BE1580B7CF89}"/>
              </a:ext>
            </a:extLst>
          </p:cNvPr>
          <p:cNvSpPr>
            <a:spLocks noGrp="1"/>
          </p:cNvSpPr>
          <p:nvPr>
            <p:ph type="sldNum" sz="quarter" idx="12"/>
          </p:nvPr>
        </p:nvSpPr>
        <p:spPr/>
        <p:txBody>
          <a:bodyPr/>
          <a:lstStyle/>
          <a:p>
            <a:fld id="{ADFB7573-0EEC-4F18-B4D8-B9624EC7F9C7}" type="slidenum">
              <a:rPr lang="en-IN" smtClean="0"/>
              <a:t>2</a:t>
            </a:fld>
            <a:endParaRPr lang="en-IN"/>
          </a:p>
        </p:txBody>
      </p:sp>
    </p:spTree>
    <p:extLst>
      <p:ext uri="{BB962C8B-B14F-4D97-AF65-F5344CB8AC3E}">
        <p14:creationId xmlns:p14="http://schemas.microsoft.com/office/powerpoint/2010/main" val="1769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539FD1C-EC1F-4F98-87A9-6C64F1FEC070}"/>
              </a:ext>
            </a:extLst>
          </p:cNvPr>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Voice over Wi-Fi (</a:t>
            </a:r>
            <a:r>
              <a:rPr lang="en-US" sz="1800" dirty="0" err="1">
                <a:latin typeface="Times New Roman" panose="02020603050405020304" pitchFamily="18" charset="0"/>
                <a:cs typeface="Times New Roman" panose="02020603050405020304" pitchFamily="18" charset="0"/>
              </a:rPr>
              <a:t>VoWi</a:t>
            </a:r>
            <a:r>
              <a:rPr lang="en-US" sz="1800" dirty="0">
                <a:latin typeface="Times New Roman" panose="02020603050405020304" pitchFamily="18" charset="0"/>
                <a:cs typeface="Times New Roman" panose="02020603050405020304" pitchFamily="18" charset="0"/>
              </a:rPr>
              <a:t>-Fi) has emerged as a crucial component in contemporary communication systems, leveraging the ubiquity of Wi-Fi networks for seamless voice transmission. In response to the escalating demand for efficient voice communication over wireless networks, this project endeavors to design and implement a fundamental </a:t>
            </a:r>
            <a:r>
              <a:rPr lang="en-US" sz="1800" dirty="0" err="1">
                <a:latin typeface="Times New Roman" panose="02020603050405020304" pitchFamily="18" charset="0"/>
                <a:cs typeface="Times New Roman" panose="02020603050405020304" pitchFamily="18" charset="0"/>
              </a:rPr>
              <a:t>VoWi</a:t>
            </a:r>
            <a:r>
              <a:rPr lang="en-US" sz="1800" dirty="0">
                <a:latin typeface="Times New Roman" panose="02020603050405020304" pitchFamily="18" charset="0"/>
                <a:cs typeface="Times New Roman" panose="02020603050405020304" pitchFamily="18" charset="0"/>
              </a:rPr>
              <a:t>-Fi system. The primary objective is to establish a reliable audio transmission mechanism within a single access point, </a:t>
            </a:r>
            <a:r>
              <a:rPr lang="en-US" sz="1800" dirty="0" err="1">
                <a:latin typeface="Times New Roman" panose="02020603050405020304" pitchFamily="18" charset="0"/>
                <a:cs typeface="Times New Roman" panose="02020603050405020304" pitchFamily="18" charset="0"/>
              </a:rPr>
              <a:t>achievedThe</a:t>
            </a:r>
            <a:r>
              <a:rPr lang="en-US" sz="1800" dirty="0">
                <a:latin typeface="Times New Roman" panose="02020603050405020304" pitchFamily="18" charset="0"/>
                <a:cs typeface="Times New Roman" panose="02020603050405020304" pitchFamily="18" charset="0"/>
              </a:rPr>
              <a:t> primary goal of this project is to create a </a:t>
            </a:r>
            <a:r>
              <a:rPr lang="en-US" sz="1800" dirty="0" err="1">
                <a:latin typeface="Times New Roman" panose="02020603050405020304" pitchFamily="18" charset="0"/>
                <a:cs typeface="Times New Roman" panose="02020603050405020304" pitchFamily="18" charset="0"/>
              </a:rPr>
              <a:t>VoWi</a:t>
            </a:r>
            <a:r>
              <a:rPr lang="en-US" sz="1800" dirty="0">
                <a:latin typeface="Times New Roman" panose="02020603050405020304" pitchFamily="18" charset="0"/>
                <a:cs typeface="Times New Roman" panose="02020603050405020304" pitchFamily="18" charset="0"/>
              </a:rPr>
              <a:t>-Fi system that captures audio input from a microphone on the client side, transmits it over a local network using socket programming, and facilitates playback on the server side. This comprehensive system aims to demonstrate the essential elements of real-time audio transmission and reception over Wi-Fi networks. through the utilization of socket programming.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4414526-8011-4C79-AB11-4EFF2BB6B288}"/>
              </a:ext>
            </a:extLst>
          </p:cNvPr>
          <p:cNvSpPr>
            <a:spLocks noGrp="1"/>
          </p:cNvSpPr>
          <p:nvPr>
            <p:ph type="dt" sz="half" idx="10"/>
          </p:nvPr>
        </p:nvSpPr>
        <p:spPr/>
        <p:txBody>
          <a:bodyPr/>
          <a:lstStyle/>
          <a:p>
            <a:fld id="{F96ED9C6-6521-4398-A7DC-DB682660407D}" type="datetime1">
              <a:rPr lang="en-IN" smtClean="0"/>
              <a:t>12-01-2024</a:t>
            </a:fld>
            <a:endParaRPr lang="en-IN"/>
          </a:p>
        </p:txBody>
      </p:sp>
      <p:sp>
        <p:nvSpPr>
          <p:cNvPr id="5" name="Footer Placeholder 4">
            <a:extLst>
              <a:ext uri="{FF2B5EF4-FFF2-40B4-BE49-F238E27FC236}">
                <a16:creationId xmlns:a16="http://schemas.microsoft.com/office/drawing/2014/main" id="{FD1C0A33-20B8-4BAA-A38B-6E192AB6D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C5D16-38AE-4E8A-8719-DC2DB0EC3B1F}"/>
              </a:ext>
            </a:extLst>
          </p:cNvPr>
          <p:cNvSpPr>
            <a:spLocks noGrp="1"/>
          </p:cNvSpPr>
          <p:nvPr>
            <p:ph type="sldNum" sz="quarter" idx="12"/>
          </p:nvPr>
        </p:nvSpPr>
        <p:spPr/>
        <p:txBody>
          <a:bodyPr/>
          <a:lstStyle/>
          <a:p>
            <a:fld id="{ADFB7573-0EEC-4F18-B4D8-B9624EC7F9C7}" type="slidenum">
              <a:rPr lang="en-IN" smtClean="0"/>
              <a:t>3</a:t>
            </a:fld>
            <a:endParaRPr lang="en-IN"/>
          </a:p>
        </p:txBody>
      </p:sp>
    </p:spTree>
    <p:extLst>
      <p:ext uri="{BB962C8B-B14F-4D97-AF65-F5344CB8AC3E}">
        <p14:creationId xmlns:p14="http://schemas.microsoft.com/office/powerpoint/2010/main" val="1168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67D-7919-4BD9-85F8-F9B052700BED}"/>
              </a:ext>
            </a:extLst>
          </p:cNvPr>
          <p:cNvSpPr>
            <a:spLocks noGrp="1"/>
          </p:cNvSpPr>
          <p:nvPr>
            <p:ph type="title"/>
          </p:nvPr>
        </p:nvSpPr>
        <p:spPr/>
        <p:txBody>
          <a:bodyPr>
            <a:normAutofit fontScale="90000"/>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7E8BA668-8ABC-489D-905A-8471DC562BAF}"/>
              </a:ext>
            </a:extLst>
          </p:cNvPr>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project addresses the challenge of implementing a fundamental Voice over Wi-Fi (</a:t>
            </a:r>
            <a:r>
              <a:rPr lang="en-US" sz="1800" dirty="0" err="1">
                <a:latin typeface="Times New Roman" panose="02020603050405020304" pitchFamily="18" charset="0"/>
                <a:cs typeface="Times New Roman" panose="02020603050405020304" pitchFamily="18" charset="0"/>
              </a:rPr>
              <a:t>VoWi</a:t>
            </a:r>
            <a:r>
              <a:rPr lang="en-US" sz="1800" dirty="0">
                <a:latin typeface="Times New Roman" panose="02020603050405020304" pitchFamily="18" charset="0"/>
                <a:cs typeface="Times New Roman" panose="02020603050405020304" pitchFamily="18" charset="0"/>
              </a:rPr>
              <a:t>-Fi) system within a single access point using socket programming. The primary problem involves the seamless flow of audio data from a client-side microphone to a server-side playback mechanism over a local network. The user interacts with the system by capturing audio elements through the microphone, which are then transmitted using socket programming. The desired result is the accurate playback of the audio on the server side. The project aims to establish a reliable and efficient solution for real-time audio communication over Wi-Fi networks.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A73A2C1-2501-4DAC-9128-40D36DA36C08}"/>
              </a:ext>
            </a:extLst>
          </p:cNvPr>
          <p:cNvSpPr>
            <a:spLocks noGrp="1"/>
          </p:cNvSpPr>
          <p:nvPr>
            <p:ph type="dt" sz="half" idx="10"/>
          </p:nvPr>
        </p:nvSpPr>
        <p:spPr/>
        <p:txBody>
          <a:bodyPr/>
          <a:lstStyle/>
          <a:p>
            <a:fld id="{C06AB7E8-BBD7-4FE9-80F4-3C999F840AFA}" type="datetime1">
              <a:rPr lang="en-IN" smtClean="0"/>
              <a:t>12-01-2024</a:t>
            </a:fld>
            <a:endParaRPr lang="en-IN"/>
          </a:p>
        </p:txBody>
      </p:sp>
      <p:sp>
        <p:nvSpPr>
          <p:cNvPr id="5" name="Footer Placeholder 4">
            <a:extLst>
              <a:ext uri="{FF2B5EF4-FFF2-40B4-BE49-F238E27FC236}">
                <a16:creationId xmlns:a16="http://schemas.microsoft.com/office/drawing/2014/main" id="{9522AA19-EE50-43B1-AE91-BD1DDB38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7361-8AF9-49A3-B25B-B1043E057DE8}"/>
              </a:ext>
            </a:extLst>
          </p:cNvPr>
          <p:cNvSpPr>
            <a:spLocks noGrp="1"/>
          </p:cNvSpPr>
          <p:nvPr>
            <p:ph type="sldNum" sz="quarter" idx="12"/>
          </p:nvPr>
        </p:nvSpPr>
        <p:spPr/>
        <p:txBody>
          <a:bodyPr/>
          <a:lstStyle/>
          <a:p>
            <a:fld id="{ADFB7573-0EEC-4F18-B4D8-B9624EC7F9C7}" type="slidenum">
              <a:rPr lang="en-IN" smtClean="0"/>
              <a:t>4</a:t>
            </a:fld>
            <a:endParaRPr lang="en-IN"/>
          </a:p>
        </p:txBody>
      </p:sp>
    </p:spTree>
    <p:extLst>
      <p:ext uri="{BB962C8B-B14F-4D97-AF65-F5344CB8AC3E}">
        <p14:creationId xmlns:p14="http://schemas.microsoft.com/office/powerpoint/2010/main" val="202507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DCC2-6D33-475E-B7AB-E070F315DCFB}"/>
              </a:ext>
            </a:extLst>
          </p:cNvPr>
          <p:cNvSpPr>
            <a:spLocks noGrp="1"/>
          </p:cNvSpPr>
          <p:nvPr>
            <p:ph type="title"/>
          </p:nvPr>
        </p:nvSpPr>
        <p:spPr/>
        <p:txBody>
          <a:bodyPr>
            <a:normAutofit fontScale="90000"/>
          </a:bodyPr>
          <a:lstStyle/>
          <a:p>
            <a:r>
              <a:rPr lang="en-US" dirty="0"/>
              <a:t>Methodology	</a:t>
            </a:r>
            <a:endParaRPr lang="en-IN" dirty="0"/>
          </a:p>
        </p:txBody>
      </p:sp>
      <p:sp>
        <p:nvSpPr>
          <p:cNvPr id="3" name="Content Placeholder 2">
            <a:extLst>
              <a:ext uri="{FF2B5EF4-FFF2-40B4-BE49-F238E27FC236}">
                <a16:creationId xmlns:a16="http://schemas.microsoft.com/office/drawing/2014/main" id="{06AE589C-38FE-411E-B406-9B831DCAC958}"/>
              </a:ext>
            </a:extLst>
          </p:cNvPr>
          <p:cNvSpPr>
            <a:spLocks noGrp="1"/>
          </p:cNvSpPr>
          <p:nvPr>
            <p:ph idx="1"/>
          </p:nvPr>
        </p:nvSpPr>
        <p:spPr/>
        <p:txBody>
          <a:bodyPr>
            <a:normAutofit fontScale="85000" lnSpcReduction="20000"/>
          </a:bodyPr>
          <a:lstStyle/>
          <a:p>
            <a:r>
              <a:rPr lang="en-US" b="1" dirty="0" err="1">
                <a:latin typeface="Times New Roman" panose="02020603050405020304" pitchFamily="18" charset="0"/>
                <a:cs typeface="Times New Roman" panose="02020603050405020304" pitchFamily="18" charset="0"/>
              </a:rPr>
              <a:t>VoWiFiClient</a:t>
            </a:r>
            <a:r>
              <a:rPr lang="en-US" b="1" dirty="0">
                <a:latin typeface="Times New Roman" panose="02020603050405020304" pitchFamily="18" charset="0"/>
                <a:cs typeface="Times New Roman" panose="02020603050405020304" pitchFamily="18" charset="0"/>
              </a:rPr>
              <a:t> : </a:t>
            </a:r>
          </a:p>
          <a:p>
            <a:pPr algn="just"/>
            <a:r>
              <a:rPr lang="en-US" sz="2100" dirty="0">
                <a:latin typeface="Times New Roman" panose="02020603050405020304" pitchFamily="18" charset="0"/>
                <a:cs typeface="Times New Roman" panose="02020603050405020304" pitchFamily="18" charset="0"/>
              </a:rPr>
              <a:t>Set Up Connection:</a:t>
            </a:r>
          </a:p>
          <a:p>
            <a:pPr marL="0" indent="0" algn="just">
              <a:buNone/>
            </a:pPr>
            <a:r>
              <a:rPr lang="en-US" sz="2100" dirty="0">
                <a:latin typeface="Times New Roman" panose="02020603050405020304" pitchFamily="18" charset="0"/>
                <a:cs typeface="Times New Roman" panose="02020603050405020304" pitchFamily="18" charset="0"/>
              </a:rPr>
              <a:t>           ➢ Set the server's IP address and port. </a:t>
            </a:r>
          </a:p>
          <a:p>
            <a:pPr algn="just"/>
            <a:r>
              <a:rPr lang="en-US" sz="2100" dirty="0">
                <a:latin typeface="Times New Roman" panose="02020603050405020304" pitchFamily="18" charset="0"/>
                <a:cs typeface="Times New Roman" panose="02020603050405020304" pitchFamily="18" charset="0"/>
              </a:rPr>
              <a:t>Open Microphone:</a:t>
            </a:r>
          </a:p>
          <a:p>
            <a:pPr marL="0" indent="0" algn="just">
              <a:buNone/>
            </a:pPr>
            <a:r>
              <a:rPr lang="en-US" sz="2100" dirty="0">
                <a:latin typeface="Times New Roman" panose="02020603050405020304" pitchFamily="18" charset="0"/>
                <a:cs typeface="Times New Roman" panose="02020603050405020304" pitchFamily="18" charset="0"/>
              </a:rPr>
              <a:t>           ➢ Define audio format (e.g., 16kHz, 16-bit, mono, signed, little-endian). </a:t>
            </a:r>
          </a:p>
          <a:p>
            <a:pPr marL="0" indent="0" algn="just">
              <a:buNone/>
            </a:pPr>
            <a:r>
              <a:rPr lang="en-US" sz="2100" dirty="0">
                <a:latin typeface="Times New Roman" panose="02020603050405020304" pitchFamily="18" charset="0"/>
                <a:cs typeface="Times New Roman" panose="02020603050405020304" pitchFamily="18" charset="0"/>
              </a:rPr>
              <a:t>           ➢ Get the target data line for capturing audio. </a:t>
            </a:r>
          </a:p>
          <a:p>
            <a:pPr marL="0" indent="0" algn="just">
              <a:buNone/>
            </a:pPr>
            <a:r>
              <a:rPr lang="en-US" sz="2100" dirty="0">
                <a:latin typeface="Times New Roman" panose="02020603050405020304" pitchFamily="18" charset="0"/>
                <a:cs typeface="Times New Roman" panose="02020603050405020304" pitchFamily="18" charset="0"/>
              </a:rPr>
              <a:t>           ➢ Open and start the target data line.</a:t>
            </a:r>
          </a:p>
          <a:p>
            <a:pPr algn="just"/>
            <a:r>
              <a:rPr lang="en-US" sz="2100" dirty="0">
                <a:latin typeface="Times New Roman" panose="02020603050405020304" pitchFamily="18" charset="0"/>
                <a:cs typeface="Times New Roman" panose="02020603050405020304" pitchFamily="18" charset="0"/>
              </a:rPr>
              <a:t> Create Socket Connection:</a:t>
            </a:r>
          </a:p>
          <a:p>
            <a:pPr marL="0" indent="0" algn="just">
              <a:buNone/>
            </a:pPr>
            <a:r>
              <a:rPr lang="en-US" sz="2100" dirty="0">
                <a:latin typeface="Times New Roman" panose="02020603050405020304" pitchFamily="18" charset="0"/>
                <a:cs typeface="Times New Roman" panose="02020603050405020304" pitchFamily="18" charset="0"/>
              </a:rPr>
              <a:t>           ➢ Create a socket to connect to the server. </a:t>
            </a:r>
          </a:p>
          <a:p>
            <a:pPr marL="0" indent="0" algn="just">
              <a:buNone/>
            </a:pPr>
            <a:r>
              <a:rPr lang="en-US" sz="2100" dirty="0">
                <a:latin typeface="Times New Roman" panose="02020603050405020304" pitchFamily="18" charset="0"/>
                <a:cs typeface="Times New Roman" panose="02020603050405020304" pitchFamily="18" charset="0"/>
              </a:rPr>
              <a:t>           ➢ Get the output stream from the socket. </a:t>
            </a:r>
          </a:p>
          <a:p>
            <a:pPr algn="just"/>
            <a:r>
              <a:rPr lang="en-US" sz="2100" dirty="0">
                <a:latin typeface="Times New Roman" panose="02020603050405020304" pitchFamily="18" charset="0"/>
                <a:cs typeface="Times New Roman" panose="02020603050405020304" pitchFamily="18" charset="0"/>
              </a:rPr>
              <a:t>Capture and Send Audio Loop: </a:t>
            </a:r>
          </a:p>
          <a:p>
            <a:pPr marL="0" indent="0" algn="just">
              <a:buNone/>
            </a:pPr>
            <a:r>
              <a:rPr lang="en-US" sz="2100" dirty="0">
                <a:latin typeface="Times New Roman" panose="02020603050405020304" pitchFamily="18" charset="0"/>
                <a:cs typeface="Times New Roman" panose="02020603050405020304" pitchFamily="18" charset="0"/>
              </a:rPr>
              <a:t>           ➢ Create a buffer for audio data (e.g., byte array of 1024 bytes).</a:t>
            </a:r>
          </a:p>
          <a:p>
            <a:pPr marL="0" indent="0" algn="just">
              <a:buNone/>
            </a:pPr>
            <a:r>
              <a:rPr lang="en-US" sz="2100" dirty="0">
                <a:latin typeface="Times New Roman" panose="02020603050405020304" pitchFamily="18" charset="0"/>
                <a:cs typeface="Times New Roman" panose="02020603050405020304" pitchFamily="18" charset="0"/>
              </a:rPr>
              <a:t>           ➢ Enter an infinite loop:</a:t>
            </a:r>
          </a:p>
          <a:p>
            <a:pPr marL="0" indent="0" algn="just">
              <a:buNone/>
            </a:pPr>
            <a:r>
              <a:rPr lang="en-US" sz="2100" dirty="0">
                <a:latin typeface="Times New Roman" panose="02020603050405020304" pitchFamily="18" charset="0"/>
                <a:cs typeface="Times New Roman" panose="02020603050405020304" pitchFamily="18" charset="0"/>
              </a:rPr>
              <a:t>                           ▪ Read audio data from the target data line into the buffer. </a:t>
            </a:r>
          </a:p>
          <a:p>
            <a:pPr marL="0" indent="0" algn="just">
              <a:buNone/>
            </a:pPr>
            <a:r>
              <a:rPr lang="en-US" sz="2100" dirty="0">
                <a:latin typeface="Times New Roman" panose="02020603050405020304" pitchFamily="18" charset="0"/>
                <a:cs typeface="Times New Roman" panose="02020603050405020304" pitchFamily="18" charset="0"/>
              </a:rPr>
              <a:t>                           ▪ Write the audio data to the output stream of the socket. </a:t>
            </a:r>
            <a:endParaRPr lang="en-IN" sz="21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6AF3C58-E326-42D4-919E-EF72FBD5D137}"/>
              </a:ext>
            </a:extLst>
          </p:cNvPr>
          <p:cNvSpPr>
            <a:spLocks noGrp="1"/>
          </p:cNvSpPr>
          <p:nvPr>
            <p:ph type="dt" sz="half" idx="10"/>
          </p:nvPr>
        </p:nvSpPr>
        <p:spPr/>
        <p:txBody>
          <a:bodyPr/>
          <a:lstStyle/>
          <a:p>
            <a:fld id="{99A6435B-86FB-4477-9359-4E079732371F}" type="datetime1">
              <a:rPr lang="en-IN" smtClean="0"/>
              <a:t>12-01-2024</a:t>
            </a:fld>
            <a:endParaRPr lang="en-IN"/>
          </a:p>
        </p:txBody>
      </p:sp>
      <p:sp>
        <p:nvSpPr>
          <p:cNvPr id="5" name="Footer Placeholder 4">
            <a:extLst>
              <a:ext uri="{FF2B5EF4-FFF2-40B4-BE49-F238E27FC236}">
                <a16:creationId xmlns:a16="http://schemas.microsoft.com/office/drawing/2014/main"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9D8E9-34BC-4BA8-9B48-41A92F1A1837}"/>
              </a:ext>
            </a:extLst>
          </p:cNvPr>
          <p:cNvSpPr>
            <a:spLocks noGrp="1"/>
          </p:cNvSpPr>
          <p:nvPr>
            <p:ph type="sldNum" sz="quarter" idx="12"/>
          </p:nvPr>
        </p:nvSpPr>
        <p:spPr/>
        <p:txBody>
          <a:bodyPr/>
          <a:lstStyle/>
          <a:p>
            <a:fld id="{ADFB7573-0EEC-4F18-B4D8-B9624EC7F9C7}" type="slidenum">
              <a:rPr lang="en-IN" smtClean="0"/>
              <a:t>5</a:t>
            </a:fld>
            <a:endParaRPr lang="en-IN"/>
          </a:p>
        </p:txBody>
      </p:sp>
    </p:spTree>
    <p:extLst>
      <p:ext uri="{BB962C8B-B14F-4D97-AF65-F5344CB8AC3E}">
        <p14:creationId xmlns:p14="http://schemas.microsoft.com/office/powerpoint/2010/main" val="240650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F86C-6305-30D8-D157-D9D098C589E4}"/>
              </a:ext>
            </a:extLst>
          </p:cNvPr>
          <p:cNvSpPr>
            <a:spLocks noGrp="1"/>
          </p:cNvSpPr>
          <p:nvPr>
            <p:ph type="title"/>
          </p:nvPr>
        </p:nvSpPr>
        <p:spPr/>
        <p:txBody>
          <a:bodyPr>
            <a:normAutofit fontScale="90000"/>
          </a:bodyPr>
          <a:lstStyle/>
          <a:p>
            <a:r>
              <a:rPr lang="en-US" dirty="0"/>
              <a:t>Methodology</a:t>
            </a:r>
            <a:endParaRPr lang="en-IN" dirty="0"/>
          </a:p>
        </p:txBody>
      </p:sp>
      <p:sp>
        <p:nvSpPr>
          <p:cNvPr id="3" name="Content Placeholder 2">
            <a:extLst>
              <a:ext uri="{FF2B5EF4-FFF2-40B4-BE49-F238E27FC236}">
                <a16:creationId xmlns:a16="http://schemas.microsoft.com/office/drawing/2014/main" id="{C4ABA10A-0E32-1136-491C-09FBA0208CA7}"/>
              </a:ext>
            </a:extLst>
          </p:cNvPr>
          <p:cNvSpPr>
            <a:spLocks noGrp="1"/>
          </p:cNvSpPr>
          <p:nvPr>
            <p:ph idx="1"/>
          </p:nvPr>
        </p:nvSpPr>
        <p:spPr/>
        <p:txBody>
          <a:bodyPr>
            <a:normAutofit fontScale="47500" lnSpcReduction="20000"/>
          </a:bodyPr>
          <a:lstStyle/>
          <a:p>
            <a:r>
              <a:rPr lang="en-US" sz="4600" b="1" dirty="0" err="1">
                <a:latin typeface="Times New Roman" panose="02020603050405020304" pitchFamily="18" charset="0"/>
                <a:cs typeface="Times New Roman" panose="02020603050405020304" pitchFamily="18" charset="0"/>
              </a:rPr>
              <a:t>VoWiFiServer</a:t>
            </a:r>
            <a:r>
              <a:rPr lang="en-US" sz="4600" b="1" dirty="0">
                <a:latin typeface="Times New Roman" panose="02020603050405020304" pitchFamily="18" charset="0"/>
                <a:cs typeface="Times New Roman" panose="02020603050405020304" pitchFamily="18" charset="0"/>
              </a:rPr>
              <a:t> :</a:t>
            </a:r>
          </a:p>
          <a:p>
            <a:pPr>
              <a:lnSpc>
                <a:spcPct val="120000"/>
              </a:lnSpc>
            </a:pPr>
            <a:r>
              <a:rPr lang="en-US" sz="3800" dirty="0">
                <a:latin typeface="Times New Roman" panose="02020603050405020304" pitchFamily="18" charset="0"/>
                <a:cs typeface="Times New Roman" panose="02020603050405020304" pitchFamily="18" charset="0"/>
              </a:rPr>
              <a:t> Set Up Server: </a:t>
            </a:r>
          </a:p>
          <a:p>
            <a:pPr marL="0" indent="0">
              <a:lnSpc>
                <a:spcPct val="120000"/>
              </a:lnSpc>
              <a:buNone/>
            </a:pPr>
            <a:r>
              <a:rPr lang="en-US" sz="3800" dirty="0">
                <a:latin typeface="Times New Roman" panose="02020603050405020304" pitchFamily="18" charset="0"/>
                <a:cs typeface="Times New Roman" panose="02020603050405020304" pitchFamily="18" charset="0"/>
              </a:rPr>
              <a:t>                 ➢ Set the server port.</a:t>
            </a:r>
          </a:p>
          <a:p>
            <a:pPr>
              <a:lnSpc>
                <a:spcPct val="120000"/>
              </a:lnSpc>
            </a:pPr>
            <a:r>
              <a:rPr lang="en-US" sz="3800" dirty="0">
                <a:latin typeface="Times New Roman" panose="02020603050405020304" pitchFamily="18" charset="0"/>
                <a:cs typeface="Times New Roman" panose="02020603050405020304" pitchFamily="18" charset="0"/>
              </a:rPr>
              <a:t> Create Server Socket: </a:t>
            </a:r>
          </a:p>
          <a:p>
            <a:pPr marL="0" indent="0">
              <a:lnSpc>
                <a:spcPct val="120000"/>
              </a:lnSpc>
              <a:buNone/>
            </a:pPr>
            <a:r>
              <a:rPr lang="en-US" sz="3800" dirty="0">
                <a:latin typeface="Times New Roman" panose="02020603050405020304" pitchFamily="18" charset="0"/>
                <a:cs typeface="Times New Roman" panose="02020603050405020304" pitchFamily="18" charset="0"/>
              </a:rPr>
              <a:t>                 ➢ Create a server socket to listen for incoming connections.</a:t>
            </a:r>
          </a:p>
          <a:p>
            <a:pPr>
              <a:lnSpc>
                <a:spcPct val="120000"/>
              </a:lnSpc>
            </a:pPr>
            <a:r>
              <a:rPr lang="en-US" sz="3800" dirty="0">
                <a:latin typeface="Times New Roman" panose="02020603050405020304" pitchFamily="18" charset="0"/>
                <a:cs typeface="Times New Roman" panose="02020603050405020304" pitchFamily="18" charset="0"/>
              </a:rPr>
              <a:t> Accept Client Connection: </a:t>
            </a:r>
          </a:p>
          <a:p>
            <a:pPr marL="0" indent="0">
              <a:lnSpc>
                <a:spcPct val="120000"/>
              </a:lnSpc>
              <a:buNone/>
            </a:pPr>
            <a:r>
              <a:rPr lang="en-US" sz="3800" dirty="0">
                <a:latin typeface="Times New Roman" panose="02020603050405020304" pitchFamily="18" charset="0"/>
                <a:cs typeface="Times New Roman" panose="02020603050405020304" pitchFamily="18" charset="0"/>
              </a:rPr>
              <a:t>                  ➢ Accept a client connection when a client connects. </a:t>
            </a:r>
          </a:p>
          <a:p>
            <a:pPr marL="0" indent="0">
              <a:lnSpc>
                <a:spcPct val="120000"/>
              </a:lnSpc>
              <a:buNone/>
            </a:pPr>
            <a:r>
              <a:rPr lang="en-US" sz="3800" dirty="0">
                <a:latin typeface="Times New Roman" panose="02020603050405020304" pitchFamily="18" charset="0"/>
                <a:cs typeface="Times New Roman" panose="02020603050405020304" pitchFamily="18" charset="0"/>
              </a:rPr>
              <a:t>                  ➢ Print the client's IP address.</a:t>
            </a:r>
          </a:p>
          <a:p>
            <a:pPr>
              <a:lnSpc>
                <a:spcPct val="120000"/>
              </a:lnSpc>
            </a:pPr>
            <a:r>
              <a:rPr lang="en-US" sz="3800" dirty="0">
                <a:latin typeface="Times New Roman" panose="02020603050405020304" pitchFamily="18" charset="0"/>
                <a:cs typeface="Times New Roman" panose="02020603050405020304" pitchFamily="18" charset="0"/>
              </a:rPr>
              <a:t> Open Speakers:</a:t>
            </a:r>
          </a:p>
          <a:p>
            <a:pPr marL="0" indent="0">
              <a:lnSpc>
                <a:spcPct val="120000"/>
              </a:lnSpc>
              <a:buNone/>
            </a:pPr>
            <a:r>
              <a:rPr lang="en-US" sz="3800" dirty="0">
                <a:latin typeface="Times New Roman" panose="02020603050405020304" pitchFamily="18" charset="0"/>
                <a:cs typeface="Times New Roman" panose="02020603050405020304" pitchFamily="18" charset="0"/>
              </a:rPr>
              <a:t>                  ➢ Define audio format (e.g., 16kHz, 16-bit, mono, signed, little-endian). ➢ Get                     the source data line for playing audio. </a:t>
            </a:r>
          </a:p>
          <a:p>
            <a:pPr marL="0" indent="0">
              <a:lnSpc>
                <a:spcPct val="120000"/>
              </a:lnSpc>
              <a:buNone/>
            </a:pPr>
            <a:r>
              <a:rPr lang="en-US" sz="3800" dirty="0">
                <a:latin typeface="Times New Roman" panose="02020603050405020304" pitchFamily="18" charset="0"/>
                <a:cs typeface="Times New Roman" panose="02020603050405020304" pitchFamily="18" charset="0"/>
              </a:rPr>
              <a:t>                  ➢ Open and start the source data line.</a:t>
            </a:r>
          </a:p>
          <a:p>
            <a:pPr marL="0" indent="0">
              <a:lnSpc>
                <a:spcPct val="120000"/>
              </a:lnSpc>
              <a:buNone/>
            </a:pPr>
            <a:r>
              <a:rPr lang="en-US" sz="3800" dirty="0"/>
              <a:t> </a:t>
            </a:r>
            <a:endParaRPr lang="en-IN" sz="3800" dirty="0"/>
          </a:p>
        </p:txBody>
      </p:sp>
      <p:sp>
        <p:nvSpPr>
          <p:cNvPr id="4" name="Date Placeholder 3">
            <a:extLst>
              <a:ext uri="{FF2B5EF4-FFF2-40B4-BE49-F238E27FC236}">
                <a16:creationId xmlns:a16="http://schemas.microsoft.com/office/drawing/2014/main" id="{D633622C-6EDF-1D1E-0B43-2F96052BBC1E}"/>
              </a:ext>
            </a:extLst>
          </p:cNvPr>
          <p:cNvSpPr>
            <a:spLocks noGrp="1"/>
          </p:cNvSpPr>
          <p:nvPr>
            <p:ph type="dt" sz="half" idx="10"/>
          </p:nvPr>
        </p:nvSpPr>
        <p:spPr/>
        <p:txBody>
          <a:bodyPr/>
          <a:lstStyle/>
          <a:p>
            <a:fld id="{7EA8749E-3FF3-41B2-B4DE-BB379C572509}" type="datetime1">
              <a:rPr lang="en-IN" smtClean="0"/>
              <a:t>12-01-2024</a:t>
            </a:fld>
            <a:endParaRPr lang="en-IN"/>
          </a:p>
        </p:txBody>
      </p:sp>
      <p:sp>
        <p:nvSpPr>
          <p:cNvPr id="5" name="Footer Placeholder 4">
            <a:extLst>
              <a:ext uri="{FF2B5EF4-FFF2-40B4-BE49-F238E27FC236}">
                <a16:creationId xmlns:a16="http://schemas.microsoft.com/office/drawing/2014/main" id="{81D84A24-4265-C276-4329-2B4D3101D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EF8910-8276-FB3B-4880-9746971324A7}"/>
              </a:ext>
            </a:extLst>
          </p:cNvPr>
          <p:cNvSpPr>
            <a:spLocks noGrp="1"/>
          </p:cNvSpPr>
          <p:nvPr>
            <p:ph type="sldNum" sz="quarter" idx="12"/>
          </p:nvPr>
        </p:nvSpPr>
        <p:spPr/>
        <p:txBody>
          <a:bodyPr/>
          <a:lstStyle/>
          <a:p>
            <a:fld id="{ADFB7573-0EEC-4F18-B4D8-B9624EC7F9C7}" type="slidenum">
              <a:rPr lang="en-IN" smtClean="0"/>
              <a:t>6</a:t>
            </a:fld>
            <a:endParaRPr lang="en-IN"/>
          </a:p>
        </p:txBody>
      </p:sp>
    </p:spTree>
    <p:extLst>
      <p:ext uri="{BB962C8B-B14F-4D97-AF65-F5344CB8AC3E}">
        <p14:creationId xmlns:p14="http://schemas.microsoft.com/office/powerpoint/2010/main" val="61801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DE3E-2444-6D3B-859E-C87C6AF0CFC8}"/>
              </a:ext>
            </a:extLst>
          </p:cNvPr>
          <p:cNvSpPr>
            <a:spLocks noGrp="1"/>
          </p:cNvSpPr>
          <p:nvPr>
            <p:ph type="title"/>
          </p:nvPr>
        </p:nvSpPr>
        <p:spPr/>
        <p:txBody>
          <a:bodyPr>
            <a:normAutofit fontScale="90000"/>
          </a:bodyPr>
          <a:lstStyle/>
          <a:p>
            <a:r>
              <a:rPr lang="en-US" dirty="0"/>
              <a:t>Methodology</a:t>
            </a:r>
            <a:endParaRPr lang="en-IN" dirty="0"/>
          </a:p>
        </p:txBody>
      </p:sp>
      <p:sp>
        <p:nvSpPr>
          <p:cNvPr id="3" name="Content Placeholder 2">
            <a:extLst>
              <a:ext uri="{FF2B5EF4-FFF2-40B4-BE49-F238E27FC236}">
                <a16:creationId xmlns:a16="http://schemas.microsoft.com/office/drawing/2014/main" id="{2C8B389E-FE99-65F3-13C5-5212DB28F824}"/>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Create Buffer for Receiving Audio:</a:t>
            </a:r>
          </a:p>
          <a:p>
            <a:pPr marL="0" indent="0" algn="just">
              <a:buNone/>
            </a:pPr>
            <a:r>
              <a:rPr lang="en-US" sz="1800" dirty="0">
                <a:latin typeface="Times New Roman" panose="02020603050405020304" pitchFamily="18" charset="0"/>
                <a:cs typeface="Times New Roman" panose="02020603050405020304" pitchFamily="18" charset="0"/>
              </a:rPr>
              <a:t>               ➢ Create a buffer for receiving audio data (e.g., byte array of 1024 bytes).</a:t>
            </a:r>
          </a:p>
          <a:p>
            <a:pPr algn="just"/>
            <a:r>
              <a:rPr lang="en-US" sz="1800" dirty="0">
                <a:latin typeface="Times New Roman" panose="02020603050405020304" pitchFamily="18" charset="0"/>
                <a:cs typeface="Times New Roman" panose="02020603050405020304" pitchFamily="18" charset="0"/>
              </a:rPr>
              <a:t> Receive and Play Audio Loop: </a:t>
            </a:r>
          </a:p>
          <a:p>
            <a:pPr marL="0" indent="0" algn="just">
              <a:buNone/>
            </a:pPr>
            <a:r>
              <a:rPr lang="en-US" sz="1800" dirty="0">
                <a:latin typeface="Times New Roman" panose="02020603050405020304" pitchFamily="18" charset="0"/>
                <a:cs typeface="Times New Roman" panose="02020603050405020304" pitchFamily="18" charset="0"/>
              </a:rPr>
              <a:t>               ➢ Get the input stream from the socket. </a:t>
            </a:r>
          </a:p>
          <a:p>
            <a:pPr marL="0" indent="0" algn="just">
              <a:buNone/>
            </a:pPr>
            <a:r>
              <a:rPr lang="en-US" sz="1800" dirty="0">
                <a:latin typeface="Times New Roman" panose="02020603050405020304" pitchFamily="18" charset="0"/>
                <a:cs typeface="Times New Roman" panose="02020603050405020304" pitchFamily="18" charset="0"/>
              </a:rPr>
              <a:t>               ➢ Enter an infinite loop:</a:t>
            </a:r>
          </a:p>
          <a:p>
            <a:pPr marL="0" indent="0" algn="just">
              <a:buNone/>
            </a:pPr>
            <a:r>
              <a:rPr lang="en-US" sz="1800" dirty="0">
                <a:latin typeface="Times New Roman" panose="02020603050405020304" pitchFamily="18" charset="0"/>
                <a:cs typeface="Times New Roman" panose="02020603050405020304" pitchFamily="18" charset="0"/>
              </a:rPr>
              <a:t>                      ▪ Read audio data from the input stream into the buffer.</a:t>
            </a:r>
          </a:p>
          <a:p>
            <a:pPr marL="0" indent="0" algn="just">
              <a:buNone/>
            </a:pPr>
            <a:r>
              <a:rPr lang="en-US" sz="1800" dirty="0">
                <a:latin typeface="Times New Roman" panose="02020603050405020304" pitchFamily="18" charset="0"/>
                <a:cs typeface="Times New Roman" panose="02020603050405020304" pitchFamily="18" charset="0"/>
              </a:rPr>
              <a:t>                      ▪ Write the audio data to the source data line for playback</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4BEA3A6-7492-CF48-A993-548E308D8995}"/>
              </a:ext>
            </a:extLst>
          </p:cNvPr>
          <p:cNvSpPr>
            <a:spLocks noGrp="1"/>
          </p:cNvSpPr>
          <p:nvPr>
            <p:ph type="dt" sz="half" idx="10"/>
          </p:nvPr>
        </p:nvSpPr>
        <p:spPr/>
        <p:txBody>
          <a:bodyPr/>
          <a:lstStyle/>
          <a:p>
            <a:fld id="{7EA8749E-3FF3-41B2-B4DE-BB379C572509}" type="datetime1">
              <a:rPr lang="en-IN" smtClean="0"/>
              <a:t>12-01-2024</a:t>
            </a:fld>
            <a:endParaRPr lang="en-IN"/>
          </a:p>
        </p:txBody>
      </p:sp>
      <p:sp>
        <p:nvSpPr>
          <p:cNvPr id="5" name="Footer Placeholder 4">
            <a:extLst>
              <a:ext uri="{FF2B5EF4-FFF2-40B4-BE49-F238E27FC236}">
                <a16:creationId xmlns:a16="http://schemas.microsoft.com/office/drawing/2014/main" id="{AADA265C-3BE6-D8CB-6923-998418E9A1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D1F85D-3AF9-DF21-20A9-07082155200F}"/>
              </a:ext>
            </a:extLst>
          </p:cNvPr>
          <p:cNvSpPr>
            <a:spLocks noGrp="1"/>
          </p:cNvSpPr>
          <p:nvPr>
            <p:ph type="sldNum" sz="quarter" idx="12"/>
          </p:nvPr>
        </p:nvSpPr>
        <p:spPr/>
        <p:txBody>
          <a:bodyPr/>
          <a:lstStyle/>
          <a:p>
            <a:fld id="{ADFB7573-0EEC-4F18-B4D8-B9624EC7F9C7}" type="slidenum">
              <a:rPr lang="en-IN" smtClean="0"/>
              <a:t>7</a:t>
            </a:fld>
            <a:endParaRPr lang="en-IN"/>
          </a:p>
        </p:txBody>
      </p:sp>
    </p:spTree>
    <p:extLst>
      <p:ext uri="{BB962C8B-B14F-4D97-AF65-F5344CB8AC3E}">
        <p14:creationId xmlns:p14="http://schemas.microsoft.com/office/powerpoint/2010/main" val="232825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a:normAutofit fontScale="70000" lnSpcReduction="20000"/>
          </a:bodyPr>
          <a:lstStyle/>
          <a:p>
            <a:r>
              <a:rPr lang="en-IN" sz="3100" b="1" dirty="0" err="1">
                <a:latin typeface="Times New Roman" panose="02020603050405020304" pitchFamily="18" charset="0"/>
                <a:cs typeface="Times New Roman" panose="02020603050405020304" pitchFamily="18" charset="0"/>
              </a:rPr>
              <a:t>ClientSide</a:t>
            </a:r>
            <a:r>
              <a:rPr lang="en-IN" sz="3500" b="1"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import </a:t>
            </a:r>
            <a:r>
              <a:rPr lang="en-IN" sz="2600" dirty="0" err="1">
                <a:latin typeface="Times New Roman" panose="02020603050405020304" pitchFamily="18" charset="0"/>
                <a:cs typeface="Times New Roman" panose="02020603050405020304" pitchFamily="18" charset="0"/>
              </a:rPr>
              <a:t>javax.sound.sampled</a:t>
            </a:r>
            <a:r>
              <a:rPr lang="en-IN" sz="2600"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import java.io.*;</a:t>
            </a:r>
          </a:p>
          <a:p>
            <a:pPr marL="0" indent="0" algn="just">
              <a:buNone/>
            </a:pPr>
            <a:r>
              <a:rPr lang="en-IN" sz="2600" dirty="0">
                <a:latin typeface="Times New Roman" panose="02020603050405020304" pitchFamily="18" charset="0"/>
                <a:cs typeface="Times New Roman" panose="02020603050405020304" pitchFamily="18" charset="0"/>
              </a:rPr>
              <a:t>import </a:t>
            </a:r>
            <a:r>
              <a:rPr lang="en-IN" sz="2600" dirty="0" err="1">
                <a:latin typeface="Times New Roman" panose="02020603050405020304" pitchFamily="18" charset="0"/>
                <a:cs typeface="Times New Roman" panose="02020603050405020304" pitchFamily="18" charset="0"/>
              </a:rPr>
              <a:t>java.net.Socket</a:t>
            </a:r>
            <a:r>
              <a:rPr lang="en-IN" sz="2600"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public class </a:t>
            </a:r>
            <a:r>
              <a:rPr lang="en-IN" sz="2600" dirty="0" err="1">
                <a:latin typeface="Times New Roman" panose="02020603050405020304" pitchFamily="18" charset="0"/>
                <a:cs typeface="Times New Roman" panose="02020603050405020304" pitchFamily="18" charset="0"/>
              </a:rPr>
              <a:t>clientSide</a:t>
            </a:r>
            <a:r>
              <a:rPr lang="en-IN" sz="2600" dirty="0">
                <a:latin typeface="Times New Roman" panose="02020603050405020304" pitchFamily="18" charset="0"/>
                <a:cs typeface="Times New Roman" panose="02020603050405020304" pitchFamily="18" charset="0"/>
              </a:rPr>
              <a:t> {</a:t>
            </a:r>
          </a:p>
          <a:p>
            <a:pPr marL="0" indent="0" algn="just">
              <a:buNone/>
            </a:pPr>
            <a:r>
              <a:rPr lang="en-IN" sz="2600" dirty="0">
                <a:latin typeface="Times New Roman" panose="02020603050405020304" pitchFamily="18" charset="0"/>
                <a:cs typeface="Times New Roman" panose="02020603050405020304" pitchFamily="18" charset="0"/>
              </a:rPr>
              <a:t> public static void main(String[] </a:t>
            </a:r>
            <a:r>
              <a:rPr lang="en-IN" sz="2600" dirty="0" err="1">
                <a:latin typeface="Times New Roman" panose="02020603050405020304" pitchFamily="18" charset="0"/>
                <a:cs typeface="Times New Roman" panose="02020603050405020304" pitchFamily="18" charset="0"/>
              </a:rPr>
              <a:t>args</a:t>
            </a:r>
            <a:r>
              <a:rPr lang="en-IN" sz="2600" dirty="0">
                <a:latin typeface="Times New Roman" panose="02020603050405020304" pitchFamily="18" charset="0"/>
                <a:cs typeface="Times New Roman" panose="02020603050405020304" pitchFamily="18" charset="0"/>
              </a:rPr>
              <a:t>) {</a:t>
            </a:r>
          </a:p>
          <a:p>
            <a:pPr marL="0" indent="0" algn="just">
              <a:buNone/>
            </a:pPr>
            <a:r>
              <a:rPr lang="en-IN" sz="2600" dirty="0">
                <a:latin typeface="Times New Roman" panose="02020603050405020304" pitchFamily="18" charset="0"/>
                <a:cs typeface="Times New Roman" panose="02020603050405020304" pitchFamily="18" charset="0"/>
              </a:rPr>
              <a:t> try {</a:t>
            </a:r>
          </a:p>
          <a:p>
            <a:pPr marL="0" indent="0" algn="just">
              <a:buNone/>
            </a:pPr>
            <a:r>
              <a:rPr lang="en-IN" sz="2600" dirty="0">
                <a:latin typeface="Times New Roman" panose="02020603050405020304" pitchFamily="18" charset="0"/>
                <a:cs typeface="Times New Roman" panose="02020603050405020304" pitchFamily="18" charset="0"/>
              </a:rPr>
              <a:t> String </a:t>
            </a:r>
            <a:r>
              <a:rPr lang="en-IN" sz="2600" dirty="0" err="1">
                <a:latin typeface="Times New Roman" panose="02020603050405020304" pitchFamily="18" charset="0"/>
                <a:cs typeface="Times New Roman" panose="02020603050405020304" pitchFamily="18" charset="0"/>
              </a:rPr>
              <a:t>serverIp</a:t>
            </a:r>
            <a:r>
              <a:rPr lang="en-IN" sz="2600" dirty="0">
                <a:latin typeface="Times New Roman" panose="02020603050405020304" pitchFamily="18" charset="0"/>
                <a:cs typeface="Times New Roman" panose="02020603050405020304" pitchFamily="18" charset="0"/>
              </a:rPr>
              <a:t> = "192.168.1.11";</a:t>
            </a:r>
          </a:p>
          <a:p>
            <a:pPr marL="0" indent="0" algn="just">
              <a:buNone/>
            </a:pPr>
            <a:r>
              <a:rPr lang="en-IN" sz="2600" dirty="0">
                <a:latin typeface="Times New Roman" panose="02020603050405020304" pitchFamily="18" charset="0"/>
                <a:cs typeface="Times New Roman" panose="02020603050405020304" pitchFamily="18" charset="0"/>
              </a:rPr>
              <a:t> int </a:t>
            </a:r>
            <a:r>
              <a:rPr lang="en-IN" sz="2600" dirty="0" err="1">
                <a:latin typeface="Times New Roman" panose="02020603050405020304" pitchFamily="18" charset="0"/>
                <a:cs typeface="Times New Roman" panose="02020603050405020304" pitchFamily="18" charset="0"/>
              </a:rPr>
              <a:t>serverPort</a:t>
            </a:r>
            <a:r>
              <a:rPr lang="en-IN" sz="2600" dirty="0">
                <a:latin typeface="Times New Roman" panose="02020603050405020304" pitchFamily="18" charset="0"/>
                <a:cs typeface="Times New Roman" panose="02020603050405020304" pitchFamily="18" charset="0"/>
              </a:rPr>
              <a:t> = 12345;</a:t>
            </a: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AudioFormat</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audioFormat</a:t>
            </a:r>
            <a:r>
              <a:rPr lang="en-IN" sz="2600" dirty="0">
                <a:latin typeface="Times New Roman" panose="02020603050405020304" pitchFamily="18" charset="0"/>
                <a:cs typeface="Times New Roman" panose="02020603050405020304" pitchFamily="18" charset="0"/>
              </a:rPr>
              <a:t> = new </a:t>
            </a:r>
            <a:r>
              <a:rPr lang="en-IN" sz="2600" dirty="0" err="1">
                <a:latin typeface="Times New Roman" panose="02020603050405020304" pitchFamily="18" charset="0"/>
                <a:cs typeface="Times New Roman" panose="02020603050405020304" pitchFamily="18" charset="0"/>
              </a:rPr>
              <a:t>AudioFormat</a:t>
            </a:r>
            <a:r>
              <a:rPr lang="en-IN" sz="2600" dirty="0">
                <a:latin typeface="Times New Roman" panose="02020603050405020304" pitchFamily="18" charset="0"/>
                <a:cs typeface="Times New Roman" panose="02020603050405020304" pitchFamily="18" charset="0"/>
              </a:rPr>
              <a:t>(16000, 16, 1, true, true);</a:t>
            </a:r>
          </a:p>
          <a:p>
            <a:pPr marL="0" indent="0" algn="just">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DataLine.Info</a:t>
            </a:r>
            <a:r>
              <a:rPr lang="en-IN" sz="2600" dirty="0">
                <a:latin typeface="Times New Roman" panose="02020603050405020304" pitchFamily="18" charset="0"/>
                <a:cs typeface="Times New Roman" panose="02020603050405020304" pitchFamily="18" charset="0"/>
              </a:rPr>
              <a:t> info = new </a:t>
            </a:r>
            <a:r>
              <a:rPr lang="en-IN" sz="2600" dirty="0" err="1">
                <a:latin typeface="Times New Roman" panose="02020603050405020304" pitchFamily="18" charset="0"/>
                <a:cs typeface="Times New Roman" panose="02020603050405020304" pitchFamily="18" charset="0"/>
              </a:rPr>
              <a:t>DataLine.Info</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TargetDataLine.class</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audioFormat</a:t>
            </a:r>
            <a:r>
              <a:rPr lang="en-IN" sz="2600"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TargetDataLine</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targetDataLine</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TargetDataLine</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AudioSystem.getLine</a:t>
            </a:r>
            <a:r>
              <a:rPr lang="en-IN" sz="2600" dirty="0">
                <a:latin typeface="Times New Roman" panose="02020603050405020304" pitchFamily="18" charset="0"/>
                <a:cs typeface="Times New Roman" panose="02020603050405020304" pitchFamily="18" charset="0"/>
              </a:rPr>
              <a:t>(info);</a:t>
            </a:r>
          </a:p>
          <a:p>
            <a:pPr marL="0" indent="0" algn="just">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targetDataLine.open</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audioFormat</a:t>
            </a:r>
            <a:r>
              <a:rPr lang="en-IN" sz="2600"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targetDataLine.start</a:t>
            </a:r>
            <a:r>
              <a:rPr lang="en-IN" sz="2600" dirty="0">
                <a:latin typeface="Times New Roman" panose="02020603050405020304" pitchFamily="18" charset="0"/>
                <a:cs typeface="Times New Roman" panose="02020603050405020304" pitchFamily="18" charset="0"/>
              </a:rPr>
              <a:t>();</a:t>
            </a:r>
          </a:p>
          <a:p>
            <a:pPr marL="0" indent="0" algn="just">
              <a:buNone/>
            </a:pPr>
            <a:r>
              <a:rPr lang="en-US" sz="2600" dirty="0" err="1">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("Microphone opened. \</a:t>
            </a:r>
            <a:r>
              <a:rPr lang="en-US" sz="2600" dirty="0" err="1">
                <a:latin typeface="Times New Roman" panose="02020603050405020304" pitchFamily="18" charset="0"/>
                <a:cs typeface="Times New Roman" panose="02020603050405020304" pitchFamily="18" charset="0"/>
              </a:rPr>
              <a:t>nConnecting</a:t>
            </a:r>
            <a:r>
              <a:rPr lang="en-US" sz="2600" dirty="0">
                <a:latin typeface="Times New Roman" panose="02020603050405020304" pitchFamily="18" charset="0"/>
                <a:cs typeface="Times New Roman" panose="02020603050405020304" pitchFamily="18" charset="0"/>
              </a:rPr>
              <a:t> to the server...");</a:t>
            </a:r>
          </a:p>
          <a:p>
            <a:endParaRPr lang="en-IN" dirty="0"/>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12-01-2024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8</a:t>
            </a:fld>
            <a:endParaRPr lang="en-IN"/>
          </a:p>
        </p:txBody>
      </p:sp>
    </p:spTree>
    <p:extLst>
      <p:ext uri="{BB962C8B-B14F-4D97-AF65-F5344CB8AC3E}">
        <p14:creationId xmlns:p14="http://schemas.microsoft.com/office/powerpoint/2010/main" val="70776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1E9D-E4C2-FD13-63DD-4D7C1B69CACD}"/>
              </a:ext>
            </a:extLst>
          </p:cNvPr>
          <p:cNvSpPr>
            <a:spLocks noGrp="1"/>
          </p:cNvSpPr>
          <p:nvPr>
            <p:ph type="title"/>
          </p:nvPr>
        </p:nvSpPr>
        <p:spPr/>
        <p:txBody>
          <a:bodyPr>
            <a:normAutofit fontScale="90000"/>
          </a:bodyPr>
          <a:lstStyle/>
          <a:p>
            <a:r>
              <a:rPr lang="en-US" dirty="0"/>
              <a:t>Implementation</a:t>
            </a:r>
            <a:endParaRPr lang="en-IN" dirty="0"/>
          </a:p>
        </p:txBody>
      </p:sp>
      <p:sp>
        <p:nvSpPr>
          <p:cNvPr id="3" name="Content Placeholder 2">
            <a:extLst>
              <a:ext uri="{FF2B5EF4-FFF2-40B4-BE49-F238E27FC236}">
                <a16:creationId xmlns:a16="http://schemas.microsoft.com/office/drawing/2014/main" id="{C22BFCB8-821F-29C8-E025-670621A974DC}"/>
              </a:ext>
            </a:extLst>
          </p:cNvPr>
          <p:cNvSpPr>
            <a:spLocks noGrp="1"/>
          </p:cNvSpPr>
          <p:nvPr>
            <p:ph idx="1"/>
          </p:nvPr>
        </p:nvSpPr>
        <p:spPr>
          <a:xfrm>
            <a:off x="188006" y="1008404"/>
            <a:ext cx="8785077" cy="5090738"/>
          </a:xfrm>
        </p:spPr>
        <p:txBody>
          <a:bodyPr>
            <a:noAutofit/>
          </a:bodyPr>
          <a:lstStyle/>
          <a:p>
            <a:pPr marL="0" indent="0">
              <a:buNone/>
            </a:pPr>
            <a:r>
              <a:rPr lang="en-IN" sz="1800" dirty="0"/>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Socket </a:t>
            </a:r>
            <a:r>
              <a:rPr lang="en-IN" sz="1800" dirty="0" err="1">
                <a:latin typeface="Times New Roman" panose="02020603050405020304" pitchFamily="18" charset="0"/>
                <a:cs typeface="Times New Roman" panose="02020603050405020304" pitchFamily="18" charset="0"/>
              </a:rPr>
              <a:t>socket</a:t>
            </a:r>
            <a:r>
              <a:rPr lang="en-IN" sz="1800" dirty="0">
                <a:latin typeface="Times New Roman" panose="02020603050405020304" pitchFamily="18" charset="0"/>
                <a:cs typeface="Times New Roman" panose="02020603050405020304" pitchFamily="18" charset="0"/>
              </a:rPr>
              <a:t> = new Socket(</a:t>
            </a:r>
            <a:r>
              <a:rPr lang="en-IN" sz="1800" dirty="0" err="1">
                <a:latin typeface="Times New Roman" panose="02020603050405020304" pitchFamily="18" charset="0"/>
                <a:cs typeface="Times New Roman" panose="02020603050405020304" pitchFamily="18" charset="0"/>
              </a:rPr>
              <a:t>serverIp</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serverPort</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OutputStream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outputStream</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socket.getOutputStream</a:t>
            </a:r>
            <a:r>
              <a:rPr lang="en-IN" sz="1800" dirty="0">
                <a:latin typeface="Times New Roman" panose="02020603050405020304" pitchFamily="18" charset="0"/>
                <a:cs typeface="Times New Roman" panose="02020603050405020304" pitchFamily="18" charset="0"/>
              </a:rPr>
              <a:t>();</a:t>
            </a:r>
          </a:p>
          <a:p>
            <a:pPr marL="0" indent="0">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("Connected to the server. \</a:t>
            </a:r>
            <a:r>
              <a:rPr lang="en-IN" sz="1800" dirty="0" err="1">
                <a:latin typeface="Times New Roman" panose="02020603050405020304" pitchFamily="18" charset="0"/>
                <a:cs typeface="Times New Roman" panose="02020603050405020304" pitchFamily="18" charset="0"/>
              </a:rPr>
              <a:t>nStarting</a:t>
            </a:r>
            <a:r>
              <a:rPr lang="en-IN" sz="1800" dirty="0">
                <a:latin typeface="Times New Roman" panose="02020603050405020304" pitchFamily="18" charset="0"/>
                <a:cs typeface="Times New Roman" panose="02020603050405020304" pitchFamily="18" charset="0"/>
              </a:rPr>
              <a:t> audio transmission...");</a:t>
            </a:r>
          </a:p>
          <a:p>
            <a:pPr marL="0" indent="0">
              <a:buNone/>
            </a:pPr>
            <a:r>
              <a:rPr lang="en-IN" sz="1800" dirty="0">
                <a:latin typeface="Times New Roman" panose="02020603050405020304" pitchFamily="18" charset="0"/>
                <a:cs typeface="Times New Roman" panose="02020603050405020304" pitchFamily="18" charset="0"/>
              </a:rPr>
              <a:t> byte[] buffer = new byte[1024];</a:t>
            </a:r>
          </a:p>
          <a:p>
            <a:pPr marL="0" indent="0">
              <a:buNone/>
            </a:pPr>
            <a:r>
              <a:rPr lang="en-IN" sz="1800" dirty="0">
                <a:latin typeface="Times New Roman" panose="02020603050405020304" pitchFamily="18" charset="0"/>
                <a:cs typeface="Times New Roman" panose="02020603050405020304" pitchFamily="18" charset="0"/>
              </a:rPr>
              <a:t> while (true) {</a:t>
            </a:r>
          </a:p>
          <a:p>
            <a:pPr marL="0" indent="0">
              <a:buNone/>
            </a:pP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bytesRead</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targetDataLine.read</a:t>
            </a:r>
            <a:r>
              <a:rPr lang="en-IN" sz="1800" dirty="0">
                <a:latin typeface="Times New Roman" panose="02020603050405020304" pitchFamily="18" charset="0"/>
                <a:cs typeface="Times New Roman" panose="02020603050405020304" pitchFamily="18" charset="0"/>
              </a:rPr>
              <a:t>(buffer, 0, </a:t>
            </a:r>
            <a:r>
              <a:rPr lang="en-IN" sz="1800" dirty="0" err="1">
                <a:latin typeface="Times New Roman" panose="02020603050405020304" pitchFamily="18" charset="0"/>
                <a:cs typeface="Times New Roman" panose="02020603050405020304" pitchFamily="18" charset="0"/>
              </a:rPr>
              <a:t>buffer.length</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outputStream.write</a:t>
            </a:r>
            <a:r>
              <a:rPr lang="en-IN" sz="1800" dirty="0">
                <a:latin typeface="Times New Roman" panose="02020603050405020304" pitchFamily="18" charset="0"/>
                <a:cs typeface="Times New Roman" panose="02020603050405020304" pitchFamily="18" charset="0"/>
              </a:rPr>
              <a:t>(buffer, 0, </a:t>
            </a:r>
            <a:r>
              <a:rPr lang="en-IN" sz="1800" dirty="0" err="1">
                <a:latin typeface="Times New Roman" panose="02020603050405020304" pitchFamily="18" charset="0"/>
                <a:cs typeface="Times New Roman" panose="02020603050405020304" pitchFamily="18" charset="0"/>
              </a:rPr>
              <a:t>bytesRead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catch (Exception e)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e.printStackTrace</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0D988734-D438-A2D3-F9CB-B49D0286FF0D}"/>
              </a:ext>
            </a:extLst>
          </p:cNvPr>
          <p:cNvSpPr>
            <a:spLocks noGrp="1"/>
          </p:cNvSpPr>
          <p:nvPr>
            <p:ph type="dt" sz="half" idx="10"/>
          </p:nvPr>
        </p:nvSpPr>
        <p:spPr/>
        <p:txBody>
          <a:bodyPr/>
          <a:lstStyle/>
          <a:p>
            <a:fld id="{7EA8749E-3FF3-41B2-B4DE-BB379C572509}" type="datetime1">
              <a:rPr lang="en-IN" smtClean="0"/>
              <a:t>12-01-2024</a:t>
            </a:fld>
            <a:endParaRPr lang="en-IN"/>
          </a:p>
        </p:txBody>
      </p:sp>
      <p:sp>
        <p:nvSpPr>
          <p:cNvPr id="5" name="Footer Placeholder 4">
            <a:extLst>
              <a:ext uri="{FF2B5EF4-FFF2-40B4-BE49-F238E27FC236}">
                <a16:creationId xmlns:a16="http://schemas.microsoft.com/office/drawing/2014/main" id="{A553DE9C-8C29-EB38-50B2-3CBAC893A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6275D-51A5-6255-7D8E-4A84013E2BA9}"/>
              </a:ext>
            </a:extLst>
          </p:cNvPr>
          <p:cNvSpPr>
            <a:spLocks noGrp="1"/>
          </p:cNvSpPr>
          <p:nvPr>
            <p:ph type="sldNum" sz="quarter" idx="12"/>
          </p:nvPr>
        </p:nvSpPr>
        <p:spPr/>
        <p:txBody>
          <a:bodyPr/>
          <a:lstStyle/>
          <a:p>
            <a:fld id="{ADFB7573-0EEC-4F18-B4D8-B9624EC7F9C7}" type="slidenum">
              <a:rPr lang="en-IN" smtClean="0"/>
              <a:t>9</a:t>
            </a:fld>
            <a:endParaRPr lang="en-IN"/>
          </a:p>
        </p:txBody>
      </p:sp>
    </p:spTree>
    <p:extLst>
      <p:ext uri="{BB962C8B-B14F-4D97-AF65-F5344CB8AC3E}">
        <p14:creationId xmlns:p14="http://schemas.microsoft.com/office/powerpoint/2010/main" val="1906781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1466</Words>
  <Application>Microsoft Office PowerPoint</Application>
  <PresentationFormat>On-screen Show (4:3)</PresentationFormat>
  <Paragraphs>169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 Antiqua</vt:lpstr>
      <vt:lpstr>Calibri</vt:lpstr>
      <vt:lpstr>Leelawadee</vt:lpstr>
      <vt:lpstr>Times New Roman</vt:lpstr>
      <vt:lpstr>Office Theme</vt:lpstr>
      <vt:lpstr>External Project Presentation of Computer Networking(CSE 3034) on Real-time VoWi-Fi Audio Streaming</vt:lpstr>
      <vt:lpstr>Contents</vt:lpstr>
      <vt:lpstr>Introduction </vt:lpstr>
      <vt:lpstr>Problem Statement </vt:lpstr>
      <vt:lpstr>Methodology </vt:lpstr>
      <vt:lpstr>Methodology</vt:lpstr>
      <vt:lpstr>Methodology</vt:lpstr>
      <vt:lpstr>Implementation </vt:lpstr>
      <vt:lpstr>Implementation</vt:lpstr>
      <vt:lpstr>Implementation</vt:lpstr>
      <vt:lpstr>Implementation</vt:lpstr>
      <vt:lpstr>Result and Interpretation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Rishabh kumar Agrahari</cp:lastModifiedBy>
  <cp:revision>34</cp:revision>
  <dcterms:created xsi:type="dcterms:W3CDTF">2019-03-27T16:45:00Z</dcterms:created>
  <dcterms:modified xsi:type="dcterms:W3CDTF">2024-01-12T13:57:50Z</dcterms:modified>
</cp:coreProperties>
</file>