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E49ACE3-E2F1-4A01-89BA-19269BB21BF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0F4B52-5B4E-426B-8875-40BD215B293D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dt" idx="34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ftr" idx="35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sldNum" idx="36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1C5619-D337-4855-A965-80292A9A5287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7AB659-203D-4F14-A182-7E44D32960CE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98E19B-F4DB-41A5-8025-B468A1FD2343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604C9B-67C1-4265-8FAB-9067AFBC4D35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293BA2-5F51-4D3A-91F3-1A4EDA202FAA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4B8FE6-5E5D-4632-8A7B-5861ADC3F493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dt" idx="22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ftr" idx="23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sldNum" idx="24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0CD257-6097-403D-AAEC-C95864A98DC8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dt" idx="25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 idx="26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 idx="27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555839-8A97-4457-BA54-039B2C0418B8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dt" idx="28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ftr" idx="29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sldNum" idx="30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7A4AEB-6AF9-4A0E-BBB3-4801D6910DBD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dt" idx="31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8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ftr" idx="32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sldNum" idx="33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D33E18-CC14-44D4-A888-EF2AAF80CC22}" type="slidenum">
              <a:rPr b="0" lang="cs-CZ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AA2805-3022-4636-B739-FAC1A09653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EBFE11-B5CD-4B29-8865-294652ED7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2796FB-4086-4A7A-A752-F97753199B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CD4284-63A0-45DC-8734-AAE896EF07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3F4260-BF10-4B95-97FD-BE01C0FD22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79D6E1-70A0-4192-AF18-A07BC56DD1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9686C6-46C4-4801-9C48-B90268FD39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E3DF86-C279-4D7A-A53D-146EC00F09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0636BC-9DDB-4F47-A19E-849A502FDC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140C83-9DCA-495E-AD35-48818562AB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721FD-5055-4664-8503-0CE02396A5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CB6BBF-346A-4440-97EC-73B3A6B922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49CC83-819D-4D4C-9B11-4552F7911B83}" type="slidenum">
              <a:rPr b="0" lang="cs-CZ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1.png"/><Relationship Id="rId12" Type="http://schemas.openxmlformats.org/officeDocument/2006/relationships/image" Target="../media/image1.png"/><Relationship Id="rId13" Type="http://schemas.openxmlformats.org/officeDocument/2006/relationships/image" Target="../media/image1.png"/><Relationship Id="rId14" Type="http://schemas.openxmlformats.org/officeDocument/2006/relationships/image" Target="../media/image1.png"/><Relationship Id="rId15" Type="http://schemas.openxmlformats.org/officeDocument/2006/relationships/image" Target="../media/image1.png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image" Target="../media/image11.png"/><Relationship Id="rId4" Type="http://schemas.openxmlformats.org/officeDocument/2006/relationships/image" Target="../media/image14.jpe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1.png"/><Relationship Id="rId12" Type="http://schemas.openxmlformats.org/officeDocument/2006/relationships/image" Target="../media/image1.png"/><Relationship Id="rId13" Type="http://schemas.openxmlformats.org/officeDocument/2006/relationships/image" Target="../media/image1.png"/><Relationship Id="rId14" Type="http://schemas.openxmlformats.org/officeDocument/2006/relationships/image" Target="../media/image1.png"/><Relationship Id="rId15" Type="http://schemas.openxmlformats.org/officeDocument/2006/relationships/image" Target="../media/image1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1.png"/><Relationship Id="rId12" Type="http://schemas.openxmlformats.org/officeDocument/2006/relationships/image" Target="../media/image1.png"/><Relationship Id="rId13" Type="http://schemas.openxmlformats.org/officeDocument/2006/relationships/image" Target="../media/image1.png"/><Relationship Id="rId14" Type="http://schemas.openxmlformats.org/officeDocument/2006/relationships/image" Target="../media/image1.png"/><Relationship Id="rId15" Type="http://schemas.openxmlformats.org/officeDocument/2006/relationships/image" Target="../media/image1.png"/><Relationship Id="rId16" Type="http://schemas.openxmlformats.org/officeDocument/2006/relationships/image" Target="../media/image1.png"/><Relationship Id="rId17" Type="http://schemas.openxmlformats.org/officeDocument/2006/relationships/image" Target="../media/image1.png"/><Relationship Id="rId18" Type="http://schemas.openxmlformats.org/officeDocument/2006/relationships/image" Target="../media/image1.png"/><Relationship Id="rId19" Type="http://schemas.openxmlformats.org/officeDocument/2006/relationships/image" Target="../media/image1.png"/><Relationship Id="rId20" Type="http://schemas.openxmlformats.org/officeDocument/2006/relationships/image" Target="../media/image1.png"/><Relationship Id="rId21" Type="http://schemas.openxmlformats.org/officeDocument/2006/relationships/image" Target="../media/image1.png"/><Relationship Id="rId22" Type="http://schemas.openxmlformats.org/officeDocument/2006/relationships/image" Target="../media/image1.png"/><Relationship Id="rId23" Type="http://schemas.openxmlformats.org/officeDocument/2006/relationships/image" Target="../media/image1.png"/><Relationship Id="rId24" Type="http://schemas.openxmlformats.org/officeDocument/2006/relationships/image" Target="../media/image1.png"/><Relationship Id="rId25" Type="http://schemas.openxmlformats.org/officeDocument/2006/relationships/image" Target="../media/image1.png"/><Relationship Id="rId26" Type="http://schemas.openxmlformats.org/officeDocument/2006/relationships/image" Target="../media/image1.png"/><Relationship Id="rId27" Type="http://schemas.openxmlformats.org/officeDocument/2006/relationships/image" Target="../media/image1.png"/><Relationship Id="rId28" Type="http://schemas.openxmlformats.org/officeDocument/2006/relationships/image" Target="../media/image1.png"/><Relationship Id="rId29" Type="http://schemas.openxmlformats.org/officeDocument/2006/relationships/image" Target="../media/image5.png"/><Relationship Id="rId30" Type="http://schemas.openxmlformats.org/officeDocument/2006/relationships/slideLayout" Target="../slideLayouts/slideLayout1.xml"/><Relationship Id="rId3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jpe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jpe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2.png"/><Relationship Id="rId13" Type="http://schemas.openxmlformats.org/officeDocument/2006/relationships/image" Target="../media/image2.png"/><Relationship Id="rId14" Type="http://schemas.openxmlformats.org/officeDocument/2006/relationships/image" Target="../media/image2.png"/><Relationship Id="rId15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11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3.png"/><Relationship Id="rId17" Type="http://schemas.openxmlformats.org/officeDocument/2006/relationships/image" Target="../media/image12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3.png"/><Relationship Id="rId17" Type="http://schemas.openxmlformats.org/officeDocument/2006/relationships/image" Target="../media/image13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92;p1"/>
          <p:cNvSpPr/>
          <p:nvPr/>
        </p:nvSpPr>
        <p:spPr>
          <a:xfrm>
            <a:off x="16394760" y="0"/>
            <a:ext cx="1892880" cy="10286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93;p1"/>
          <p:cNvGrpSpPr/>
          <p:nvPr/>
        </p:nvGrpSpPr>
        <p:grpSpPr>
          <a:xfrm>
            <a:off x="6545880" y="406080"/>
            <a:ext cx="10042200" cy="9474120"/>
            <a:chOff x="6545880" y="406080"/>
            <a:chExt cx="10042200" cy="9474120"/>
          </a:xfrm>
        </p:grpSpPr>
        <p:pic>
          <p:nvPicPr>
            <p:cNvPr id="49" name="Google Shape;94;p1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173816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Google Shape;95;p1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173816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Google Shape;96;p1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173816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97;p1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173816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" name="Google Shape;98;p1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914184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Google Shape;99;p1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914184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Google Shape;100;p1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914184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Google Shape;101;p1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914184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02;p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654588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03;p1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654588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Google Shape;104;p1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654588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05;p1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654588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106;p1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433448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Google Shape;107;p1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433448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Google Shape;108;p1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433448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Google Shape;109;p1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433448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5" name="Google Shape;110;p1"/>
          <p:cNvGrpSpPr/>
          <p:nvPr/>
        </p:nvGrpSpPr>
        <p:grpSpPr>
          <a:xfrm>
            <a:off x="1104840" y="824400"/>
            <a:ext cx="8750520" cy="8317800"/>
            <a:chOff x="1104840" y="824400"/>
            <a:chExt cx="8750520" cy="8317800"/>
          </a:xfrm>
        </p:grpSpPr>
        <p:sp>
          <p:nvSpPr>
            <p:cNvPr id="66" name="Google Shape;111;p1"/>
            <p:cNvSpPr/>
            <p:nvPr/>
          </p:nvSpPr>
          <p:spPr>
            <a:xfrm>
              <a:off x="2553840" y="1840680"/>
              <a:ext cx="7301520" cy="7301520"/>
            </a:xfrm>
            <a:custGeom>
              <a:avLst/>
              <a:gdLst>
                <a:gd name="textAreaLeft" fmla="*/ 0 w 7301520"/>
                <a:gd name="textAreaRight" fmla="*/ 7301880 w 7301520"/>
                <a:gd name="textAreaTop" fmla="*/ 0 h 7301520"/>
                <a:gd name="textAreaBottom" fmla="*/ 7301880 h 730152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7" name="Google Shape;112;p1" descr=""/>
            <p:cNvPicPr/>
            <p:nvPr/>
          </p:nvPicPr>
          <p:blipFill>
            <a:blip r:embed="rId17"/>
            <a:srcRect l="0" t="0" r="0" b="315"/>
            <a:stretch/>
          </p:blipFill>
          <p:spPr>
            <a:xfrm rot="16484400">
              <a:off x="1401480" y="1106280"/>
              <a:ext cx="7301520" cy="7317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8" name="Google Shape;113;p1"/>
          <p:cNvSpPr/>
          <p:nvPr/>
        </p:nvSpPr>
        <p:spPr>
          <a:xfrm>
            <a:off x="1650240" y="3040560"/>
            <a:ext cx="6890400" cy="33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4000"/>
              </a:lnSpc>
              <a:tabLst>
                <a:tab algn="l" pos="0"/>
              </a:tabLst>
            </a:pPr>
            <a:r>
              <a:rPr b="0" lang="cs-CZ" sz="10540" spc="-1" strike="noStrike">
                <a:solidFill>
                  <a:srgbClr val="ffffff"/>
                </a:solidFill>
                <a:latin typeface="Arial"/>
                <a:ea typeface="Arial"/>
              </a:rPr>
              <a:t>Social Buzz</a:t>
            </a:r>
            <a:endParaRPr b="0" lang="en-US" sz="10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14;p1"/>
          <p:cNvSpPr/>
          <p:nvPr/>
        </p:nvSpPr>
        <p:spPr>
          <a:xfrm>
            <a:off x="174240" y="8887320"/>
            <a:ext cx="5231520" cy="19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3200" spc="-1" strike="noStrike">
                <a:solidFill>
                  <a:schemeClr val="lt1"/>
                </a:solidFill>
                <a:latin typeface="Calibri"/>
                <a:ea typeface="Calibri"/>
              </a:rPr>
              <a:t>Created by </a:t>
            </a:r>
            <a:r>
              <a:rPr b="1" lang="cs-CZ" sz="3200" spc="-1" strike="noStrike">
                <a:solidFill>
                  <a:schemeClr val="lt1"/>
                </a:solidFill>
                <a:latin typeface="Calibri"/>
                <a:ea typeface="Calibri"/>
              </a:rPr>
              <a:t>Rishabh 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3200" spc="-1" strike="noStrike">
                <a:solidFill>
                  <a:schemeClr val="lt1"/>
                </a:solidFill>
                <a:latin typeface="Calibri"/>
                <a:ea typeface="Calibri"/>
              </a:rPr>
              <a:t>Last Updated </a:t>
            </a:r>
            <a:r>
              <a:rPr b="1" lang="cs-CZ" sz="3200" spc="-1" strike="noStrike">
                <a:solidFill>
                  <a:schemeClr val="lt1"/>
                </a:solidFill>
                <a:latin typeface="Calibri"/>
                <a:ea typeface="Calibri"/>
              </a:rPr>
              <a:t>21st Sept 2024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380;p10" descr=""/>
          <p:cNvPicPr/>
          <p:nvPr/>
        </p:nvPicPr>
        <p:blipFill>
          <a:blip r:embed="rId1"/>
          <a:stretch/>
        </p:blipFill>
        <p:spPr>
          <a:xfrm rot="5400000">
            <a:off x="10143720" y="5003640"/>
            <a:ext cx="942120" cy="27936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381;p10" descr=""/>
          <p:cNvPicPr/>
          <p:nvPr/>
        </p:nvPicPr>
        <p:blipFill>
          <a:blip r:embed="rId2"/>
          <a:stretch/>
        </p:blipFill>
        <p:spPr>
          <a:xfrm rot="5400000">
            <a:off x="10143720" y="2226960"/>
            <a:ext cx="942120" cy="279360"/>
          </a:xfrm>
          <a:prstGeom prst="rect">
            <a:avLst/>
          </a:prstGeom>
          <a:ln w="0">
            <a:noFill/>
          </a:ln>
        </p:spPr>
      </p:pic>
      <p:pic>
        <p:nvPicPr>
          <p:cNvPr id="265" name="Google Shape;382;p10" descr=""/>
          <p:cNvPicPr/>
          <p:nvPr/>
        </p:nvPicPr>
        <p:blipFill>
          <a:blip r:embed="rId3"/>
          <a:stretch/>
        </p:blipFill>
        <p:spPr>
          <a:xfrm rot="5400000">
            <a:off x="10143720" y="7779960"/>
            <a:ext cx="942120" cy="27936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383;p10" descr=""/>
          <p:cNvPicPr/>
          <p:nvPr/>
        </p:nvPicPr>
        <p:blipFill>
          <a:blip r:embed="rId4"/>
          <a:srcRect l="4066" t="1617" r="4069" b="1617"/>
          <a:stretch/>
        </p:blipFill>
        <p:spPr>
          <a:xfrm>
            <a:off x="5438160" y="1161720"/>
            <a:ext cx="5036400" cy="7963200"/>
          </a:xfrm>
          <a:prstGeom prst="rect">
            <a:avLst/>
          </a:prstGeom>
          <a:ln w="0">
            <a:noFill/>
          </a:ln>
        </p:spPr>
      </p:pic>
      <p:sp>
        <p:nvSpPr>
          <p:cNvPr id="267" name="Google Shape;384;p10"/>
          <p:cNvSpPr/>
          <p:nvPr/>
        </p:nvSpPr>
        <p:spPr>
          <a:xfrm>
            <a:off x="457200" y="4539600"/>
            <a:ext cx="470304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8" name="Google Shape;385;p10"/>
          <p:cNvGrpSpPr/>
          <p:nvPr/>
        </p:nvGrpSpPr>
        <p:grpSpPr>
          <a:xfrm>
            <a:off x="326880" y="9481320"/>
            <a:ext cx="9711360" cy="2016720"/>
            <a:chOff x="326880" y="9481320"/>
            <a:chExt cx="9711360" cy="2016720"/>
          </a:xfrm>
        </p:grpSpPr>
        <p:pic>
          <p:nvPicPr>
            <p:cNvPr id="269" name="Google Shape;386;p10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7869600" y="94813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0" name="Google Shape;387;p10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355360" y="94813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1" name="Google Shape;388;p10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2841120" y="94813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Google Shape;389;p10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326880" y="948132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3" name="Google Shape;390;p10"/>
          <p:cNvGrpSpPr/>
          <p:nvPr/>
        </p:nvGrpSpPr>
        <p:grpSpPr>
          <a:xfrm>
            <a:off x="326880" y="-1179720"/>
            <a:ext cx="9711360" cy="2016720"/>
            <a:chOff x="326880" y="-1179720"/>
            <a:chExt cx="9711360" cy="2016720"/>
          </a:xfrm>
        </p:grpSpPr>
        <p:pic>
          <p:nvPicPr>
            <p:cNvPr id="274" name="Google Shape;391;p10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7869600" y="-11797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Google Shape;392;p10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5355360" y="-11797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6" name="Google Shape;393;p10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2841120" y="-11797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Google Shape;394;p10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326880" y="-117972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8" name="Google Shape;395;p10"/>
          <p:cNvGrpSpPr/>
          <p:nvPr/>
        </p:nvGrpSpPr>
        <p:grpSpPr>
          <a:xfrm>
            <a:off x="11581920" y="1580400"/>
            <a:ext cx="5677200" cy="867240"/>
            <a:chOff x="11581920" y="1580400"/>
            <a:chExt cx="5677200" cy="867240"/>
          </a:xfrm>
        </p:grpSpPr>
        <p:sp>
          <p:nvSpPr>
            <p:cNvPr id="279" name="Google Shape;396;p10"/>
            <p:cNvSpPr/>
            <p:nvPr/>
          </p:nvSpPr>
          <p:spPr>
            <a:xfrm>
              <a:off x="11581920" y="2135160"/>
              <a:ext cx="5677200" cy="31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4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Google Shape;397;p10"/>
            <p:cNvSpPr/>
            <p:nvPr/>
          </p:nvSpPr>
          <p:spPr>
            <a:xfrm>
              <a:off x="11581920" y="1580400"/>
              <a:ext cx="5677200" cy="33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4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1" name="Google Shape;398;p10"/>
          <p:cNvGrpSpPr/>
          <p:nvPr/>
        </p:nvGrpSpPr>
        <p:grpSpPr>
          <a:xfrm>
            <a:off x="11581920" y="6964920"/>
            <a:ext cx="5677200" cy="867240"/>
            <a:chOff x="11581920" y="6964920"/>
            <a:chExt cx="5677200" cy="867240"/>
          </a:xfrm>
        </p:grpSpPr>
        <p:sp>
          <p:nvSpPr>
            <p:cNvPr id="282" name="Google Shape;399;p10"/>
            <p:cNvSpPr/>
            <p:nvPr/>
          </p:nvSpPr>
          <p:spPr>
            <a:xfrm>
              <a:off x="11581920" y="7519680"/>
              <a:ext cx="5677200" cy="31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4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Google Shape;400;p10"/>
            <p:cNvSpPr/>
            <p:nvPr/>
          </p:nvSpPr>
          <p:spPr>
            <a:xfrm>
              <a:off x="11581920" y="6964920"/>
              <a:ext cx="5677200" cy="33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4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4" name="Google Shape;401;p10"/>
          <p:cNvSpPr/>
          <p:nvPr/>
        </p:nvSpPr>
        <p:spPr>
          <a:xfrm>
            <a:off x="11366280" y="1916640"/>
            <a:ext cx="6423480" cy="72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cs-CZ" sz="2200" spc="-1" strike="noStrike">
                <a:solidFill>
                  <a:schemeClr val="dk1"/>
                </a:solidFill>
                <a:latin typeface="Arial"/>
                <a:ea typeface="Arial"/>
              </a:rPr>
              <a:t>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cs-CZ" sz="2200" spc="-1" strike="noStrike">
                <a:solidFill>
                  <a:schemeClr val="dk1"/>
                </a:solidFill>
                <a:latin typeface="Arial"/>
                <a:ea typeface="Arial"/>
              </a:rPr>
              <a:t>Animals and science are the two most popular categories of content, showing that people enjoy "real-life" and "factual" content the most.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cs-CZ" sz="2200" spc="-1" strike="noStrike">
                <a:solidFill>
                  <a:schemeClr val="dk1"/>
                </a:solidFill>
                <a:latin typeface="Arial"/>
                <a:ea typeface="Arial"/>
              </a:rPr>
              <a:t>INSIGHT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cs-CZ" sz="2200" spc="-1" strike="noStrike">
                <a:solidFill>
                  <a:schemeClr val="dk1"/>
                </a:solidFill>
                <a:latin typeface="Arial"/>
                <a:ea typeface="Arial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cs-CZ" sz="2200" spc="-1" strike="noStrike">
                <a:solidFill>
                  <a:schemeClr val="dk1"/>
                </a:solidFill>
                <a:latin typeface="Arial"/>
                <a:ea typeface="Arial"/>
              </a:rPr>
              <a:t>NEXT STEPS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cs-CZ" sz="2200" spc="-1" strike="noStrike">
                <a:solidFill>
                  <a:schemeClr val="dk1"/>
                </a:solidFill>
                <a:latin typeface="Arial"/>
                <a:ea typeface="Arial"/>
              </a:rPr>
              <a:t>This ad-hoc analysis is insightful, but it's time to take this analysis into large scale production for real-time understanding of your business. We can show you how to do this.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410;p11"/>
          <p:cNvSpPr/>
          <p:nvPr/>
        </p:nvSpPr>
        <p:spPr>
          <a:xfrm>
            <a:off x="5421960" y="5552280"/>
            <a:ext cx="5385240" cy="5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cs-CZ" sz="2600" spc="-1" strike="noStrike">
                <a:solidFill>
                  <a:srgbClr val="ffffff"/>
                </a:solidFill>
                <a:latin typeface="Arial"/>
                <a:ea typeface="Arial"/>
              </a:rPr>
              <a:t>ANY QUESTIONS?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6" name="Google Shape;411;p11"/>
          <p:cNvGrpSpPr/>
          <p:nvPr/>
        </p:nvGrpSpPr>
        <p:grpSpPr>
          <a:xfrm>
            <a:off x="728280" y="3599280"/>
            <a:ext cx="3546720" cy="3371040"/>
            <a:chOff x="728280" y="3599280"/>
            <a:chExt cx="3546720" cy="3371040"/>
          </a:xfrm>
        </p:grpSpPr>
        <p:sp>
          <p:nvSpPr>
            <p:cNvPr id="287" name="Google Shape;412;p11"/>
            <p:cNvSpPr/>
            <p:nvPr/>
          </p:nvSpPr>
          <p:spPr>
            <a:xfrm>
              <a:off x="1315800" y="4011120"/>
              <a:ext cx="2959200" cy="2959200"/>
            </a:xfrm>
            <a:custGeom>
              <a:avLst/>
              <a:gdLst>
                <a:gd name="textAreaLeft" fmla="*/ 0 w 2959200"/>
                <a:gd name="textAreaRight" fmla="*/ 2959560 w 2959200"/>
                <a:gd name="textAreaTop" fmla="*/ 0 h 2959200"/>
                <a:gd name="textAreaBottom" fmla="*/ 2959560 h 295920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88" name="Google Shape;413;p11" descr=""/>
            <p:cNvPicPr/>
            <p:nvPr/>
          </p:nvPicPr>
          <p:blipFill>
            <a:blip r:embed="rId1"/>
            <a:srcRect l="0" t="0" r="0" b="315"/>
            <a:stretch/>
          </p:blipFill>
          <p:spPr>
            <a:xfrm rot="16484400">
              <a:off x="848520" y="3713400"/>
              <a:ext cx="2959200" cy="2965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9" name="Google Shape;414;p11"/>
          <p:cNvSpPr/>
          <p:nvPr/>
        </p:nvSpPr>
        <p:spPr>
          <a:xfrm>
            <a:off x="4669200" y="4178520"/>
            <a:ext cx="572940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0" name="Google Shape;415;p11"/>
          <p:cNvGrpSpPr/>
          <p:nvPr/>
        </p:nvGrpSpPr>
        <p:grpSpPr>
          <a:xfrm>
            <a:off x="516960" y="-1140480"/>
            <a:ext cx="17253720" cy="2016720"/>
            <a:chOff x="516960" y="-1140480"/>
            <a:chExt cx="17253720" cy="2016720"/>
          </a:xfrm>
        </p:grpSpPr>
        <p:pic>
          <p:nvPicPr>
            <p:cNvPr id="291" name="Google Shape;416;p11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2" name="Google Shape;417;p11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057356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3" name="Google Shape;418;p11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805968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" name="Google Shape;419;p11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560204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5" name="Google Shape;420;p11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54544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6" name="Google Shape;421;p11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303120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7" name="Google Shape;422;p11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516960" y="-114048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98" name="Google Shape;423;p11"/>
          <p:cNvGrpSpPr/>
          <p:nvPr/>
        </p:nvGrpSpPr>
        <p:grpSpPr>
          <a:xfrm>
            <a:off x="516960" y="9394200"/>
            <a:ext cx="17253720" cy="2016720"/>
            <a:chOff x="516960" y="9394200"/>
            <a:chExt cx="17253720" cy="2016720"/>
          </a:xfrm>
        </p:grpSpPr>
        <p:pic>
          <p:nvPicPr>
            <p:cNvPr id="299" name="Google Shape;424;p1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08780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0" name="Google Shape;425;p11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57356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" name="Google Shape;426;p11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05968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" name="Google Shape;427;p11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60204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Google Shape;428;p11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54544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4" name="Google Shape;429;p11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03120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5" name="Google Shape;430;p11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516960" y="939420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123;p2"/>
          <p:cNvGrpSpPr/>
          <p:nvPr/>
        </p:nvGrpSpPr>
        <p:grpSpPr>
          <a:xfrm>
            <a:off x="2921760" y="3285360"/>
            <a:ext cx="8673120" cy="4153320"/>
            <a:chOff x="2921760" y="3285360"/>
            <a:chExt cx="8673120" cy="4153320"/>
          </a:xfrm>
        </p:grpSpPr>
        <p:sp>
          <p:nvSpPr>
            <p:cNvPr id="71" name="Google Shape;124;p2"/>
            <p:cNvSpPr/>
            <p:nvPr/>
          </p:nvSpPr>
          <p:spPr>
            <a:xfrm>
              <a:off x="2921760" y="3285360"/>
              <a:ext cx="8673120" cy="14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tabLst>
                  <a:tab algn="l" pos="0"/>
                </a:tabLst>
              </a:pPr>
              <a:r>
                <a:rPr b="0" lang="cs-CZ" sz="8000" spc="-1" strike="noStrike">
                  <a:solidFill>
                    <a:srgbClr val="000000"/>
                  </a:solidFill>
                  <a:latin typeface="Arial"/>
                  <a:ea typeface="Arial"/>
                </a:rPr>
                <a:t>Today's agenda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Google Shape;125;p2"/>
            <p:cNvSpPr/>
            <p:nvPr/>
          </p:nvSpPr>
          <p:spPr>
            <a:xfrm>
              <a:off x="2921760" y="5009040"/>
              <a:ext cx="8673120" cy="242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40000"/>
                </a:lnSpc>
                <a:tabLst>
                  <a:tab algn="l" pos="0"/>
                </a:tabLst>
              </a:pPr>
              <a:r>
                <a:rPr b="1" lang="cs-CZ" sz="19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Project recap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algn="l" pos="0"/>
                </a:tabLst>
              </a:pPr>
              <a:r>
                <a:rPr b="1" lang="cs-CZ" sz="19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Problem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algn="l" pos="0"/>
                </a:tabLst>
              </a:pPr>
              <a:r>
                <a:rPr b="1" lang="cs-CZ" sz="1900" spc="-1" strike="noStrike">
                  <a:solidFill>
                    <a:srgbClr val="000000"/>
                  </a:solidFill>
                  <a:latin typeface="Arial"/>
                  <a:ea typeface="Arial"/>
                </a:rPr>
                <a:t>The Analytics team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algn="l" pos="0"/>
                </a:tabLst>
              </a:pPr>
              <a:r>
                <a:rPr b="1" lang="cs-CZ" sz="19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Process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algn="l" pos="0"/>
                </a:tabLst>
              </a:pPr>
              <a:r>
                <a:rPr b="1" lang="cs-CZ" sz="19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Insights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algn="l" pos="0"/>
                </a:tabLst>
              </a:pPr>
              <a:r>
                <a:rPr b="1" lang="cs-CZ" sz="1900" spc="-1" strike="noStrike">
                  <a:solidFill>
                    <a:srgbClr val="000000"/>
                  </a:solidFill>
                  <a:latin typeface="Arial"/>
                  <a:ea typeface="Arial"/>
                </a:rPr>
                <a:t>Summary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" name="Google Shape;126;p2"/>
          <p:cNvGrpSpPr/>
          <p:nvPr/>
        </p:nvGrpSpPr>
        <p:grpSpPr>
          <a:xfrm>
            <a:off x="15307200" y="-1685160"/>
            <a:ext cx="3545280" cy="3369960"/>
            <a:chOff x="15307200" y="-1685160"/>
            <a:chExt cx="3545280" cy="3369960"/>
          </a:xfrm>
        </p:grpSpPr>
        <p:sp>
          <p:nvSpPr>
            <p:cNvPr id="74" name="Google Shape;127;p2"/>
            <p:cNvSpPr/>
            <p:nvPr/>
          </p:nvSpPr>
          <p:spPr>
            <a:xfrm>
              <a:off x="15790320" y="-137736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5" name="Google Shape;128;p2" descr=""/>
            <p:cNvPicPr/>
            <p:nvPr/>
          </p:nvPicPr>
          <p:blipFill>
            <a:blip r:embed="rId1"/>
            <a:srcRect l="0" t="0" r="0" b="315"/>
            <a:stretch/>
          </p:blipFill>
          <p:spPr>
            <a:xfrm>
              <a:off x="15307200" y="-168516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6" name="Google Shape;129;p2"/>
          <p:cNvGrpSpPr/>
          <p:nvPr/>
        </p:nvGrpSpPr>
        <p:grpSpPr>
          <a:xfrm>
            <a:off x="13610160" y="3458520"/>
            <a:ext cx="3545280" cy="3369960"/>
            <a:chOff x="13610160" y="3458520"/>
            <a:chExt cx="3545280" cy="3369960"/>
          </a:xfrm>
        </p:grpSpPr>
        <p:sp>
          <p:nvSpPr>
            <p:cNvPr id="77" name="Google Shape;130;p2"/>
            <p:cNvSpPr/>
            <p:nvPr/>
          </p:nvSpPr>
          <p:spPr>
            <a:xfrm>
              <a:off x="14093280" y="376632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8" name="Google Shape;131;p2" descr=""/>
            <p:cNvPicPr/>
            <p:nvPr/>
          </p:nvPicPr>
          <p:blipFill>
            <a:blip r:embed="rId2"/>
            <a:srcRect l="0" t="0" r="0" b="315"/>
            <a:stretch/>
          </p:blipFill>
          <p:spPr>
            <a:xfrm>
              <a:off x="13610160" y="345852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9" name="Google Shape;132;p2"/>
          <p:cNvGrpSpPr/>
          <p:nvPr/>
        </p:nvGrpSpPr>
        <p:grpSpPr>
          <a:xfrm>
            <a:off x="11912760" y="8601840"/>
            <a:ext cx="3545280" cy="3369960"/>
            <a:chOff x="11912760" y="8601840"/>
            <a:chExt cx="3545280" cy="3369960"/>
          </a:xfrm>
        </p:grpSpPr>
        <p:sp>
          <p:nvSpPr>
            <p:cNvPr id="80" name="Google Shape;133;p2"/>
            <p:cNvSpPr/>
            <p:nvPr/>
          </p:nvSpPr>
          <p:spPr>
            <a:xfrm>
              <a:off x="12395880" y="890964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1" name="Google Shape;134;p2" descr=""/>
            <p:cNvPicPr/>
            <p:nvPr/>
          </p:nvPicPr>
          <p:blipFill>
            <a:blip r:embed="rId3"/>
            <a:srcRect l="0" t="0" r="0" b="315"/>
            <a:stretch/>
          </p:blipFill>
          <p:spPr>
            <a:xfrm>
              <a:off x="11912760" y="860184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2" name="Google Shape;135;p2"/>
          <p:cNvGrpSpPr/>
          <p:nvPr/>
        </p:nvGrpSpPr>
        <p:grpSpPr>
          <a:xfrm>
            <a:off x="-927720" y="406080"/>
            <a:ext cx="2253600" cy="9474120"/>
            <a:chOff x="-927720" y="406080"/>
            <a:chExt cx="2253600" cy="9474120"/>
          </a:xfrm>
        </p:grpSpPr>
        <p:pic>
          <p:nvPicPr>
            <p:cNvPr id="83" name="Google Shape;136;p2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-92772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" name="Google Shape;137;p2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-92772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Google Shape;138;p2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-92772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Google Shape;139;p2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-92772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148;p3"/>
          <p:cNvGrpSpPr/>
          <p:nvPr/>
        </p:nvGrpSpPr>
        <p:grpSpPr>
          <a:xfrm>
            <a:off x="516960" y="584640"/>
            <a:ext cx="17253720" cy="9117360"/>
            <a:chOff x="516960" y="584640"/>
            <a:chExt cx="17253720" cy="9117360"/>
          </a:xfrm>
        </p:grpSpPr>
        <p:pic>
          <p:nvPicPr>
            <p:cNvPr id="88" name="Google Shape;149;p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08780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Google Shape;150;p3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Google Shape;151;p3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308780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152;p3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308780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2" name="Google Shape;153;p3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057356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3" name="Google Shape;154;p3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1057356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Google Shape;155;p3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1057356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156;p3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1057356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57;p3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805968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7" name="Google Shape;158;p3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05968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Google Shape;159;p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05968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160;p3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805968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161;p3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560204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Google Shape;162;p3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560204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163;p3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560204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164;p3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560204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Google Shape;165;p3" descr=""/>
            <p:cNvPicPr/>
            <p:nvPr/>
          </p:nvPicPr>
          <p:blipFill>
            <a:blip r:embed="rId17">
              <a:alphaModFix amt="80000"/>
            </a:blip>
            <a:stretch/>
          </p:blipFill>
          <p:spPr>
            <a:xfrm>
              <a:off x="554544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Google Shape;166;p3" descr=""/>
            <p:cNvPicPr/>
            <p:nvPr/>
          </p:nvPicPr>
          <p:blipFill>
            <a:blip r:embed="rId18">
              <a:alphaModFix amt="80000"/>
            </a:blip>
            <a:stretch/>
          </p:blipFill>
          <p:spPr>
            <a:xfrm>
              <a:off x="554544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167;p3" descr=""/>
            <p:cNvPicPr/>
            <p:nvPr/>
          </p:nvPicPr>
          <p:blipFill>
            <a:blip r:embed="rId19">
              <a:alphaModFix amt="80000"/>
            </a:blip>
            <a:stretch/>
          </p:blipFill>
          <p:spPr>
            <a:xfrm>
              <a:off x="554544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168;p3" descr=""/>
            <p:cNvPicPr/>
            <p:nvPr/>
          </p:nvPicPr>
          <p:blipFill>
            <a:blip r:embed="rId20">
              <a:alphaModFix amt="80000"/>
            </a:blip>
            <a:stretch/>
          </p:blipFill>
          <p:spPr>
            <a:xfrm>
              <a:off x="554544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" name="Google Shape;169;p3" descr=""/>
            <p:cNvPicPr/>
            <p:nvPr/>
          </p:nvPicPr>
          <p:blipFill>
            <a:blip r:embed="rId21">
              <a:alphaModFix amt="80000"/>
            </a:blip>
            <a:stretch/>
          </p:blipFill>
          <p:spPr>
            <a:xfrm>
              <a:off x="303120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Google Shape;170;p3" descr=""/>
            <p:cNvPicPr/>
            <p:nvPr/>
          </p:nvPicPr>
          <p:blipFill>
            <a:blip r:embed="rId22">
              <a:alphaModFix amt="80000"/>
            </a:blip>
            <a:stretch/>
          </p:blipFill>
          <p:spPr>
            <a:xfrm>
              <a:off x="303120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171;p3" descr=""/>
            <p:cNvPicPr/>
            <p:nvPr/>
          </p:nvPicPr>
          <p:blipFill>
            <a:blip r:embed="rId23">
              <a:alphaModFix amt="80000"/>
            </a:blip>
            <a:stretch/>
          </p:blipFill>
          <p:spPr>
            <a:xfrm>
              <a:off x="303120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172;p3" descr=""/>
            <p:cNvPicPr/>
            <p:nvPr/>
          </p:nvPicPr>
          <p:blipFill>
            <a:blip r:embed="rId24">
              <a:alphaModFix amt="80000"/>
            </a:blip>
            <a:stretch/>
          </p:blipFill>
          <p:spPr>
            <a:xfrm>
              <a:off x="303120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Google Shape;173;p3" descr=""/>
            <p:cNvPicPr/>
            <p:nvPr/>
          </p:nvPicPr>
          <p:blipFill>
            <a:blip r:embed="rId25">
              <a:alphaModFix amt="80000"/>
            </a:blip>
            <a:stretch/>
          </p:blipFill>
          <p:spPr>
            <a:xfrm>
              <a:off x="516960" y="584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174;p3" descr=""/>
            <p:cNvPicPr/>
            <p:nvPr/>
          </p:nvPicPr>
          <p:blipFill>
            <a:blip r:embed="rId26">
              <a:alphaModFix amt="80000"/>
            </a:blip>
            <a:stretch/>
          </p:blipFill>
          <p:spPr>
            <a:xfrm>
              <a:off x="516960" y="29516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175;p3" descr=""/>
            <p:cNvPicPr/>
            <p:nvPr/>
          </p:nvPicPr>
          <p:blipFill>
            <a:blip r:embed="rId27">
              <a:alphaModFix amt="80000"/>
            </a:blip>
            <a:stretch/>
          </p:blipFill>
          <p:spPr>
            <a:xfrm>
              <a:off x="516960" y="5318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176;p3" descr=""/>
            <p:cNvPicPr/>
            <p:nvPr/>
          </p:nvPicPr>
          <p:blipFill>
            <a:blip r:embed="rId28">
              <a:alphaModFix amt="80000"/>
            </a:blip>
            <a:stretch/>
          </p:blipFill>
          <p:spPr>
            <a:xfrm>
              <a:off x="516960" y="7685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Google Shape;177;p3"/>
          <p:cNvSpPr/>
          <p:nvPr/>
        </p:nvSpPr>
        <p:spPr>
          <a:xfrm>
            <a:off x="4946760" y="2005560"/>
            <a:ext cx="11341800" cy="6275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1400" spc="-1" strike="noStrike">
                <a:solidFill>
                  <a:srgbClr val="000000"/>
                </a:solidFill>
                <a:latin typeface="Arial"/>
                <a:ea typeface="Arial"/>
              </a:rPr>
              <a:t>Social Buzzxxx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78;p3" descr=""/>
          <p:cNvPicPr/>
          <p:nvPr/>
        </p:nvPicPr>
        <p:blipFill>
          <a:blip r:embed="rId29"/>
          <a:srcRect l="0" t="0" r="0" b="315"/>
          <a:stretch/>
        </p:blipFill>
        <p:spPr>
          <a:xfrm rot="10800000">
            <a:off x="1983240" y="1909800"/>
            <a:ext cx="6453720" cy="646740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79;p3"/>
          <p:cNvSpPr/>
          <p:nvPr/>
        </p:nvSpPr>
        <p:spPr>
          <a:xfrm>
            <a:off x="2968920" y="3935880"/>
            <a:ext cx="4481640" cy="29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ffffff"/>
                </a:solidFill>
                <a:latin typeface="Arial"/>
                <a:ea typeface="Arial"/>
              </a:rPr>
              <a:t>Project Recap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80;p3"/>
          <p:cNvSpPr/>
          <p:nvPr/>
        </p:nvSpPr>
        <p:spPr>
          <a:xfrm>
            <a:off x="8436960" y="3125880"/>
            <a:ext cx="8381520" cy="43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3000" spc="-1" strike="noStrike">
                <a:solidFill>
                  <a:schemeClr val="dk1"/>
                </a:solidFill>
                <a:latin typeface="Calibri"/>
                <a:ea typeface="Calibri"/>
              </a:rPr>
              <a:t>Social Buzz, a rapidly expanding tech unicorn, requires agile adaptation to its global scale. Accenture has initiated a three-month proof of concept (POC) to address these key challenge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cs-CZ" sz="3000" spc="-1" strike="noStrike">
                <a:solidFill>
                  <a:schemeClr val="dk1"/>
                </a:solidFill>
                <a:latin typeface="Calibri"/>
                <a:ea typeface="Calibri"/>
              </a:rPr>
              <a:t>An audit of their big data practice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cs-CZ" sz="3000" spc="-1" strike="noStrike">
                <a:solidFill>
                  <a:schemeClr val="dk1"/>
                </a:solidFill>
                <a:latin typeface="Calibri"/>
                <a:ea typeface="Calibri"/>
              </a:rPr>
              <a:t>Recommendations for a successful IPO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cs-CZ" sz="3000" spc="-1" strike="noStrike">
                <a:solidFill>
                  <a:schemeClr val="dk1"/>
                </a:solidFill>
                <a:latin typeface="Calibri"/>
                <a:ea typeface="Calibri"/>
              </a:rPr>
              <a:t>Identification of top 5 content categories.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89;p4"/>
          <p:cNvGrpSpPr/>
          <p:nvPr/>
        </p:nvGrpSpPr>
        <p:grpSpPr>
          <a:xfrm>
            <a:off x="9144000" y="8195760"/>
            <a:ext cx="3545280" cy="3369960"/>
            <a:chOff x="9144000" y="8195760"/>
            <a:chExt cx="3545280" cy="3369960"/>
          </a:xfrm>
        </p:grpSpPr>
        <p:sp>
          <p:nvSpPr>
            <p:cNvPr id="121" name="Google Shape;190;p4"/>
            <p:cNvSpPr/>
            <p:nvPr/>
          </p:nvSpPr>
          <p:spPr>
            <a:xfrm>
              <a:off x="9627120" y="850356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2" name="Google Shape;191;p4" descr=""/>
            <p:cNvPicPr/>
            <p:nvPr/>
          </p:nvPicPr>
          <p:blipFill>
            <a:blip r:embed="rId1"/>
            <a:srcRect l="0" t="0" r="0" b="315"/>
            <a:stretch/>
          </p:blipFill>
          <p:spPr>
            <a:xfrm>
              <a:off x="9144000" y="819576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3" name="Google Shape;192;p4"/>
          <p:cNvSpPr/>
          <p:nvPr/>
        </p:nvSpPr>
        <p:spPr>
          <a:xfrm>
            <a:off x="0" y="0"/>
            <a:ext cx="9964080" cy="10286640"/>
          </a:xfrm>
          <a:prstGeom prst="rect">
            <a:avLst/>
          </a:prstGeom>
          <a:solidFill>
            <a:srgbClr val="a100ff"/>
          </a:solidFill>
          <a:ln w="9525">
            <a:solidFill>
              <a:srgbClr val="a1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4" name="Google Shape;193;p4"/>
          <p:cNvGrpSpPr/>
          <p:nvPr/>
        </p:nvGrpSpPr>
        <p:grpSpPr>
          <a:xfrm>
            <a:off x="-146160" y="406080"/>
            <a:ext cx="2253600" cy="9474120"/>
            <a:chOff x="-146160" y="406080"/>
            <a:chExt cx="2253600" cy="9474120"/>
          </a:xfrm>
        </p:grpSpPr>
        <p:pic>
          <p:nvPicPr>
            <p:cNvPr id="125" name="Google Shape;194;p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-14616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Google Shape;195;p4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-14616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Google Shape;196;p4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-14616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197;p4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-14616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9" name="Google Shape;198;p4"/>
          <p:cNvGrpSpPr/>
          <p:nvPr/>
        </p:nvGrpSpPr>
        <p:grpSpPr>
          <a:xfrm>
            <a:off x="1298520" y="1349280"/>
            <a:ext cx="3554280" cy="3412080"/>
            <a:chOff x="1298520" y="1349280"/>
            <a:chExt cx="3554280" cy="3412080"/>
          </a:xfrm>
        </p:grpSpPr>
        <p:sp>
          <p:nvSpPr>
            <p:cNvPr id="130" name="Google Shape;199;p4"/>
            <p:cNvSpPr/>
            <p:nvPr/>
          </p:nvSpPr>
          <p:spPr>
            <a:xfrm>
              <a:off x="1298520" y="1841040"/>
              <a:ext cx="2920320" cy="2920320"/>
            </a:xfrm>
            <a:custGeom>
              <a:avLst/>
              <a:gdLst>
                <a:gd name="textAreaLeft" fmla="*/ 0 w 2920320"/>
                <a:gd name="textAreaRight" fmla="*/ 2920680 w 2920320"/>
                <a:gd name="textAreaTop" fmla="*/ 0 h 2920320"/>
                <a:gd name="textAreaBottom" fmla="*/ 2920680 h 292032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31" name="Google Shape;200;p4" descr=""/>
            <p:cNvPicPr/>
            <p:nvPr/>
          </p:nvPicPr>
          <p:blipFill>
            <a:blip r:embed="rId6"/>
            <a:srcRect l="0" t="0" r="0" b="315"/>
            <a:stretch/>
          </p:blipFill>
          <p:spPr>
            <a:xfrm rot="16484400">
              <a:off x="1813320" y="1461600"/>
              <a:ext cx="2920320" cy="2926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2" name="Google Shape;201;p4"/>
          <p:cNvGrpSpPr/>
          <p:nvPr/>
        </p:nvGrpSpPr>
        <p:grpSpPr>
          <a:xfrm>
            <a:off x="15986160" y="-1061280"/>
            <a:ext cx="3545280" cy="3369960"/>
            <a:chOff x="15986160" y="-1061280"/>
            <a:chExt cx="3545280" cy="3369960"/>
          </a:xfrm>
        </p:grpSpPr>
        <p:sp>
          <p:nvSpPr>
            <p:cNvPr id="133" name="Google Shape;202;p4"/>
            <p:cNvSpPr/>
            <p:nvPr/>
          </p:nvSpPr>
          <p:spPr>
            <a:xfrm>
              <a:off x="16469280" y="-75348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34" name="Google Shape;203;p4" descr=""/>
            <p:cNvPicPr/>
            <p:nvPr/>
          </p:nvPicPr>
          <p:blipFill>
            <a:blip r:embed="rId7"/>
            <a:srcRect l="0" t="0" r="0" b="315"/>
            <a:stretch/>
          </p:blipFill>
          <p:spPr>
            <a:xfrm>
              <a:off x="15986160" y="-106128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204;p4" descr=""/>
          <p:cNvPicPr/>
          <p:nvPr/>
        </p:nvPicPr>
        <p:blipFill>
          <a:blip r:embed="rId8"/>
          <a:srcRect l="24690" t="0" r="24688" b="0"/>
          <a:stretch/>
        </p:blipFill>
        <p:spPr>
          <a:xfrm>
            <a:off x="11007360" y="1028880"/>
            <a:ext cx="6251400" cy="8229240"/>
          </a:xfrm>
          <a:prstGeom prst="rect">
            <a:avLst/>
          </a:prstGeom>
          <a:ln w="0">
            <a:noFill/>
          </a:ln>
        </p:spPr>
      </p:pic>
      <p:sp>
        <p:nvSpPr>
          <p:cNvPr id="136" name="Google Shape;205;p4"/>
          <p:cNvSpPr/>
          <p:nvPr/>
        </p:nvSpPr>
        <p:spPr>
          <a:xfrm>
            <a:off x="3069720" y="2309040"/>
            <a:ext cx="578664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ffffff"/>
                </a:solidFill>
                <a:latin typeface="Arial"/>
                <a:ea typeface="Arial"/>
              </a:rPr>
              <a:t>Problem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206;p4"/>
          <p:cNvSpPr/>
          <p:nvPr/>
        </p:nvSpPr>
        <p:spPr>
          <a:xfrm>
            <a:off x="2448000" y="4761720"/>
            <a:ext cx="7350480" cy="55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cs-CZ" sz="3500" spc="-1" strike="noStrike">
                <a:solidFill>
                  <a:schemeClr val="lt1"/>
                </a:solidFill>
                <a:latin typeface="Arial"/>
                <a:ea typeface="Arial"/>
              </a:rPr>
              <a:t>Over </a:t>
            </a:r>
            <a:r>
              <a:rPr b="1" lang="cs-CZ" sz="3500" spc="-1" strike="noStrike" u="sng">
                <a:solidFill>
                  <a:schemeClr val="lt1"/>
                </a:solidFill>
                <a:uFillTx/>
                <a:latin typeface="Arial"/>
                <a:ea typeface="Arial"/>
              </a:rPr>
              <a:t>100,000</a:t>
            </a:r>
            <a:r>
              <a:rPr b="0" lang="cs-CZ" sz="3500" spc="-1" strike="noStrike">
                <a:solidFill>
                  <a:schemeClr val="lt1"/>
                </a:solidFill>
                <a:latin typeface="Arial"/>
                <a:ea typeface="Arial"/>
              </a:rPr>
              <a:t> posts per day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cs-CZ" sz="3500" spc="-1" strike="noStrike" u="sng">
                <a:solidFill>
                  <a:schemeClr val="lt1"/>
                </a:solidFill>
                <a:uFillTx/>
                <a:latin typeface="Arial"/>
                <a:ea typeface="Arial"/>
              </a:rPr>
              <a:t>36,500,000</a:t>
            </a:r>
            <a:r>
              <a:rPr b="0" lang="cs-CZ" sz="3500" spc="-1" strike="noStrike">
                <a:solidFill>
                  <a:schemeClr val="lt1"/>
                </a:solidFill>
                <a:latin typeface="Arial"/>
                <a:ea typeface="Arial"/>
              </a:rPr>
              <a:t> pieces of content per year!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cs-CZ" sz="2200" spc="-1" strike="noStrike">
                <a:solidFill>
                  <a:schemeClr val="lt1"/>
                </a:solidFill>
                <a:latin typeface="Arial"/>
                <a:ea typeface="Arial"/>
              </a:rPr>
              <a:t>But how to capitalize on it when there is so much?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cs-CZ" sz="2200" spc="-1" strike="noStrike" u="sng">
                <a:solidFill>
                  <a:schemeClr val="lt1"/>
                </a:solidFill>
                <a:uFillTx/>
                <a:latin typeface="Arial"/>
                <a:ea typeface="Arial"/>
              </a:rPr>
              <a:t>Analysis to find Social Buzz's top 5 most popular categories of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215;p5"/>
          <p:cNvGrpSpPr/>
          <p:nvPr/>
        </p:nvGrpSpPr>
        <p:grpSpPr>
          <a:xfrm>
            <a:off x="506880" y="406080"/>
            <a:ext cx="9939600" cy="9474120"/>
            <a:chOff x="506880" y="406080"/>
            <a:chExt cx="9939600" cy="9474120"/>
          </a:xfrm>
        </p:grpSpPr>
        <p:pic>
          <p:nvPicPr>
            <p:cNvPr id="139" name="Google Shape;216;p5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306864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" name="Google Shape;217;p5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306864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Google Shape;218;p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50688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219;p5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50688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220;p5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0688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21;p5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0688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5" name="Google Shape;222;p5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63076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Google Shape;223;p5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563076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224;p5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819288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225;p5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19288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9" name="Google Shape;226;p5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288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227;p5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819288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Google Shape;228;p5"/>
          <p:cNvSpPr/>
          <p:nvPr/>
        </p:nvSpPr>
        <p:spPr>
          <a:xfrm>
            <a:off x="2110680" y="1825560"/>
            <a:ext cx="6750360" cy="6635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29;p5"/>
          <p:cNvSpPr/>
          <p:nvPr/>
        </p:nvSpPr>
        <p:spPr>
          <a:xfrm>
            <a:off x="11825640" y="1270800"/>
            <a:ext cx="2084760" cy="2084760"/>
          </a:xfrm>
          <a:custGeom>
            <a:avLst/>
            <a:gdLst>
              <a:gd name="textAreaLeft" fmla="*/ 0 w 2084760"/>
              <a:gd name="textAreaRight" fmla="*/ 2085120 w 2084760"/>
              <a:gd name="textAreaTop" fmla="*/ 0 h 2084760"/>
              <a:gd name="textAreaBottom" fmla="*/ 2085120 h 2084760"/>
            </a:gdLst>
            <a:ahLst/>
            <a:rect l="textAreaLeft" t="textAreaTop" r="textAreaRight" b="textAreaBottom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3" name="Google Shape;230;p5"/>
          <p:cNvGrpSpPr/>
          <p:nvPr/>
        </p:nvGrpSpPr>
        <p:grpSpPr>
          <a:xfrm>
            <a:off x="11411640" y="1050840"/>
            <a:ext cx="2187000" cy="2122560"/>
            <a:chOff x="11411640" y="1050840"/>
            <a:chExt cx="2187000" cy="2122560"/>
          </a:xfrm>
        </p:grpSpPr>
        <p:sp>
          <p:nvSpPr>
            <p:cNvPr id="154" name="Google Shape;231;p5"/>
            <p:cNvSpPr/>
            <p:nvPr/>
          </p:nvSpPr>
          <p:spPr>
            <a:xfrm>
              <a:off x="11411640" y="1068480"/>
              <a:ext cx="2187000" cy="2087280"/>
            </a:xfrm>
            <a:custGeom>
              <a:avLst/>
              <a:gdLst>
                <a:gd name="textAreaLeft" fmla="*/ 0 w 2187000"/>
                <a:gd name="textAreaRight" fmla="*/ 2187360 w 2187000"/>
                <a:gd name="textAreaTop" fmla="*/ 0 h 2087280"/>
                <a:gd name="textAreaBottom" fmla="*/ 2087640 h 2087280"/>
              </a:gdLst>
              <a:ahLst/>
              <a:rect l="textAreaLeft" t="textAreaTop" r="textAreaRight" b="textAreaBottom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0">
              <a:blip r:embed="rId13"/>
              <a:srcRect/>
              <a:stretch/>
            </a:blipFill>
            <a:ln w="9525">
              <a:solidFill>
                <a:srgbClr val="00ba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Google Shape;232;p5"/>
            <p:cNvSpPr/>
            <p:nvPr/>
          </p:nvSpPr>
          <p:spPr>
            <a:xfrm>
              <a:off x="11443680" y="1050840"/>
              <a:ext cx="2122560" cy="2122560"/>
            </a:xfrm>
            <a:custGeom>
              <a:avLst/>
              <a:gdLst>
                <a:gd name="textAreaLeft" fmla="*/ 0 w 2122560"/>
                <a:gd name="textAreaRight" fmla="*/ 2122920 w 2122560"/>
                <a:gd name="textAreaTop" fmla="*/ 0 h 2122560"/>
                <a:gd name="textAreaBottom" fmla="*/ 2122920 h 2122560"/>
              </a:gdLst>
              <a:ahLst/>
              <a:rect l="textAreaLeft" t="textAreaTop" r="textAreaRight" b="textAreaBottom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6" name="Google Shape;233;p5"/>
          <p:cNvSpPr/>
          <p:nvPr/>
        </p:nvSpPr>
        <p:spPr>
          <a:xfrm>
            <a:off x="11825640" y="4222080"/>
            <a:ext cx="2084760" cy="2084760"/>
          </a:xfrm>
          <a:custGeom>
            <a:avLst/>
            <a:gdLst>
              <a:gd name="textAreaLeft" fmla="*/ 0 w 2084760"/>
              <a:gd name="textAreaRight" fmla="*/ 2085120 w 2084760"/>
              <a:gd name="textAreaTop" fmla="*/ 0 h 2084760"/>
              <a:gd name="textAreaBottom" fmla="*/ 2085120 h 2084760"/>
            </a:gdLst>
            <a:ahLst/>
            <a:rect l="textAreaLeft" t="textAreaTop" r="textAreaRight" b="textAreaBottom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Google Shape;234;p5"/>
          <p:cNvGrpSpPr/>
          <p:nvPr/>
        </p:nvGrpSpPr>
        <p:grpSpPr>
          <a:xfrm>
            <a:off x="11411640" y="4002120"/>
            <a:ext cx="2187000" cy="2122560"/>
            <a:chOff x="11411640" y="4002120"/>
            <a:chExt cx="2187000" cy="2122560"/>
          </a:xfrm>
        </p:grpSpPr>
        <p:sp>
          <p:nvSpPr>
            <p:cNvPr id="158" name="Google Shape;235;p5"/>
            <p:cNvSpPr/>
            <p:nvPr/>
          </p:nvSpPr>
          <p:spPr>
            <a:xfrm>
              <a:off x="11411640" y="4019760"/>
              <a:ext cx="2187000" cy="2087280"/>
            </a:xfrm>
            <a:custGeom>
              <a:avLst/>
              <a:gdLst>
                <a:gd name="textAreaLeft" fmla="*/ 0 w 2187000"/>
                <a:gd name="textAreaRight" fmla="*/ 2187360 w 2187000"/>
                <a:gd name="textAreaTop" fmla="*/ 0 h 2087280"/>
                <a:gd name="textAreaBottom" fmla="*/ 2087640 h 2087280"/>
              </a:gdLst>
              <a:ahLst/>
              <a:rect l="textAreaLeft" t="textAreaTop" r="textAreaRight" b="textAreaBottom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0">
              <a:blip r:embed="rId14"/>
              <a:srcRect/>
              <a:stretch/>
            </a:blipFill>
            <a:ln w="9525">
              <a:solidFill>
                <a:srgbClr val="00ba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Google Shape;236;p5"/>
            <p:cNvSpPr/>
            <p:nvPr/>
          </p:nvSpPr>
          <p:spPr>
            <a:xfrm>
              <a:off x="11443680" y="4002120"/>
              <a:ext cx="2122560" cy="2122560"/>
            </a:xfrm>
            <a:custGeom>
              <a:avLst/>
              <a:gdLst>
                <a:gd name="textAreaLeft" fmla="*/ 0 w 2122560"/>
                <a:gd name="textAreaRight" fmla="*/ 2122920 w 2122560"/>
                <a:gd name="textAreaTop" fmla="*/ 0 h 2122560"/>
                <a:gd name="textAreaBottom" fmla="*/ 2122920 h 2122560"/>
              </a:gdLst>
              <a:ahLst/>
              <a:rect l="textAreaLeft" t="textAreaTop" r="textAreaRight" b="textAreaBottom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" name="Google Shape;237;p5"/>
          <p:cNvSpPr/>
          <p:nvPr/>
        </p:nvSpPr>
        <p:spPr>
          <a:xfrm>
            <a:off x="11825640" y="7173000"/>
            <a:ext cx="2084760" cy="2084760"/>
          </a:xfrm>
          <a:custGeom>
            <a:avLst/>
            <a:gdLst>
              <a:gd name="textAreaLeft" fmla="*/ 0 w 2084760"/>
              <a:gd name="textAreaRight" fmla="*/ 2085120 w 2084760"/>
              <a:gd name="textAreaTop" fmla="*/ 0 h 2084760"/>
              <a:gd name="textAreaBottom" fmla="*/ 2085120 h 2084760"/>
            </a:gdLst>
            <a:ahLst/>
            <a:rect l="textAreaLeft" t="textAreaTop" r="textAreaRight" b="textAreaBottom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oogle Shape;238;p5"/>
          <p:cNvGrpSpPr/>
          <p:nvPr/>
        </p:nvGrpSpPr>
        <p:grpSpPr>
          <a:xfrm>
            <a:off x="11411640" y="6953400"/>
            <a:ext cx="2186640" cy="2122560"/>
            <a:chOff x="11411640" y="6953400"/>
            <a:chExt cx="2186640" cy="2122560"/>
          </a:xfrm>
        </p:grpSpPr>
        <p:sp>
          <p:nvSpPr>
            <p:cNvPr id="162" name="Google Shape;239;p5"/>
            <p:cNvSpPr/>
            <p:nvPr/>
          </p:nvSpPr>
          <p:spPr>
            <a:xfrm>
              <a:off x="11411640" y="6971040"/>
              <a:ext cx="2186640" cy="2086920"/>
            </a:xfrm>
            <a:custGeom>
              <a:avLst/>
              <a:gdLst>
                <a:gd name="textAreaLeft" fmla="*/ 0 w 2186640"/>
                <a:gd name="textAreaRight" fmla="*/ 2187000 w 2186640"/>
                <a:gd name="textAreaTop" fmla="*/ 0 h 2086920"/>
                <a:gd name="textAreaBottom" fmla="*/ 2087280 h 2086920"/>
              </a:gdLst>
              <a:ahLst/>
              <a:rect l="textAreaLeft" t="textAreaTop" r="textAreaRight" b="textAreaBottom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0">
              <a:blip r:embed="rId15"/>
              <a:srcRect/>
              <a:stretch/>
            </a:blipFill>
            <a:ln w="9525">
              <a:solidFill>
                <a:srgbClr val="00ba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Google Shape;240;p5"/>
            <p:cNvSpPr/>
            <p:nvPr/>
          </p:nvSpPr>
          <p:spPr>
            <a:xfrm>
              <a:off x="11443680" y="6953400"/>
              <a:ext cx="2122560" cy="2122560"/>
            </a:xfrm>
            <a:custGeom>
              <a:avLst/>
              <a:gdLst>
                <a:gd name="textAreaLeft" fmla="*/ 0 w 2122560"/>
                <a:gd name="textAreaRight" fmla="*/ 2122920 w 2122560"/>
                <a:gd name="textAreaTop" fmla="*/ 0 h 2122560"/>
                <a:gd name="textAreaBottom" fmla="*/ 2122920 h 2122560"/>
              </a:gdLst>
              <a:ahLst/>
              <a:rect l="textAreaLeft" t="textAreaTop" r="textAreaRight" b="textAreaBottom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Google Shape;241;p5"/>
          <p:cNvSpPr/>
          <p:nvPr/>
        </p:nvSpPr>
        <p:spPr>
          <a:xfrm>
            <a:off x="2670480" y="3331800"/>
            <a:ext cx="561204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000000"/>
                </a:solidFill>
                <a:latin typeface="Arial"/>
                <a:ea typeface="Arial"/>
              </a:rPr>
              <a:t>The Analytics team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42;p5"/>
          <p:cNvSpPr/>
          <p:nvPr/>
        </p:nvSpPr>
        <p:spPr>
          <a:xfrm>
            <a:off x="14214240" y="1639800"/>
            <a:ext cx="4073760" cy="13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cs-CZ" sz="27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Andrew Fleming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27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Chief Technical Architect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43;p5"/>
          <p:cNvSpPr/>
          <p:nvPr/>
        </p:nvSpPr>
        <p:spPr>
          <a:xfrm>
            <a:off x="14214240" y="4390200"/>
            <a:ext cx="3752280" cy="13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cs-CZ" sz="27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Marcus Rompton </a:t>
            </a:r>
            <a:r>
              <a:rPr b="0" lang="cs-CZ" sz="27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Senior Principle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4;p5"/>
          <p:cNvSpPr/>
          <p:nvPr/>
        </p:nvSpPr>
        <p:spPr>
          <a:xfrm>
            <a:off x="14214240" y="7542360"/>
            <a:ext cx="3752280" cy="13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cs-CZ" sz="27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Rishabh Karade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27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Data Analyst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53;p6"/>
          <p:cNvGrpSpPr/>
          <p:nvPr/>
        </p:nvGrpSpPr>
        <p:grpSpPr>
          <a:xfrm>
            <a:off x="445320" y="406080"/>
            <a:ext cx="10042200" cy="9474120"/>
            <a:chOff x="445320" y="406080"/>
            <a:chExt cx="10042200" cy="9474120"/>
          </a:xfrm>
        </p:grpSpPr>
        <p:pic>
          <p:nvPicPr>
            <p:cNvPr id="169" name="Google Shape;254;p6" descr=""/>
            <p:cNvPicPr/>
            <p:nvPr/>
          </p:nvPicPr>
          <p:blipFill>
            <a:blip r:embed="rId1">
              <a:alphaModFix amt="80000"/>
            </a:blip>
            <a:srcRect l="0" t="0" r="10228" b="0"/>
            <a:stretch/>
          </p:blipFill>
          <p:spPr>
            <a:xfrm>
              <a:off x="5637960" y="5325120"/>
              <a:ext cx="202284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" name="Google Shape;255;p6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563796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Google Shape;256;p6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304164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Google Shape;257;p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304164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Google Shape;258;p6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304164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59;p6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445320" y="40608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Google Shape;260;p6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445320" y="286560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oogle Shape;261;p6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445320" y="532512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oogle Shape;262;p6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44532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263;p6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233920" y="7784640"/>
              <a:ext cx="2253600" cy="2095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9" name="Google Shape;264;p6"/>
          <p:cNvGrpSpPr/>
          <p:nvPr/>
        </p:nvGrpSpPr>
        <p:grpSpPr>
          <a:xfrm>
            <a:off x="1903320" y="1028160"/>
            <a:ext cx="1854360" cy="1780560"/>
            <a:chOff x="1903320" y="1028160"/>
            <a:chExt cx="1854360" cy="1780560"/>
          </a:xfrm>
        </p:grpSpPr>
        <p:sp>
          <p:nvSpPr>
            <p:cNvPr id="180" name="Google Shape;265;p6"/>
            <p:cNvSpPr/>
            <p:nvPr/>
          </p:nvSpPr>
          <p:spPr>
            <a:xfrm>
              <a:off x="1903320" y="1284840"/>
              <a:ext cx="1523880" cy="1523880"/>
            </a:xfrm>
            <a:custGeom>
              <a:avLst/>
              <a:gdLst>
                <a:gd name="textAreaLeft" fmla="*/ 0 w 1523880"/>
                <a:gd name="textAreaRight" fmla="*/ 1524240 w 1523880"/>
                <a:gd name="textAreaTop" fmla="*/ 0 h 1523880"/>
                <a:gd name="textAreaBottom" fmla="*/ 1524240 h 152388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81" name="Google Shape;266;p6" descr=""/>
            <p:cNvPicPr/>
            <p:nvPr/>
          </p:nvPicPr>
          <p:blipFill>
            <a:blip r:embed="rId11"/>
            <a:srcRect l="0" t="0" r="0" b="315"/>
            <a:stretch/>
          </p:blipFill>
          <p:spPr>
            <a:xfrm rot="16484400">
              <a:off x="2171880" y="1087200"/>
              <a:ext cx="1523880" cy="1527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2" name="Google Shape;267;p6"/>
          <p:cNvGrpSpPr/>
          <p:nvPr/>
        </p:nvGrpSpPr>
        <p:grpSpPr>
          <a:xfrm>
            <a:off x="3758760" y="2640240"/>
            <a:ext cx="1854360" cy="1780560"/>
            <a:chOff x="3758760" y="2640240"/>
            <a:chExt cx="1854360" cy="1780560"/>
          </a:xfrm>
        </p:grpSpPr>
        <p:sp>
          <p:nvSpPr>
            <p:cNvPr id="183" name="Google Shape;268;p6"/>
            <p:cNvSpPr/>
            <p:nvPr/>
          </p:nvSpPr>
          <p:spPr>
            <a:xfrm>
              <a:off x="3758760" y="2896920"/>
              <a:ext cx="1523880" cy="1523880"/>
            </a:xfrm>
            <a:custGeom>
              <a:avLst/>
              <a:gdLst>
                <a:gd name="textAreaLeft" fmla="*/ 0 w 1523880"/>
                <a:gd name="textAreaRight" fmla="*/ 1524240 w 1523880"/>
                <a:gd name="textAreaTop" fmla="*/ 0 h 1523880"/>
                <a:gd name="textAreaBottom" fmla="*/ 1524240 h 152388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84" name="Google Shape;269;p6" descr=""/>
            <p:cNvPicPr/>
            <p:nvPr/>
          </p:nvPicPr>
          <p:blipFill>
            <a:blip r:embed="rId12"/>
            <a:srcRect l="0" t="0" r="0" b="315"/>
            <a:stretch/>
          </p:blipFill>
          <p:spPr>
            <a:xfrm rot="16484400">
              <a:off x="4027320" y="2699280"/>
              <a:ext cx="1523880" cy="1527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Google Shape;270;p6"/>
          <p:cNvGrpSpPr/>
          <p:nvPr/>
        </p:nvGrpSpPr>
        <p:grpSpPr>
          <a:xfrm>
            <a:off x="5614200" y="4252320"/>
            <a:ext cx="1854360" cy="1780560"/>
            <a:chOff x="5614200" y="4252320"/>
            <a:chExt cx="1854360" cy="1780560"/>
          </a:xfrm>
        </p:grpSpPr>
        <p:sp>
          <p:nvSpPr>
            <p:cNvPr id="186" name="Google Shape;271;p6"/>
            <p:cNvSpPr/>
            <p:nvPr/>
          </p:nvSpPr>
          <p:spPr>
            <a:xfrm>
              <a:off x="5614200" y="4509000"/>
              <a:ext cx="1523880" cy="1523880"/>
            </a:xfrm>
            <a:custGeom>
              <a:avLst/>
              <a:gdLst>
                <a:gd name="textAreaLeft" fmla="*/ 0 w 1523880"/>
                <a:gd name="textAreaRight" fmla="*/ 1524240 w 1523880"/>
                <a:gd name="textAreaTop" fmla="*/ 0 h 1523880"/>
                <a:gd name="textAreaBottom" fmla="*/ 1524240 h 152388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87" name="Google Shape;272;p6" descr=""/>
            <p:cNvPicPr/>
            <p:nvPr/>
          </p:nvPicPr>
          <p:blipFill>
            <a:blip r:embed="rId13"/>
            <a:srcRect l="0" t="0" r="0" b="315"/>
            <a:stretch/>
          </p:blipFill>
          <p:spPr>
            <a:xfrm rot="16484400">
              <a:off x="5882760" y="4311360"/>
              <a:ext cx="1523880" cy="1527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273;p6"/>
          <p:cNvGrpSpPr/>
          <p:nvPr/>
        </p:nvGrpSpPr>
        <p:grpSpPr>
          <a:xfrm>
            <a:off x="7469640" y="5864400"/>
            <a:ext cx="1854000" cy="1780560"/>
            <a:chOff x="7469640" y="5864400"/>
            <a:chExt cx="1854000" cy="1780560"/>
          </a:xfrm>
        </p:grpSpPr>
        <p:sp>
          <p:nvSpPr>
            <p:cNvPr id="189" name="Google Shape;274;p6"/>
            <p:cNvSpPr/>
            <p:nvPr/>
          </p:nvSpPr>
          <p:spPr>
            <a:xfrm>
              <a:off x="7469640" y="6121080"/>
              <a:ext cx="1523880" cy="1523880"/>
            </a:xfrm>
            <a:custGeom>
              <a:avLst/>
              <a:gdLst>
                <a:gd name="textAreaLeft" fmla="*/ 0 w 1523880"/>
                <a:gd name="textAreaRight" fmla="*/ 1524240 w 1523880"/>
                <a:gd name="textAreaTop" fmla="*/ 0 h 1523880"/>
                <a:gd name="textAreaBottom" fmla="*/ 1524240 h 152388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90" name="Google Shape;275;p6" descr=""/>
            <p:cNvPicPr/>
            <p:nvPr/>
          </p:nvPicPr>
          <p:blipFill>
            <a:blip r:embed="rId14"/>
            <a:srcRect l="0" t="0" r="0" b="315"/>
            <a:stretch/>
          </p:blipFill>
          <p:spPr>
            <a:xfrm rot="16484400">
              <a:off x="7737840" y="5923440"/>
              <a:ext cx="1523880" cy="1527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1" name="Google Shape;276;p6"/>
          <p:cNvGrpSpPr/>
          <p:nvPr/>
        </p:nvGrpSpPr>
        <p:grpSpPr>
          <a:xfrm>
            <a:off x="9324720" y="7476480"/>
            <a:ext cx="1854360" cy="1780560"/>
            <a:chOff x="9324720" y="7476480"/>
            <a:chExt cx="1854360" cy="1780560"/>
          </a:xfrm>
        </p:grpSpPr>
        <p:sp>
          <p:nvSpPr>
            <p:cNvPr id="192" name="Google Shape;277;p6"/>
            <p:cNvSpPr/>
            <p:nvPr/>
          </p:nvSpPr>
          <p:spPr>
            <a:xfrm>
              <a:off x="9324720" y="7733160"/>
              <a:ext cx="1523880" cy="1523880"/>
            </a:xfrm>
            <a:custGeom>
              <a:avLst/>
              <a:gdLst>
                <a:gd name="textAreaLeft" fmla="*/ 0 w 1523880"/>
                <a:gd name="textAreaRight" fmla="*/ 1524240 w 1523880"/>
                <a:gd name="textAreaTop" fmla="*/ 0 h 1523880"/>
                <a:gd name="textAreaBottom" fmla="*/ 1524240 h 152388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93" name="Google Shape;278;p6" descr=""/>
            <p:cNvPicPr/>
            <p:nvPr/>
          </p:nvPicPr>
          <p:blipFill>
            <a:blip r:embed="rId15"/>
            <a:srcRect l="0" t="0" r="0" b="315"/>
            <a:stretch/>
          </p:blipFill>
          <p:spPr>
            <a:xfrm rot="16484400">
              <a:off x="9593280" y="7535520"/>
              <a:ext cx="1523880" cy="1527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4" name="Google Shape;279;p6"/>
          <p:cNvSpPr/>
          <p:nvPr/>
        </p:nvSpPr>
        <p:spPr>
          <a:xfrm>
            <a:off x="10667880" y="1028880"/>
            <a:ext cx="664236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ffffff"/>
                </a:solidFill>
                <a:latin typeface="Arial"/>
                <a:ea typeface="Arial"/>
              </a:rPr>
              <a:t>Process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80;p6"/>
          <p:cNvSpPr/>
          <p:nvPr/>
        </p:nvSpPr>
        <p:spPr>
          <a:xfrm>
            <a:off x="2630880" y="1372320"/>
            <a:ext cx="105235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7190" spc="-1" strike="noStrike">
                <a:solidFill>
                  <a:srgbClr val="ffffff"/>
                </a:solidFill>
                <a:latin typeface="Arial"/>
                <a:ea typeface="Arial"/>
              </a:rPr>
              <a:t>1  </a:t>
            </a:r>
            <a:r>
              <a:rPr b="0" lang="cs-CZ" sz="4500" spc="-1" strike="noStrike">
                <a:solidFill>
                  <a:srgbClr val="ffffff"/>
                </a:solidFill>
                <a:latin typeface="Arial"/>
                <a:ea typeface="Arial"/>
              </a:rPr>
              <a:t>  Data Understanding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81;p6"/>
          <p:cNvSpPr/>
          <p:nvPr/>
        </p:nvSpPr>
        <p:spPr>
          <a:xfrm>
            <a:off x="4534560" y="2984040"/>
            <a:ext cx="1343196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7190" spc="-1" strike="noStrike">
                <a:solidFill>
                  <a:srgbClr val="ffffff"/>
                </a:solidFill>
                <a:latin typeface="Arial"/>
                <a:ea typeface="Arial"/>
              </a:rPr>
              <a:t>2   </a:t>
            </a:r>
            <a:r>
              <a:rPr b="0" lang="cs-CZ" sz="4500" spc="-1" strike="noStrike">
                <a:solidFill>
                  <a:srgbClr val="ffffff"/>
                </a:solidFill>
                <a:latin typeface="Arial"/>
                <a:ea typeface="Arial"/>
              </a:rPr>
              <a:t>Data Cleaning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2;p6"/>
          <p:cNvSpPr/>
          <p:nvPr/>
        </p:nvSpPr>
        <p:spPr>
          <a:xfrm>
            <a:off x="10108080" y="7828560"/>
            <a:ext cx="80791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7190" spc="-1" strike="noStrike">
                <a:solidFill>
                  <a:srgbClr val="ffffff"/>
                </a:solidFill>
                <a:latin typeface="Arial"/>
                <a:ea typeface="Arial"/>
              </a:rPr>
              <a:t>5   </a:t>
            </a:r>
            <a:r>
              <a:rPr b="0" lang="cs-CZ" sz="4500" spc="-1" strike="noStrike">
                <a:solidFill>
                  <a:srgbClr val="ffffff"/>
                </a:solidFill>
                <a:latin typeface="Arial"/>
                <a:ea typeface="Arial"/>
              </a:rPr>
              <a:t>Uncover Insights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283;p6"/>
          <p:cNvSpPr/>
          <p:nvPr/>
        </p:nvSpPr>
        <p:spPr>
          <a:xfrm>
            <a:off x="8193960" y="6204600"/>
            <a:ext cx="97729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7190" spc="-1" strike="noStrike">
                <a:solidFill>
                  <a:srgbClr val="ffffff"/>
                </a:solidFill>
                <a:latin typeface="Arial"/>
                <a:ea typeface="Arial"/>
              </a:rPr>
              <a:t>4   </a:t>
            </a:r>
            <a:r>
              <a:rPr b="0" lang="cs-CZ" sz="4500" spc="-1" strike="noStrike">
                <a:solidFill>
                  <a:srgbClr val="ffffff"/>
                </a:solidFill>
                <a:latin typeface="Arial"/>
                <a:ea typeface="Arial"/>
              </a:rPr>
              <a:t>Data Analysis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284;p6"/>
          <p:cNvSpPr/>
          <p:nvPr/>
        </p:nvSpPr>
        <p:spPr>
          <a:xfrm>
            <a:off x="6396840" y="4605120"/>
            <a:ext cx="1368900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s-CZ" sz="7190" spc="-1" strike="noStrike">
                <a:solidFill>
                  <a:srgbClr val="ffffff"/>
                </a:solidFill>
                <a:latin typeface="Arial"/>
                <a:ea typeface="Arial"/>
              </a:rPr>
              <a:t>3   </a:t>
            </a:r>
            <a:r>
              <a:rPr b="0" lang="cs-CZ" sz="4500" spc="-1" strike="noStrike">
                <a:solidFill>
                  <a:schemeClr val="lt1"/>
                </a:solidFill>
                <a:latin typeface="Arial"/>
                <a:ea typeface="Arial"/>
              </a:rPr>
              <a:t>Data Modelling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93;p7" descr=""/>
          <p:cNvPicPr/>
          <p:nvPr/>
        </p:nvPicPr>
        <p:blipFill>
          <a:blip r:embed="rId1"/>
          <a:stretch/>
        </p:blipFill>
        <p:spPr>
          <a:xfrm>
            <a:off x="2127240" y="6480720"/>
            <a:ext cx="2971800" cy="881280"/>
          </a:xfrm>
          <a:prstGeom prst="rect">
            <a:avLst/>
          </a:prstGeom>
          <a:ln w="0">
            <a:noFill/>
          </a:ln>
        </p:spPr>
      </p:pic>
      <p:sp>
        <p:nvSpPr>
          <p:cNvPr id="201" name="Google Shape;294;p7"/>
          <p:cNvSpPr/>
          <p:nvPr/>
        </p:nvSpPr>
        <p:spPr>
          <a:xfrm>
            <a:off x="1028880" y="860760"/>
            <a:ext cx="463572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cs-CZ" sz="8000" spc="-1" strike="noStrike">
                <a:solidFill>
                  <a:srgbClr val="000000"/>
                </a:solidFill>
                <a:latin typeface="Arial"/>
                <a:ea typeface="Arial"/>
              </a:rPr>
              <a:t>Insights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2" name="Google Shape;295;p7"/>
          <p:cNvGrpSpPr/>
          <p:nvPr/>
        </p:nvGrpSpPr>
        <p:grpSpPr>
          <a:xfrm>
            <a:off x="516960" y="7810560"/>
            <a:ext cx="17253720" cy="2016720"/>
            <a:chOff x="516960" y="7810560"/>
            <a:chExt cx="17253720" cy="2016720"/>
          </a:xfrm>
        </p:grpSpPr>
        <p:pic>
          <p:nvPicPr>
            <p:cNvPr id="203" name="Google Shape;296;p7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" name="Google Shape;297;p7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057356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" name="Google Shape;298;p7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805968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" name="Google Shape;299;p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560204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Google Shape;300;p7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54544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Google Shape;301;p7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303120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302;p7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516960" y="781056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10" name="Google Shape;303;p7" descr=""/>
          <p:cNvPicPr/>
          <p:nvPr/>
        </p:nvPicPr>
        <p:blipFill>
          <a:blip r:embed="rId9"/>
          <a:stretch/>
        </p:blipFill>
        <p:spPr>
          <a:xfrm>
            <a:off x="7272360" y="6480360"/>
            <a:ext cx="2971800" cy="88128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04;p7" descr=""/>
          <p:cNvPicPr/>
          <p:nvPr/>
        </p:nvPicPr>
        <p:blipFill>
          <a:blip r:embed="rId10"/>
          <a:stretch/>
        </p:blipFill>
        <p:spPr>
          <a:xfrm>
            <a:off x="12670200" y="6480360"/>
            <a:ext cx="2971800" cy="88128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305;p7"/>
          <p:cNvSpPr/>
          <p:nvPr/>
        </p:nvSpPr>
        <p:spPr>
          <a:xfrm>
            <a:off x="1891440" y="2905200"/>
            <a:ext cx="3443400" cy="33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cs-CZ" sz="9600" spc="-1" strike="noStrike">
                <a:solidFill>
                  <a:srgbClr val="a100ff"/>
                </a:solidFill>
                <a:latin typeface="Calibri"/>
                <a:ea typeface="Calibri"/>
              </a:rPr>
              <a:t>16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cs-CZ" sz="3100" spc="-1" strike="noStrike">
                <a:solidFill>
                  <a:schemeClr val="dk1"/>
                </a:solidFill>
                <a:latin typeface="Calibri"/>
                <a:ea typeface="Calibri"/>
              </a:rPr>
              <a:t>UNIQUE CATEGORIES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306;p7"/>
          <p:cNvSpPr/>
          <p:nvPr/>
        </p:nvSpPr>
        <p:spPr>
          <a:xfrm>
            <a:off x="7100280" y="2905200"/>
            <a:ext cx="3443400" cy="33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cs-CZ" sz="9600" spc="-1" strike="noStrike">
                <a:solidFill>
                  <a:srgbClr val="a100ff"/>
                </a:solidFill>
                <a:latin typeface="Calibri"/>
                <a:ea typeface="Calibri"/>
              </a:rPr>
              <a:t>1897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cs-CZ" sz="3000" spc="-1" strike="noStrike">
                <a:solidFill>
                  <a:schemeClr val="dk1"/>
                </a:solidFill>
                <a:latin typeface="Calibri"/>
                <a:ea typeface="Calibri"/>
              </a:rPr>
              <a:t>REACTIONS TO “ANIMAL” POSTS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307;p7"/>
          <p:cNvSpPr/>
          <p:nvPr/>
        </p:nvSpPr>
        <p:spPr>
          <a:xfrm>
            <a:off x="12309120" y="3156480"/>
            <a:ext cx="3443400" cy="33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cs-CZ" sz="6900" spc="-1" strike="noStrike">
                <a:solidFill>
                  <a:srgbClr val="a100ff"/>
                </a:solidFill>
                <a:latin typeface="Calibri"/>
                <a:ea typeface="Calibri"/>
              </a:rPr>
              <a:t>January</a:t>
            </a:r>
            <a:r>
              <a:rPr b="1" lang="cs-CZ" sz="60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cs-CZ" sz="3300" spc="-1" strike="noStrike">
                <a:solidFill>
                  <a:schemeClr val="dk1"/>
                </a:solidFill>
                <a:latin typeface="Calibri"/>
                <a:ea typeface="Calibri"/>
              </a:rPr>
              <a:t>MONTH WITH MOST POSTS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316;p8"/>
          <p:cNvGrpSpPr/>
          <p:nvPr/>
        </p:nvGrpSpPr>
        <p:grpSpPr>
          <a:xfrm>
            <a:off x="555120" y="9491040"/>
            <a:ext cx="17253720" cy="2016720"/>
            <a:chOff x="555120" y="9491040"/>
            <a:chExt cx="17253720" cy="2016720"/>
          </a:xfrm>
        </p:grpSpPr>
        <p:pic>
          <p:nvPicPr>
            <p:cNvPr id="216" name="Google Shape;317;p8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7" name="Google Shape;318;p8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8" name="Google Shape;319;p8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9" name="Google Shape;320;p8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0" name="Google Shape;321;p8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Google Shape;322;p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2" name="Google Shape;323;p8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3" name="Google Shape;324;p8"/>
          <p:cNvGrpSpPr/>
          <p:nvPr/>
        </p:nvGrpSpPr>
        <p:grpSpPr>
          <a:xfrm>
            <a:off x="622800" y="8324640"/>
            <a:ext cx="4256280" cy="4349520"/>
            <a:chOff x="622800" y="8324640"/>
            <a:chExt cx="4256280" cy="4349520"/>
          </a:xfrm>
        </p:grpSpPr>
        <p:sp>
          <p:nvSpPr>
            <p:cNvPr id="224" name="Google Shape;325;p8"/>
            <p:cNvSpPr/>
            <p:nvPr/>
          </p:nvSpPr>
          <p:spPr>
            <a:xfrm rot="1153800">
              <a:off x="1397880" y="919296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5" name="Google Shape;326;p8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1042200" y="874296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327;p8"/>
          <p:cNvGrpSpPr/>
          <p:nvPr/>
        </p:nvGrpSpPr>
        <p:grpSpPr>
          <a:xfrm>
            <a:off x="655920" y="-710280"/>
            <a:ext cx="17253360" cy="2016720"/>
            <a:chOff x="655920" y="-710280"/>
            <a:chExt cx="17253360" cy="2016720"/>
          </a:xfrm>
        </p:grpSpPr>
        <p:pic>
          <p:nvPicPr>
            <p:cNvPr id="227" name="Google Shape;328;p8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Google Shape;329;p8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9" name="Google Shape;330;p8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Google Shape;331;p8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" name="Google Shape;332;p8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2" name="Google Shape;333;p8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Google Shape;334;p8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71028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4" name="Google Shape;335;p8"/>
          <p:cNvSpPr/>
          <p:nvPr/>
        </p:nvSpPr>
        <p:spPr>
          <a:xfrm>
            <a:off x="0" y="0"/>
            <a:ext cx="2386080" cy="10286640"/>
          </a:xfrm>
          <a:prstGeom prst="rect">
            <a:avLst/>
          </a:pr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5" name="Google Shape;336;p8"/>
          <p:cNvGrpSpPr/>
          <p:nvPr/>
        </p:nvGrpSpPr>
        <p:grpSpPr>
          <a:xfrm>
            <a:off x="16515360" y="-1685160"/>
            <a:ext cx="3545280" cy="3369960"/>
            <a:chOff x="16515360" y="-1685160"/>
            <a:chExt cx="3545280" cy="3369960"/>
          </a:xfrm>
        </p:grpSpPr>
        <p:sp>
          <p:nvSpPr>
            <p:cNvPr id="236" name="Google Shape;337;p8"/>
            <p:cNvSpPr/>
            <p:nvPr/>
          </p:nvSpPr>
          <p:spPr>
            <a:xfrm>
              <a:off x="16998480" y="-1377360"/>
              <a:ext cx="3062160" cy="3062160"/>
            </a:xfrm>
            <a:custGeom>
              <a:avLst/>
              <a:gdLst>
                <a:gd name="textAreaLeft" fmla="*/ 0 w 3062160"/>
                <a:gd name="textAreaRight" fmla="*/ 3062520 w 3062160"/>
                <a:gd name="textAreaTop" fmla="*/ 0 h 3062160"/>
                <a:gd name="textAreaBottom" fmla="*/ 3062520 h 306216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7" name="Google Shape;338;p8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6515360" y="-168516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8" name="Google Shape;339;p8" descr=""/>
          <p:cNvPicPr/>
          <p:nvPr/>
        </p:nvPicPr>
        <p:blipFill>
          <a:blip r:embed="rId17"/>
          <a:stretch/>
        </p:blipFill>
        <p:spPr>
          <a:xfrm>
            <a:off x="4725360" y="1819080"/>
            <a:ext cx="11579040" cy="715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348;g303f3357588_0_23"/>
          <p:cNvGrpSpPr/>
          <p:nvPr/>
        </p:nvGrpSpPr>
        <p:grpSpPr>
          <a:xfrm>
            <a:off x="555120" y="9491040"/>
            <a:ext cx="17253720" cy="2016720"/>
            <a:chOff x="555120" y="9491040"/>
            <a:chExt cx="17253720" cy="2016720"/>
          </a:xfrm>
        </p:grpSpPr>
        <p:pic>
          <p:nvPicPr>
            <p:cNvPr id="240" name="Google Shape;349;g303f3357588_0_2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Google Shape;350;g303f3357588_0_23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Google Shape;351;g303f3357588_0_23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" name="Google Shape;352;g303f3357588_0_23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4" name="Google Shape;353;g303f3357588_0_23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5" name="Google Shape;354;g303f3357588_0_23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6" name="Google Shape;355;g303f3357588_0_23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49104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7" name="Google Shape;356;g303f3357588_0_23"/>
          <p:cNvGrpSpPr/>
          <p:nvPr/>
        </p:nvGrpSpPr>
        <p:grpSpPr>
          <a:xfrm>
            <a:off x="622800" y="8324640"/>
            <a:ext cx="4254120" cy="4346280"/>
            <a:chOff x="622800" y="8324640"/>
            <a:chExt cx="4254120" cy="4346280"/>
          </a:xfrm>
        </p:grpSpPr>
        <p:sp>
          <p:nvSpPr>
            <p:cNvPr id="248" name="Google Shape;357;g303f3357588_0_23"/>
            <p:cNvSpPr/>
            <p:nvPr/>
          </p:nvSpPr>
          <p:spPr>
            <a:xfrm rot="1153800">
              <a:off x="1398600" y="9192600"/>
              <a:ext cx="3059640" cy="3059640"/>
            </a:xfrm>
            <a:custGeom>
              <a:avLst/>
              <a:gdLst>
                <a:gd name="textAreaLeft" fmla="*/ 0 w 3059640"/>
                <a:gd name="textAreaRight" fmla="*/ 3060000 w 3059640"/>
                <a:gd name="textAreaTop" fmla="*/ 0 h 3059640"/>
                <a:gd name="textAreaBottom" fmla="*/ 3060000 h 305964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9" name="Google Shape;358;g303f3357588_0_23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1042200" y="874296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0" name="Google Shape;359;g303f3357588_0_23"/>
          <p:cNvGrpSpPr/>
          <p:nvPr/>
        </p:nvGrpSpPr>
        <p:grpSpPr>
          <a:xfrm>
            <a:off x="655920" y="-1235520"/>
            <a:ext cx="17253360" cy="2016720"/>
            <a:chOff x="655920" y="-1235520"/>
            <a:chExt cx="17253360" cy="2016720"/>
          </a:xfrm>
        </p:grpSpPr>
        <p:pic>
          <p:nvPicPr>
            <p:cNvPr id="251" name="Google Shape;360;g303f3357588_0_23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2" name="Google Shape;361;g303f3357588_0_23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Google Shape;362;g303f3357588_0_2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" name="Google Shape;363;g303f3357588_0_23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Google Shape;364;g303f3357588_0_23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Google Shape;365;g303f3357588_0_23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Google Shape;366;g303f3357588_0_23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1235520"/>
              <a:ext cx="2168640" cy="2016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8" name="Google Shape;367;g303f3357588_0_23"/>
          <p:cNvSpPr/>
          <p:nvPr/>
        </p:nvSpPr>
        <p:spPr>
          <a:xfrm>
            <a:off x="0" y="0"/>
            <a:ext cx="2386080" cy="10286640"/>
          </a:xfrm>
          <a:prstGeom prst="rect">
            <a:avLst/>
          </a:pr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9" name="Google Shape;368;g303f3357588_0_23"/>
          <p:cNvGrpSpPr/>
          <p:nvPr/>
        </p:nvGrpSpPr>
        <p:grpSpPr>
          <a:xfrm>
            <a:off x="16515360" y="-1685160"/>
            <a:ext cx="3542400" cy="3367440"/>
            <a:chOff x="16515360" y="-1685160"/>
            <a:chExt cx="3542400" cy="3367440"/>
          </a:xfrm>
        </p:grpSpPr>
        <p:sp>
          <p:nvSpPr>
            <p:cNvPr id="260" name="Google Shape;369;g303f3357588_0_23"/>
            <p:cNvSpPr/>
            <p:nvPr/>
          </p:nvSpPr>
          <p:spPr>
            <a:xfrm>
              <a:off x="16998120" y="-1377360"/>
              <a:ext cx="3059640" cy="3059640"/>
            </a:xfrm>
            <a:custGeom>
              <a:avLst/>
              <a:gdLst>
                <a:gd name="textAreaLeft" fmla="*/ 0 w 3059640"/>
                <a:gd name="textAreaRight" fmla="*/ 3060000 w 3059640"/>
                <a:gd name="textAreaTop" fmla="*/ 0 h 3059640"/>
                <a:gd name="textAreaBottom" fmla="*/ 3060000 h 305964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61" name="Google Shape;370;g303f3357588_0_23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6515360" y="-1685160"/>
              <a:ext cx="3062160" cy="3068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2" name="Google Shape;371;g303f3357588_0_23" descr=""/>
          <p:cNvPicPr/>
          <p:nvPr/>
        </p:nvPicPr>
        <p:blipFill>
          <a:blip r:embed="rId17"/>
          <a:stretch/>
        </p:blipFill>
        <p:spPr>
          <a:xfrm>
            <a:off x="4390560" y="1514520"/>
            <a:ext cx="11714400" cy="72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  <dc:description/>
  <dc:language>en-US</dc:language>
  <cp:lastModifiedBy/>
  <dcterms:modified xsi:type="dcterms:W3CDTF">2024-10-26T13:19:25Z</dcterms:modified>
  <cp:revision>1</cp:revision>
  <dc:subject/>
  <dc:title/>
</cp:coreProperties>
</file>