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02dddf429a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02dddf429a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02dddf429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02dddf429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02dddf429a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02dddf429a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02dddf429a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02dddf429a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02dddf429a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02dddf429a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031fed64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031fed64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031fed642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031fed642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02dddf429a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02dddf429a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02dddf429a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02dddf429a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02dddf429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02dddf429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02dddf429a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02dddf429a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02dddf429a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02dddf429a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02dddf429a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02dddf429a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t>C</a:t>
            </a:r>
            <a:r>
              <a:rPr b="1" lang="en"/>
              <a:t>omparing annual members and casual riders in Cyclistic</a:t>
            </a:r>
            <a:endParaRPr b="1"/>
          </a:p>
        </p:txBody>
      </p:sp>
      <p:sp>
        <p:nvSpPr>
          <p:cNvPr id="68" name="Google Shape;68;p13"/>
          <p:cNvSpPr txBox="1"/>
          <p:nvPr>
            <p:ph idx="1" type="subTitle"/>
          </p:nvPr>
        </p:nvSpPr>
        <p:spPr>
          <a:xfrm>
            <a:off x="390525" y="2789120"/>
            <a:ext cx="8222100" cy="87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Created by: Rishabh Karade</a:t>
            </a:r>
            <a:endParaRPr b="1"/>
          </a:p>
          <a:p>
            <a:pPr indent="0" lvl="0" marL="0" rtl="0" algn="l">
              <a:spcBef>
                <a:spcPts val="0"/>
              </a:spcBef>
              <a:spcAft>
                <a:spcPts val="0"/>
              </a:spcAft>
              <a:buNone/>
            </a:pPr>
            <a:r>
              <a:rPr lang="en"/>
              <a:t>Last Updated: 21st Sept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128" name="Google Shape;128;p2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Although members use bikes more often than casual riders, casual riders tend to use it longer than the members.</a:t>
            </a:r>
            <a:endParaRPr sz="1700"/>
          </a:p>
          <a:p>
            <a:pPr indent="0" lvl="0" marL="45720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Casual riders exhibit the longest average ride durations on Fridays compared to any other weekday.</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134" name="Google Shape;134;p2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Weekends consistently see the highest number of rides for both members and casual riders, with Sunday being the peak day.</a:t>
            </a:r>
            <a:endParaRPr sz="1700"/>
          </a:p>
          <a:p>
            <a:pPr indent="0" lvl="0" marL="45720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Members exhibit consistent bike usage throughout the workweek, suggesting regular commuting patterns.</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Introducing day passes and monthly subscription plans can encourage casual riders to use the services without committing to a long-term membership. This could lead to increased familiarity and a higher likelihood of purchasing an annual plan.</a:t>
            </a:r>
            <a:endParaRPr sz="1700"/>
          </a:p>
          <a:p>
            <a:pPr indent="0" lvl="0" marL="45720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Provide exclusive member perks such as priority access to bikes which will encourage casual riders to buy a subscription plan.</a:t>
            </a:r>
            <a:endParaRPr sz="1700"/>
          </a:p>
        </p:txBody>
      </p:sp>
      <p:sp>
        <p:nvSpPr>
          <p:cNvPr id="140" name="Google Shape;140;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a:t>
            </a:r>
            <a:r>
              <a:rPr lang="en"/>
              <a:t>ecommendations: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Recommendations:</a:t>
            </a:r>
            <a:endParaRPr/>
          </a:p>
        </p:txBody>
      </p:sp>
      <p:sp>
        <p:nvSpPr>
          <p:cNvPr id="146" name="Google Shape;146;p25"/>
          <p:cNvSpPr txBox="1"/>
          <p:nvPr>
            <p:ph idx="1" type="body"/>
          </p:nvPr>
        </p:nvSpPr>
        <p:spPr>
          <a:xfrm>
            <a:off x="471900" y="1919075"/>
            <a:ext cx="8222100" cy="22545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Offering weekday discount plans which will attract more casual riders to use the service during off-peak hours. Since weekends see the highest number of casual riders, targeting them during these times can be particularly effective.</a:t>
            </a:r>
            <a:endParaRPr sz="1700"/>
          </a:p>
          <a:p>
            <a:pPr indent="0" lvl="0" marL="45720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Introducing referral programs which will encourage members to refer friends and family, providing incentives for both the referrer and the new member.</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Case:</a:t>
            </a:r>
            <a:endParaRPr/>
          </a:p>
        </p:txBody>
      </p:sp>
      <p:sp>
        <p:nvSpPr>
          <p:cNvPr id="74" name="Google Shape;74;p14"/>
          <p:cNvSpPr txBox="1"/>
          <p:nvPr>
            <p:ph idx="1" type="body"/>
          </p:nvPr>
        </p:nvSpPr>
        <p:spPr>
          <a:xfrm>
            <a:off x="471900" y="1919075"/>
            <a:ext cx="8222100" cy="2944200"/>
          </a:xfrm>
          <a:prstGeom prst="rect">
            <a:avLst/>
          </a:prstGeom>
        </p:spPr>
        <p:txBody>
          <a:bodyPr anchorCtr="0" anchor="t" bIns="91425" lIns="91425" spcFirstLastPara="1" rIns="91425" wrap="square" tIns="91425">
            <a:normAutofit fontScale="77500" lnSpcReduction="10000"/>
          </a:bodyPr>
          <a:lstStyle/>
          <a:p>
            <a:pPr indent="-312261" lvl="0" marL="457200" rtl="0" algn="l">
              <a:spcBef>
                <a:spcPts val="0"/>
              </a:spcBef>
              <a:spcAft>
                <a:spcPts val="0"/>
              </a:spcAft>
              <a:buSzPct val="100000"/>
              <a:buChar char="●"/>
            </a:pPr>
            <a:r>
              <a:rPr lang="en" sz="1700"/>
              <a:t>Cyclistic’s finance analysts have concluded that annual members are much more profitable than casual riders. Although the pricing flexibility helps Cyclistic attract more customers, Moreno believes that maximizing the number of annual members will be key to future growth. Rather than creating a marketing campaign that targets all-new customers, Moreno believes there is a solid opportunity to convert casual riders into members. She notes that casual riders are already aware of the Cyclistic program and have chosen Cyclistic for their mobility needs</a:t>
            </a:r>
            <a:endParaRPr sz="1700"/>
          </a:p>
          <a:p>
            <a:pPr indent="0" lvl="0" marL="457200" rtl="0" algn="l">
              <a:spcBef>
                <a:spcPts val="1200"/>
              </a:spcBef>
              <a:spcAft>
                <a:spcPts val="0"/>
              </a:spcAft>
              <a:buNone/>
            </a:pPr>
            <a:r>
              <a:t/>
            </a:r>
            <a:endParaRPr sz="1700"/>
          </a:p>
          <a:p>
            <a:pPr indent="-312261" lvl="0" marL="457200" rtl="0" algn="l">
              <a:spcBef>
                <a:spcPts val="1200"/>
              </a:spcBef>
              <a:spcAft>
                <a:spcPts val="0"/>
              </a:spcAft>
              <a:buSzPct val="100000"/>
              <a:buChar char="●"/>
            </a:pPr>
            <a:r>
              <a:rPr lang="en" sz="1700"/>
              <a:t>Moreno wants to know:</a:t>
            </a:r>
            <a:endParaRPr sz="1700"/>
          </a:p>
          <a:p>
            <a:pPr indent="0" lvl="0" marL="457200" rtl="0" algn="l">
              <a:spcBef>
                <a:spcPts val="1200"/>
              </a:spcBef>
              <a:spcAft>
                <a:spcPts val="0"/>
              </a:spcAft>
              <a:buNone/>
            </a:pPr>
            <a:r>
              <a:rPr lang="en" sz="1700"/>
              <a:t>1. How do annual members and casual riders use Cyclistic bikes differently?</a:t>
            </a:r>
            <a:endParaRPr sz="1700"/>
          </a:p>
          <a:p>
            <a:pPr indent="0" lvl="0" marL="457200" rtl="0" algn="l">
              <a:spcBef>
                <a:spcPts val="1200"/>
              </a:spcBef>
              <a:spcAft>
                <a:spcPts val="1200"/>
              </a:spcAft>
              <a:buNone/>
            </a:pPr>
            <a:r>
              <a:rPr lang="en" sz="1700"/>
              <a:t>2. How can we convert casual riders into annual members?</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Company Profile:</a:t>
            </a:r>
            <a:endParaRPr/>
          </a:p>
        </p:txBody>
      </p:sp>
      <p:sp>
        <p:nvSpPr>
          <p:cNvPr id="80" name="Google Shape;80;p15"/>
          <p:cNvSpPr txBox="1"/>
          <p:nvPr>
            <p:ph idx="1" type="body"/>
          </p:nvPr>
        </p:nvSpPr>
        <p:spPr>
          <a:xfrm>
            <a:off x="471900" y="1919075"/>
            <a:ext cx="8222100" cy="2944200"/>
          </a:xfrm>
          <a:prstGeom prst="rect">
            <a:avLst/>
          </a:prstGeom>
        </p:spPr>
        <p:txBody>
          <a:bodyPr anchorCtr="0" anchor="t" bIns="91425" lIns="91425" spcFirstLastPara="1" rIns="91425" wrap="square" tIns="91425">
            <a:normAutofit fontScale="77500" lnSpcReduction="20000"/>
          </a:bodyPr>
          <a:lstStyle/>
          <a:p>
            <a:pPr indent="-312261" lvl="0" marL="457200" rtl="0" algn="l">
              <a:spcBef>
                <a:spcPts val="0"/>
              </a:spcBef>
              <a:spcAft>
                <a:spcPts val="0"/>
              </a:spcAft>
              <a:buSzPct val="100000"/>
              <a:buChar char="●"/>
            </a:pPr>
            <a:r>
              <a:rPr lang="en" sz="1700"/>
              <a:t>In 2016, Cyclistic launched a successful bike-share offering. Since then, the program has grown to a fleet of 5,824 bicycles that are geotracked and locked into a network of 692 stations across Chicago. The bikes can be unlocked from one station and returned to any other station in the system anytime.</a:t>
            </a:r>
            <a:endParaRPr sz="1700"/>
          </a:p>
          <a:p>
            <a:pPr indent="0" lvl="0" marL="457200" rtl="0" algn="l">
              <a:spcBef>
                <a:spcPts val="1200"/>
              </a:spcBef>
              <a:spcAft>
                <a:spcPts val="0"/>
              </a:spcAft>
              <a:buNone/>
            </a:pPr>
            <a:r>
              <a:t/>
            </a:r>
            <a:endParaRPr sz="1700"/>
          </a:p>
          <a:p>
            <a:pPr indent="-312261" lvl="0" marL="457200" rtl="0" algn="l">
              <a:spcBef>
                <a:spcPts val="1200"/>
              </a:spcBef>
              <a:spcAft>
                <a:spcPts val="0"/>
              </a:spcAft>
              <a:buSzPct val="100000"/>
              <a:buChar char="●"/>
            </a:pPr>
            <a:r>
              <a:rPr lang="en" sz="1700"/>
              <a:t>Until now, Cyclistic’s marketing strategy relied on building general awareness and appealing to broad consumer segments. One approach that helped make these things possible was the flexibility of its pricing plans: single-ride passes, full-day passes, and annual memberships. Customers who purchase single-ride or full-day passes are referred to as casual riders. Customers who purchase annual memberships are Cyclistic members.</a:t>
            </a:r>
            <a:endParaRPr sz="1700"/>
          </a:p>
          <a:p>
            <a:pPr indent="0" lvl="0" marL="457200" rtl="0" algn="l">
              <a:spcBef>
                <a:spcPts val="1200"/>
              </a:spcBef>
              <a:spcAft>
                <a:spcPts val="0"/>
              </a:spcAft>
              <a:buNone/>
            </a:pPr>
            <a:r>
              <a:t/>
            </a:r>
            <a:endParaRPr sz="1700"/>
          </a:p>
          <a:p>
            <a:pPr indent="0" lvl="0" marL="457200" rtl="0" algn="l">
              <a:spcBef>
                <a:spcPts val="1200"/>
              </a:spcBef>
              <a:spcAft>
                <a:spcPts val="1200"/>
              </a:spcAft>
              <a:buNone/>
            </a:pPr>
            <a:r>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291328" y="137555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a:t>
            </a:r>
            <a:endParaRPr/>
          </a:p>
        </p:txBody>
      </p:sp>
      <p:sp>
        <p:nvSpPr>
          <p:cNvPr id="86" name="Google Shape;86;p16"/>
          <p:cNvSpPr txBox="1"/>
          <p:nvPr>
            <p:ph idx="1" type="body"/>
          </p:nvPr>
        </p:nvSpPr>
        <p:spPr>
          <a:xfrm>
            <a:off x="291325" y="2328950"/>
            <a:ext cx="2808000" cy="1106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How to convert casual riders into members?</a:t>
            </a:r>
            <a:endParaRPr sz="1800"/>
          </a:p>
        </p:txBody>
      </p:sp>
      <p:sp>
        <p:nvSpPr>
          <p:cNvPr id="87" name="Google Shape;87;p16"/>
          <p:cNvSpPr txBox="1"/>
          <p:nvPr/>
        </p:nvSpPr>
        <p:spPr>
          <a:xfrm>
            <a:off x="3847600" y="2328950"/>
            <a:ext cx="4912800" cy="11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Implementing flexible plans tailored to the needs of casual riders.</a:t>
            </a:r>
            <a:endParaRPr sz="18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88" name="Google Shape;88;p16"/>
          <p:cNvSpPr txBox="1"/>
          <p:nvPr>
            <p:ph type="title"/>
          </p:nvPr>
        </p:nvSpPr>
        <p:spPr>
          <a:xfrm>
            <a:off x="3847603" y="137555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lt2"/>
                </a:solidFill>
              </a:rPr>
              <a:t>Solution:</a:t>
            </a:r>
            <a:endParaRPr>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278253" y="209505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Analytical Goals</a:t>
            </a:r>
            <a:endParaRPr/>
          </a:p>
          <a:p>
            <a:pPr indent="0" lvl="0" marL="0" rtl="0" algn="l">
              <a:spcBef>
                <a:spcPts val="0"/>
              </a:spcBef>
              <a:spcAft>
                <a:spcPts val="0"/>
              </a:spcAft>
              <a:buNone/>
            </a:pPr>
            <a:r>
              <a:t/>
            </a:r>
            <a:endParaRPr/>
          </a:p>
        </p:txBody>
      </p:sp>
      <p:sp>
        <p:nvSpPr>
          <p:cNvPr id="94" name="Google Shape;94;p17"/>
          <p:cNvSpPr txBox="1"/>
          <p:nvPr>
            <p:ph idx="1" type="body"/>
          </p:nvPr>
        </p:nvSpPr>
        <p:spPr>
          <a:xfrm>
            <a:off x="3573725" y="2017200"/>
            <a:ext cx="5219100" cy="110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u="sng">
                <a:solidFill>
                  <a:schemeClr val="dk2"/>
                </a:solidFill>
              </a:rPr>
              <a:t>HOW</a:t>
            </a:r>
            <a:r>
              <a:rPr lang="en" sz="1400">
                <a:solidFill>
                  <a:schemeClr val="dk2"/>
                </a:solidFill>
              </a:rPr>
              <a:t>: Convert casual members into annual members</a:t>
            </a:r>
            <a:endParaRPr sz="1400">
              <a:solidFill>
                <a:schemeClr val="dk2"/>
              </a:solidFill>
            </a:endParaRPr>
          </a:p>
          <a:p>
            <a:pPr indent="0" lvl="0" marL="0" rtl="0" algn="l">
              <a:spcBef>
                <a:spcPts val="1200"/>
              </a:spcBef>
              <a:spcAft>
                <a:spcPts val="1200"/>
              </a:spcAft>
              <a:buNone/>
            </a:pPr>
            <a:r>
              <a:rPr b="1" lang="en" sz="1400" u="sng">
                <a:solidFill>
                  <a:schemeClr val="dk2"/>
                </a:solidFill>
              </a:rPr>
              <a:t>HOW</a:t>
            </a:r>
            <a:r>
              <a:rPr lang="en" sz="1400">
                <a:solidFill>
                  <a:schemeClr val="dk2"/>
                </a:solidFill>
              </a:rPr>
              <a:t>: Different is the bike usage of casual riders and members</a:t>
            </a:r>
            <a:endParaRPr sz="14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213028" y="132475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Majority Riders:</a:t>
            </a:r>
            <a:endParaRPr/>
          </a:p>
        </p:txBody>
      </p:sp>
      <p:sp>
        <p:nvSpPr>
          <p:cNvPr id="100" name="Google Shape;100;p18"/>
          <p:cNvSpPr txBox="1"/>
          <p:nvPr>
            <p:ph idx="1" type="body"/>
          </p:nvPr>
        </p:nvSpPr>
        <p:spPr>
          <a:xfrm>
            <a:off x="213025" y="2356475"/>
            <a:ext cx="2808000" cy="2166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Majority of riders are </a:t>
            </a:r>
            <a:r>
              <a:rPr b="1" lang="en" sz="1400"/>
              <a:t>members</a:t>
            </a:r>
            <a:r>
              <a:rPr lang="en" sz="1400"/>
              <a:t>.</a:t>
            </a:r>
            <a:endParaRPr sz="1400"/>
          </a:p>
          <a:p>
            <a:pPr indent="-317500" lvl="0" marL="457200" rtl="0" algn="l">
              <a:spcBef>
                <a:spcPts val="0"/>
              </a:spcBef>
              <a:spcAft>
                <a:spcPts val="0"/>
              </a:spcAft>
              <a:buSzPts val="1400"/>
              <a:buChar char="●"/>
            </a:pPr>
            <a:r>
              <a:rPr b="1" lang="en" sz="1400"/>
              <a:t>72.1%</a:t>
            </a:r>
            <a:r>
              <a:rPr lang="en" sz="1400"/>
              <a:t> riders are annual members</a:t>
            </a:r>
            <a:endParaRPr sz="1400"/>
          </a:p>
          <a:p>
            <a:pPr indent="-317500" lvl="0" marL="457200" rtl="0" algn="l">
              <a:spcBef>
                <a:spcPts val="0"/>
              </a:spcBef>
              <a:spcAft>
                <a:spcPts val="0"/>
              </a:spcAft>
              <a:buSzPts val="1400"/>
              <a:buChar char="●"/>
            </a:pPr>
            <a:r>
              <a:rPr lang="en" sz="1400"/>
              <a:t>While </a:t>
            </a:r>
            <a:r>
              <a:rPr b="1" lang="en" sz="1400"/>
              <a:t>27.9%</a:t>
            </a:r>
            <a:r>
              <a:rPr lang="en" sz="1400"/>
              <a:t> of riders are casual riders who do not own an annual subscription.</a:t>
            </a:r>
            <a:endParaRPr sz="1400"/>
          </a:p>
        </p:txBody>
      </p:sp>
      <p:pic>
        <p:nvPicPr>
          <p:cNvPr id="101" name="Google Shape;101;p18" title="Chart"/>
          <p:cNvPicPr preferRelativeResize="0"/>
          <p:nvPr/>
        </p:nvPicPr>
        <p:blipFill>
          <a:blip r:embed="rId3">
            <a:alphaModFix/>
          </a:blip>
          <a:stretch>
            <a:fillRect/>
          </a:stretch>
        </p:blipFill>
        <p:spPr>
          <a:xfrm>
            <a:off x="3338878" y="777000"/>
            <a:ext cx="5805123" cy="3589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213028" y="132475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Majority Riders:</a:t>
            </a:r>
            <a:endParaRPr/>
          </a:p>
        </p:txBody>
      </p:sp>
      <p:sp>
        <p:nvSpPr>
          <p:cNvPr id="107" name="Google Shape;107;p19"/>
          <p:cNvSpPr txBox="1"/>
          <p:nvPr>
            <p:ph idx="1" type="body"/>
          </p:nvPr>
        </p:nvSpPr>
        <p:spPr>
          <a:xfrm>
            <a:off x="213025" y="2356475"/>
            <a:ext cx="2808000" cy="2166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Weekends see a surge in both casual and member riders.</a:t>
            </a:r>
            <a:endParaRPr sz="1400"/>
          </a:p>
          <a:p>
            <a:pPr indent="-317500" lvl="0" marL="457200" rtl="0" algn="l">
              <a:spcBef>
                <a:spcPts val="0"/>
              </a:spcBef>
              <a:spcAft>
                <a:spcPts val="0"/>
              </a:spcAft>
              <a:buSzPts val="1400"/>
              <a:buChar char="●"/>
            </a:pPr>
            <a:r>
              <a:rPr lang="en" sz="1400"/>
              <a:t>Sundays have the highest number of riders.</a:t>
            </a:r>
            <a:endParaRPr sz="1400"/>
          </a:p>
        </p:txBody>
      </p:sp>
      <p:pic>
        <p:nvPicPr>
          <p:cNvPr id="108" name="Google Shape;108;p19" title="Chart"/>
          <p:cNvPicPr preferRelativeResize="0"/>
          <p:nvPr/>
        </p:nvPicPr>
        <p:blipFill>
          <a:blip r:embed="rId3">
            <a:alphaModFix/>
          </a:blip>
          <a:stretch>
            <a:fillRect/>
          </a:stretch>
        </p:blipFill>
        <p:spPr>
          <a:xfrm>
            <a:off x="3340225" y="762375"/>
            <a:ext cx="5735751" cy="35518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212478" y="972901"/>
            <a:ext cx="2808000" cy="1051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Ride Duration:</a:t>
            </a:r>
            <a:endParaRPr/>
          </a:p>
        </p:txBody>
      </p:sp>
      <p:pic>
        <p:nvPicPr>
          <p:cNvPr id="114" name="Google Shape;114;p20" title="Chart"/>
          <p:cNvPicPr preferRelativeResize="0"/>
          <p:nvPr/>
        </p:nvPicPr>
        <p:blipFill>
          <a:blip r:embed="rId3">
            <a:alphaModFix/>
          </a:blip>
          <a:stretch>
            <a:fillRect/>
          </a:stretch>
        </p:blipFill>
        <p:spPr>
          <a:xfrm>
            <a:off x="3338878" y="583000"/>
            <a:ext cx="5805123" cy="3589501"/>
          </a:xfrm>
          <a:prstGeom prst="rect">
            <a:avLst/>
          </a:prstGeom>
          <a:noFill/>
          <a:ln>
            <a:noFill/>
          </a:ln>
        </p:spPr>
      </p:pic>
      <p:sp>
        <p:nvSpPr>
          <p:cNvPr id="115" name="Google Shape;115;p20"/>
          <p:cNvSpPr txBox="1"/>
          <p:nvPr>
            <p:ph idx="1" type="body"/>
          </p:nvPr>
        </p:nvSpPr>
        <p:spPr>
          <a:xfrm>
            <a:off x="-110375" y="2110425"/>
            <a:ext cx="3360900" cy="3033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Casual riders have an average ride duration of </a:t>
            </a:r>
            <a:r>
              <a:rPr b="1" lang="en" sz="1400"/>
              <a:t>73.07 minutes</a:t>
            </a:r>
            <a:r>
              <a:rPr lang="en" sz="1400"/>
              <a:t>, while members have an average of </a:t>
            </a:r>
            <a:r>
              <a:rPr b="1" lang="en" sz="1400"/>
              <a:t>21.47 minutes</a:t>
            </a:r>
            <a:r>
              <a:rPr lang="en" sz="1400"/>
              <a:t>.</a:t>
            </a:r>
            <a:endParaRPr sz="1400"/>
          </a:p>
          <a:p>
            <a:pPr indent="-317500" lvl="0" marL="457200" rtl="0" algn="l">
              <a:spcBef>
                <a:spcPts val="0"/>
              </a:spcBef>
              <a:spcAft>
                <a:spcPts val="0"/>
              </a:spcAft>
              <a:buSzPts val="1400"/>
              <a:buChar char="●"/>
            </a:pPr>
            <a:r>
              <a:rPr lang="en" sz="1400"/>
              <a:t>This indicates that casual riders typically use bikes for approximately </a:t>
            </a:r>
            <a:r>
              <a:rPr b="1" lang="en" sz="1400"/>
              <a:t>3.4 times</a:t>
            </a:r>
            <a:r>
              <a:rPr lang="en" sz="1400"/>
              <a:t> longer than members.</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212478" y="972901"/>
            <a:ext cx="2808000" cy="1051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Ride Duration:</a:t>
            </a:r>
            <a:endParaRPr/>
          </a:p>
        </p:txBody>
      </p:sp>
      <p:sp>
        <p:nvSpPr>
          <p:cNvPr id="121" name="Google Shape;121;p21"/>
          <p:cNvSpPr txBox="1"/>
          <p:nvPr>
            <p:ph idx="1" type="body"/>
          </p:nvPr>
        </p:nvSpPr>
        <p:spPr>
          <a:xfrm>
            <a:off x="-110375" y="2110425"/>
            <a:ext cx="3360900" cy="3033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Casual riders use bikes longer than members throughout the week.</a:t>
            </a:r>
            <a:endParaRPr sz="1400"/>
          </a:p>
          <a:p>
            <a:pPr indent="-317500" lvl="0" marL="457200" rtl="0" algn="l">
              <a:spcBef>
                <a:spcPts val="0"/>
              </a:spcBef>
              <a:spcAft>
                <a:spcPts val="0"/>
              </a:spcAft>
              <a:buSzPts val="1400"/>
              <a:buChar char="●"/>
            </a:pPr>
            <a:r>
              <a:rPr lang="en" sz="1400"/>
              <a:t>However, this difference peaks on Fridays, which note the highest average duration of casual rides.</a:t>
            </a:r>
            <a:endParaRPr sz="1400"/>
          </a:p>
        </p:txBody>
      </p:sp>
      <p:pic>
        <p:nvPicPr>
          <p:cNvPr id="122" name="Google Shape;122;p21" title="Chart"/>
          <p:cNvPicPr preferRelativeResize="0"/>
          <p:nvPr/>
        </p:nvPicPr>
        <p:blipFill>
          <a:blip r:embed="rId3">
            <a:alphaModFix/>
          </a:blip>
          <a:stretch>
            <a:fillRect/>
          </a:stretch>
        </p:blipFill>
        <p:spPr>
          <a:xfrm>
            <a:off x="3338875" y="786175"/>
            <a:ext cx="5805125" cy="338631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