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2dddf429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2dddf429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2dddf429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2dddf429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2dddf429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2dddf429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2dddf429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2dddf429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2dddf429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2dddf429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2dddf429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2dddf429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2dddf429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2dddf429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2dddf429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2dddf429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2dddf429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2dddf429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dddf429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dddf429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dddf429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dddf429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omparing annual members and casual riders in Cyclistic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0"/>
            <a:ext cx="8222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Created by: Rishabh Karade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21st Sept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Introducing day passes and monthly subscription plans can encourage casual riders to use the services without committing to a long-term membership. This could lead to increased familiarity and a higher likelihood of purchasing an annual plan.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 exclusive member perks such as priority access to bikes which will encourage casual riders to buy a subscription plan.</a:t>
            </a:r>
            <a:endParaRPr sz="1700"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ecommendations: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2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Offering weekday discount plans which will attract more casual riders to use the service during off-peak hours. Since weekends see the highest number of casual riders, targeting them during these times can be particularly effective.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Introducing referral programs which will encourage members to refer friends and family, providing incentives for both the referrer and the new member.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91328" y="1375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91325" y="2328950"/>
            <a:ext cx="28080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How to convert casual riders into members?</a:t>
            </a:r>
            <a:endParaRPr sz="1800"/>
          </a:p>
        </p:txBody>
      </p:sp>
      <p:sp>
        <p:nvSpPr>
          <p:cNvPr id="75" name="Google Shape;75;p14"/>
          <p:cNvSpPr txBox="1"/>
          <p:nvPr/>
        </p:nvSpPr>
        <p:spPr>
          <a:xfrm>
            <a:off x="3847600" y="2328950"/>
            <a:ext cx="49128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Implementing flexible plans tailored to the needs of casual riders.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3847603" y="13755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Solution: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7825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573725" y="2017200"/>
            <a:ext cx="5219100" cy="11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2"/>
                </a:solidFill>
              </a:rPr>
              <a:t>HOW</a:t>
            </a:r>
            <a:r>
              <a:rPr lang="en" sz="1400">
                <a:solidFill>
                  <a:schemeClr val="dk2"/>
                </a:solidFill>
              </a:rPr>
              <a:t>: Convert casual members into annual members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 u="sng">
                <a:solidFill>
                  <a:schemeClr val="dk2"/>
                </a:solidFill>
              </a:rPr>
              <a:t>HOW</a:t>
            </a:r>
            <a:r>
              <a:rPr lang="en" sz="1400">
                <a:solidFill>
                  <a:schemeClr val="dk2"/>
                </a:solidFill>
              </a:rPr>
              <a:t>: Different is the bike usage of casual riders and members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13028" y="13247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Riders: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13025" y="2356475"/>
            <a:ext cx="2808000" cy="21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Majority of riders are </a:t>
            </a:r>
            <a:r>
              <a:rPr b="1" lang="en" sz="1400"/>
              <a:t>members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72.1%</a:t>
            </a:r>
            <a:r>
              <a:rPr lang="en" sz="1400"/>
              <a:t> riders are annual members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While </a:t>
            </a:r>
            <a:r>
              <a:rPr b="1" lang="en" sz="1400"/>
              <a:t>27.9%</a:t>
            </a:r>
            <a:r>
              <a:rPr lang="en" sz="1400"/>
              <a:t> of riders are casual riders who do not own an annual subscription.</a:t>
            </a:r>
            <a:endParaRPr sz="1400"/>
          </a:p>
        </p:txBody>
      </p:sp>
      <p:pic>
        <p:nvPicPr>
          <p:cNvPr id="89" name="Google Shape;89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8" y="777000"/>
            <a:ext cx="5805123" cy="35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13028" y="13247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Riders: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13025" y="2356475"/>
            <a:ext cx="2808000" cy="21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Weekends see a surge in both casual and member riders.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Sundays have the highest number of riders.</a:t>
            </a:r>
            <a:endParaRPr sz="1400"/>
          </a:p>
        </p:txBody>
      </p:sp>
      <p:pic>
        <p:nvPicPr>
          <p:cNvPr id="96" name="Google Shape;96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225" y="762375"/>
            <a:ext cx="5735751" cy="355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12478" y="972901"/>
            <a:ext cx="2808000" cy="10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Duration:</a:t>
            </a:r>
            <a:endParaRPr/>
          </a:p>
        </p:txBody>
      </p:sp>
      <p:pic>
        <p:nvPicPr>
          <p:cNvPr id="102" name="Google Shape;102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8" y="583000"/>
            <a:ext cx="5805123" cy="358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-110375" y="2110425"/>
            <a:ext cx="33609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Casual riders have an average ride duration of </a:t>
            </a:r>
            <a:r>
              <a:rPr b="1" lang="en" sz="1400"/>
              <a:t>73.07 minutes</a:t>
            </a:r>
            <a:r>
              <a:rPr lang="en" sz="1400"/>
              <a:t>, while members have an average of </a:t>
            </a:r>
            <a:r>
              <a:rPr b="1" lang="en" sz="1400"/>
              <a:t>21.47 minutes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indicates that casual riders typically use bikes for approximately </a:t>
            </a:r>
            <a:r>
              <a:rPr b="1" lang="en" sz="1400"/>
              <a:t>3.4 times</a:t>
            </a:r>
            <a:r>
              <a:rPr lang="en" sz="1400"/>
              <a:t> longer than members.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12478" y="972901"/>
            <a:ext cx="2808000" cy="10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Duration: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-110375" y="2110425"/>
            <a:ext cx="33609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Casual riders use bikes longer than members throughout the week.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However, this difference peaks on Fridays, that note the highest average duration of casual rides.</a:t>
            </a:r>
            <a:endParaRPr sz="1400"/>
          </a:p>
        </p:txBody>
      </p:sp>
      <p:pic>
        <p:nvPicPr>
          <p:cNvPr id="110" name="Google Shape;110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786175"/>
            <a:ext cx="5805125" cy="338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Although members use bikes more often than casual riders, casual riders tend to use it longer than the members.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Casual riders exhibit the longest average ride durations on Fridays compared to any other weekday.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Weekends consistently see the highest number of rides for both members and casual riders, with Sunday being the peak day.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Members exhibit consistent bike usage throughout the workweek, suggesting regular commuting patterns.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