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A0EE0-A891-4117-AA00-AE92A5FBCEEE}" v="1" dt="2021-09-01T16:46:55.886"/>
    <p1510:client id="{5AB3E2FE-0EF2-40EA-BBEE-81C3C7EF4569}" v="4" dt="2021-08-19T20:04:15.935"/>
    <p1510:client id="{A3C5BBB8-91CB-4DC8-9BAC-68E23E2233DA}" v="1" dt="2021-08-26T15:03:45.329"/>
    <p1510:client id="{C4157634-981C-4CB3-9A67-8164E58E3B3C}" v="2" dt="2021-08-19T04:59:16.901"/>
    <p1510:client id="{C8F60338-6ED7-49CC-8B0B-F3F5398D93CE}" v="5" dt="2021-08-20T03:11:50.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KYI CHOEZOM" userId="S::dekyi_201900170@smit.smu.edu.in::c16950fa-2fe6-4b65-803d-a9b8a07896d0" providerId="AD" clId="Web-{419A0EE0-A891-4117-AA00-AE92A5FBCEEE}"/>
    <pc:docChg chg="modSld">
      <pc:chgData name="DEKYI CHOEZOM" userId="S::dekyi_201900170@smit.smu.edu.in::c16950fa-2fe6-4b65-803d-a9b8a07896d0" providerId="AD" clId="Web-{419A0EE0-A891-4117-AA00-AE92A5FBCEEE}" dt="2021-09-01T16:46:55.886" v="0" actId="1076"/>
      <pc:docMkLst>
        <pc:docMk/>
      </pc:docMkLst>
      <pc:sldChg chg="modSp">
        <pc:chgData name="DEKYI CHOEZOM" userId="S::dekyi_201900170@smit.smu.edu.in::c16950fa-2fe6-4b65-803d-a9b8a07896d0" providerId="AD" clId="Web-{419A0EE0-A891-4117-AA00-AE92A5FBCEEE}" dt="2021-09-01T16:46:55.886" v="0" actId="1076"/>
        <pc:sldMkLst>
          <pc:docMk/>
          <pc:sldMk cId="0" sldId="258"/>
        </pc:sldMkLst>
        <pc:spChg chg="mod">
          <ac:chgData name="DEKYI CHOEZOM" userId="S::dekyi_201900170@smit.smu.edu.in::c16950fa-2fe6-4b65-803d-a9b8a07896d0" providerId="AD" clId="Web-{419A0EE0-A891-4117-AA00-AE92A5FBCEEE}" dt="2021-09-01T16:46:55.886" v="0" actId="1076"/>
          <ac:spMkLst>
            <pc:docMk/>
            <pc:sldMk cId="0" sldId="258"/>
            <ac:spMk id="88" creationId="{00000000-0000-0000-0000-000000000000}"/>
          </ac:spMkLst>
        </pc:spChg>
      </pc:sldChg>
    </pc:docChg>
  </pc:docChgLst>
  <pc:docChgLst>
    <pc:chgData name="P. Chaitanya" userId="S::p._201900314@smit.smu.edu.in::4de41fe3-d1b4-4670-9361-a426eff3eccf" providerId="AD" clId="Web-{A3C5BBB8-91CB-4DC8-9BAC-68E23E2233DA}"/>
    <pc:docChg chg="delSld">
      <pc:chgData name="P. Chaitanya" userId="S::p._201900314@smit.smu.edu.in::4de41fe3-d1b4-4670-9361-a426eff3eccf" providerId="AD" clId="Web-{A3C5BBB8-91CB-4DC8-9BAC-68E23E2233DA}" dt="2021-08-26T15:03:45.329" v="0"/>
      <pc:docMkLst>
        <pc:docMk/>
      </pc:docMkLst>
      <pc:sldChg chg="del">
        <pc:chgData name="P. Chaitanya" userId="S::p._201900314@smit.smu.edu.in::4de41fe3-d1b4-4670-9361-a426eff3eccf" providerId="AD" clId="Web-{A3C5BBB8-91CB-4DC8-9BAC-68E23E2233DA}" dt="2021-08-26T15:03:45.329" v="0"/>
        <pc:sldMkLst>
          <pc:docMk/>
          <pc:sldMk cId="0" sldId="269"/>
        </pc:sldMkLst>
      </pc:sldChg>
    </pc:docChg>
  </pc:docChgLst>
  <pc:docChgLst>
    <pc:chgData name="ANIKET GAUTAM" userId="S::aniket_201900335@smit.smu.edu.in::ced2b3f2-2a6e-4205-98cd-0fd136a75b62" providerId="AD" clId="Web-{C8F60338-6ED7-49CC-8B0B-F3F5398D93CE}"/>
    <pc:docChg chg="modSld">
      <pc:chgData name="ANIKET GAUTAM" userId="S::aniket_201900335@smit.smu.edu.in::ced2b3f2-2a6e-4205-98cd-0fd136a75b62" providerId="AD" clId="Web-{C8F60338-6ED7-49CC-8B0B-F3F5398D93CE}" dt="2021-08-20T03:11:50.031" v="1"/>
      <pc:docMkLst>
        <pc:docMk/>
      </pc:docMkLst>
      <pc:sldChg chg="delSp modSp">
        <pc:chgData name="ANIKET GAUTAM" userId="S::aniket_201900335@smit.smu.edu.in::ced2b3f2-2a6e-4205-98cd-0fd136a75b62" providerId="AD" clId="Web-{C8F60338-6ED7-49CC-8B0B-F3F5398D93CE}" dt="2021-08-20T03:11:50.031" v="1"/>
        <pc:sldMkLst>
          <pc:docMk/>
          <pc:sldMk cId="0" sldId="264"/>
        </pc:sldMkLst>
        <pc:spChg chg="del mod">
          <ac:chgData name="ANIKET GAUTAM" userId="S::aniket_201900335@smit.smu.edu.in::ced2b3f2-2a6e-4205-98cd-0fd136a75b62" providerId="AD" clId="Web-{C8F60338-6ED7-49CC-8B0B-F3F5398D93CE}" dt="2021-08-20T03:11:50.031" v="1"/>
          <ac:spMkLst>
            <pc:docMk/>
            <pc:sldMk cId="0" sldId="264"/>
            <ac:spMk id="2" creationId="{8B7E0541-9831-400F-B9F3-91AF71B315CD}"/>
          </ac:spMkLst>
        </pc:spChg>
      </pc:sldChg>
    </pc:docChg>
  </pc:docChgLst>
  <pc:docChgLst>
    <pc:chgData name="ADITTYA PRASAD" userId="S::adittya_201900262@smit.smu.edu.in::17804e7c-51c5-467a-b380-36c3c1bba61c" providerId="AD" clId="Web-{C4157634-981C-4CB3-9A67-8164E58E3B3C}"/>
    <pc:docChg chg="modSld">
      <pc:chgData name="ADITTYA PRASAD" userId="S::adittya_201900262@smit.smu.edu.in::17804e7c-51c5-467a-b380-36c3c1bba61c" providerId="AD" clId="Web-{C4157634-981C-4CB3-9A67-8164E58E3B3C}" dt="2021-08-19T04:59:16.901" v="1"/>
      <pc:docMkLst>
        <pc:docMk/>
      </pc:docMkLst>
      <pc:sldChg chg="addSp modSp">
        <pc:chgData name="ADITTYA PRASAD" userId="S::adittya_201900262@smit.smu.edu.in::17804e7c-51c5-467a-b380-36c3c1bba61c" providerId="AD" clId="Web-{C4157634-981C-4CB3-9A67-8164E58E3B3C}" dt="2021-08-19T04:59:16.901" v="1"/>
        <pc:sldMkLst>
          <pc:docMk/>
          <pc:sldMk cId="0" sldId="264"/>
        </pc:sldMkLst>
        <pc:spChg chg="add">
          <ac:chgData name="ADITTYA PRASAD" userId="S::adittya_201900262@smit.smu.edu.in::17804e7c-51c5-467a-b380-36c3c1bba61c" providerId="AD" clId="Web-{C4157634-981C-4CB3-9A67-8164E58E3B3C}" dt="2021-08-19T04:59:16.901" v="1"/>
          <ac:spMkLst>
            <pc:docMk/>
            <pc:sldMk cId="0" sldId="264"/>
            <ac:spMk id="2" creationId="{8B7E0541-9831-400F-B9F3-91AF71B315CD}"/>
          </ac:spMkLst>
        </pc:spChg>
        <pc:spChg chg="mod">
          <ac:chgData name="ADITTYA PRASAD" userId="S::adittya_201900262@smit.smu.edu.in::17804e7c-51c5-467a-b380-36c3c1bba61c" providerId="AD" clId="Web-{C4157634-981C-4CB3-9A67-8164E58E3B3C}" dt="2021-08-19T04:58:40.416" v="0" actId="1076"/>
          <ac:spMkLst>
            <pc:docMk/>
            <pc:sldMk cId="0" sldId="264"/>
            <ac:spMk id="100" creationId="{00000000-0000-0000-0000-000000000000}"/>
          </ac:spMkLst>
        </pc:spChg>
      </pc:sldChg>
    </pc:docChg>
  </pc:docChgLst>
  <pc:docChgLst>
    <pc:chgData name="SHUVAM GANGULI" userId="S::shuvam_201900302@smit.smu.edu.in::5e0bdea5-3a8b-42d0-b0c3-a2bce73c894e" providerId="AD" clId="Web-{5AB3E2FE-0EF2-40EA-BBEE-81C3C7EF4569}"/>
    <pc:docChg chg="modSld">
      <pc:chgData name="SHUVAM GANGULI" userId="S::shuvam_201900302@smit.smu.edu.in::5e0bdea5-3a8b-42d0-b0c3-a2bce73c894e" providerId="AD" clId="Web-{5AB3E2FE-0EF2-40EA-BBEE-81C3C7EF4569}" dt="2021-08-19T20:04:15.935" v="2"/>
      <pc:docMkLst>
        <pc:docMk/>
      </pc:docMkLst>
      <pc:sldChg chg="addSp delSp modSp">
        <pc:chgData name="SHUVAM GANGULI" userId="S::shuvam_201900302@smit.smu.edu.in::5e0bdea5-3a8b-42d0-b0c3-a2bce73c894e" providerId="AD" clId="Web-{5AB3E2FE-0EF2-40EA-BBEE-81C3C7EF4569}" dt="2021-08-19T20:04:15.935" v="2"/>
        <pc:sldMkLst>
          <pc:docMk/>
          <pc:sldMk cId="0" sldId="268"/>
        </pc:sldMkLst>
        <pc:picChg chg="add del mod">
          <ac:chgData name="SHUVAM GANGULI" userId="S::shuvam_201900302@smit.smu.edu.in::5e0bdea5-3a8b-42d0-b0c3-a2bce73c894e" providerId="AD" clId="Web-{5AB3E2FE-0EF2-40EA-BBEE-81C3C7EF4569}" dt="2021-08-19T20:04:15.935" v="2"/>
          <ac:picMkLst>
            <pc:docMk/>
            <pc:sldMk cId="0" sldId="268"/>
            <ac:picMk id="4" creationId="{818AD70E-391E-43F7-B175-A69DB03463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9320" y="10157400"/>
            <a:ext cx="3280320" cy="534240"/>
          </a:xfrm>
          <a:prstGeom prst="rect">
            <a:avLst/>
          </a:prstGeom>
        </p:spPr>
        <p:txBody>
          <a:bodyPr lIns="0" tIns="0" rIns="0" bIns="0" anchor="b"/>
          <a:lstStyle/>
          <a:p>
            <a:pPr algn="r"/>
            <a:fld id="{9C616648-5D45-48B2-BDE4-17448E72C6FB}" type="slidenum">
              <a:rPr lang="en-IN" sz="1400">
                <a:latin typeface="Times New Roman"/>
              </a:rPr>
              <a:pPr algn="r"/>
              <a:t>‹#›</a:t>
            </a:fld>
            <a:endParaRPr/>
          </a:p>
        </p:txBody>
      </p:sp>
    </p:spTree>
    <p:extLst>
      <p:ext uri="{BB962C8B-B14F-4D97-AF65-F5344CB8AC3E}">
        <p14:creationId xmlns:p14="http://schemas.microsoft.com/office/powerpoint/2010/main" val="98899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685800" y="4343400"/>
            <a:ext cx="5486040" cy="4114440"/>
          </a:xfrm>
          <a:prstGeom prst="rect">
            <a:avLst/>
          </a:prstGeom>
        </p:spPr>
        <p:txBody>
          <a:bodyPr/>
          <a:lstStyle/>
          <a:p>
            <a:endParaRPr/>
          </a:p>
        </p:txBody>
      </p:sp>
      <p:sp>
        <p:nvSpPr>
          <p:cNvPr id="118" name="TextShape 2"/>
          <p:cNvSpPr txBox="1"/>
          <p:nvPr/>
        </p:nvSpPr>
        <p:spPr>
          <a:xfrm>
            <a:off x="3884760" y="8685360"/>
            <a:ext cx="2971440" cy="456840"/>
          </a:xfrm>
          <a:prstGeom prst="rect">
            <a:avLst/>
          </a:prstGeom>
          <a:noFill/>
          <a:ln>
            <a:noFill/>
          </a:ln>
        </p:spPr>
        <p:txBody>
          <a:bodyPr anchor="b"/>
          <a:lstStyle/>
          <a:p>
            <a:pPr algn="r">
              <a:lnSpc>
                <a:spcPct val="100000"/>
              </a:lnSpc>
            </a:pPr>
            <a:fld id="{C49D2E4B-5778-4D85-A8AB-CA9FB8445E08}" type="slidenum">
              <a:rPr lang="en-IN" sz="1200" strike="noStrike">
                <a:solidFill>
                  <a:srgbClr val="000000"/>
                </a:solidFill>
                <a:latin typeface="+mn-lt"/>
                <a:ea typeface="+mn-ea"/>
              </a:rPr>
              <a:pPr algn="r">
                <a:lnSpc>
                  <a:spcPct val="100000"/>
                </a:lnSpc>
              </a:pPr>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8"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9"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1"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2"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3"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4"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6"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7"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8" name="Picture 37"/>
          <p:cNvPicPr/>
          <p:nvPr/>
        </p:nvPicPr>
        <p:blipFill>
          <a:blip r:embed="rId2"/>
          <a:stretch/>
        </p:blipFill>
        <p:spPr>
          <a:xfrm>
            <a:off x="1735560" y="1599840"/>
            <a:ext cx="5671800" cy="4525560"/>
          </a:xfrm>
          <a:prstGeom prst="rect">
            <a:avLst/>
          </a:prstGeom>
          <a:ln>
            <a:noFill/>
          </a:ln>
        </p:spPr>
      </p:pic>
      <p:pic>
        <p:nvPicPr>
          <p:cNvPr id="39" name="Picture 38"/>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77" name="Picture 76"/>
          <p:cNvPicPr/>
          <p:nvPr/>
        </p:nvPicPr>
        <p:blipFill>
          <a:blip r:embed="rId2"/>
          <a:stretch/>
        </p:blipFill>
        <p:spPr>
          <a:xfrm>
            <a:off x="1735560" y="1599840"/>
            <a:ext cx="5671800" cy="4525560"/>
          </a:xfrm>
          <a:prstGeom prst="rect">
            <a:avLst/>
          </a:prstGeom>
          <a:ln>
            <a:noFill/>
          </a:ln>
        </p:spPr>
      </p:pic>
      <p:pic>
        <p:nvPicPr>
          <p:cNvPr id="78" name="Picture 7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9"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1"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2"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6"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7"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8"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2"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5"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6"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AD89C-7219-4A4C-9AF5-C0506ED9D6CD}" type="datetimeFigureOut">
              <a:rPr lang="en-US" smtClean="0"/>
              <a:pPr/>
              <a:t>9/1/2021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4798D-A0E2-40BF-BA80-5E427B9A5C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strike="noStrike">
                <a:solidFill>
                  <a:srgbClr val="000000"/>
                </a:solidFill>
                <a:latin typeface="Calibri"/>
              </a:rPr>
              <a:t>Click to edit Master title style</a:t>
            </a:r>
            <a:endParaRPr/>
          </a:p>
        </p:txBody>
      </p:sp>
      <p:sp>
        <p:nvSpPr>
          <p:cNvPr id="41"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Font typeface="Arial"/>
              <a:buChar char="•"/>
            </a:pPr>
            <a:r>
              <a:rPr lang="en-US" sz="3200" strike="noStrike">
                <a:solidFill>
                  <a:srgbClr val="000000"/>
                </a:solidFill>
                <a:latin typeface="Calibri"/>
              </a:rPr>
              <a:t>Seventh Outline LevelClick to edit Master text styles</a:t>
            </a:r>
            <a:endParaRPr/>
          </a:p>
          <a:p>
            <a:pPr lvl="1">
              <a:lnSpc>
                <a:spcPct val="100000"/>
              </a:lnSpc>
              <a:buFont typeface="Arial"/>
              <a:buChar char="–"/>
            </a:pPr>
            <a:r>
              <a:rPr lang="en-US" sz="2800" strike="noStrike">
                <a:solidFill>
                  <a:srgbClr val="000000"/>
                </a:solidFill>
                <a:latin typeface="Calibri"/>
              </a:rPr>
              <a:t>Second level</a:t>
            </a:r>
            <a:endParaRPr/>
          </a:p>
          <a:p>
            <a:pPr lvl="2">
              <a:lnSpc>
                <a:spcPct val="100000"/>
              </a:lnSpc>
              <a:buFont typeface="Arial"/>
              <a:buChar char="•"/>
            </a:pPr>
            <a:r>
              <a:rPr lang="en-US" sz="2400" strike="noStrike">
                <a:solidFill>
                  <a:srgbClr val="000000"/>
                </a:solidFill>
                <a:latin typeface="Calibri"/>
              </a:rPr>
              <a:t>Third level</a:t>
            </a:r>
            <a:endParaRPr/>
          </a:p>
          <a:p>
            <a:pPr lvl="3">
              <a:lnSpc>
                <a:spcPct val="100000"/>
              </a:lnSpc>
              <a:buFont typeface="Arial"/>
              <a:buChar char="–"/>
            </a:pPr>
            <a:r>
              <a:rPr lang="en-US" sz="2000" strike="noStrike">
                <a:solidFill>
                  <a:srgbClr val="000000"/>
                </a:solidFill>
                <a:latin typeface="Calibri"/>
              </a:rPr>
              <a:t>Fourth level</a:t>
            </a:r>
            <a:endParaRPr/>
          </a:p>
          <a:p>
            <a:pPr lvl="4">
              <a:lnSpc>
                <a:spcPct val="100000"/>
              </a:lnSpc>
              <a:buFont typeface="Arial"/>
              <a:buChar char="»"/>
            </a:pPr>
            <a:r>
              <a:rPr lang="en-US" sz="2000" strike="noStrike">
                <a:solidFill>
                  <a:srgbClr val="000000"/>
                </a:solidFill>
                <a:latin typeface="Calibri"/>
              </a:rPr>
              <a:t>Fifth level</a:t>
            </a:r>
            <a:endParaRPr/>
          </a:p>
        </p:txBody>
      </p:sp>
      <p:sp>
        <p:nvSpPr>
          <p:cNvPr id="42"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strike="noStrike">
                <a:solidFill>
                  <a:srgbClr val="8B8B8B"/>
                </a:solidFill>
                <a:latin typeface="Calibri"/>
              </a:rPr>
              <a:t>31/07/17</a:t>
            </a:r>
            <a:endParaRPr/>
          </a:p>
        </p:txBody>
      </p:sp>
      <p:sp>
        <p:nvSpPr>
          <p:cNvPr id="43"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F3A2E66F-B807-45D1-BE5C-2A030B79EB0C}" type="slidenum">
              <a:rPr lang="en-IN" sz="1200" strike="noStrike">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85800" y="1447920"/>
            <a:ext cx="7772040" cy="5028840"/>
          </a:xfrm>
          <a:prstGeom prst="rect">
            <a:avLst/>
          </a:prstGeom>
          <a:noFill/>
          <a:ln>
            <a:noFill/>
          </a:ln>
        </p:spPr>
        <p:txBody>
          <a:bodyPr anchor="ctr"/>
          <a:lstStyle/>
          <a:p>
            <a:pPr algn="ctr">
              <a:lnSpc>
                <a:spcPct val="100000"/>
              </a:lnSpc>
            </a:pPr>
            <a:r>
              <a:rPr lang="en-US" sz="4400" strike="noStrike" dirty="0">
                <a:solidFill>
                  <a:srgbClr val="000000"/>
                </a:solidFill>
                <a:latin typeface="Arial Black"/>
              </a:rPr>
              <a:t>Software Engineering Lab
CS 1566</a:t>
            </a:r>
          </a:p>
          <a:p>
            <a:pPr algn="ctr">
              <a:lnSpc>
                <a:spcPct val="100000"/>
              </a:lnSpc>
            </a:pPr>
            <a:endParaRPr lang="en-US" sz="4400" dirty="0">
              <a:solidFill>
                <a:srgbClr val="000000"/>
              </a:solidFill>
              <a:latin typeface="Arial Black"/>
            </a:endParaRPr>
          </a:p>
          <a:p>
            <a:pPr algn="r">
              <a:lnSpc>
                <a:spcPct val="100000"/>
              </a:lnSpc>
            </a:pPr>
            <a:r>
              <a:rPr lang="en-US" sz="1200" strike="noStrike" dirty="0">
                <a:solidFill>
                  <a:srgbClr val="000000"/>
                </a:solidFill>
                <a:latin typeface="Arial Black"/>
              </a:rPr>
              <a:t>Miss. </a:t>
            </a:r>
            <a:r>
              <a:rPr lang="en-US" sz="1200" strike="noStrike" dirty="0" err="1">
                <a:solidFill>
                  <a:srgbClr val="000000"/>
                </a:solidFill>
                <a:latin typeface="Arial Black"/>
              </a:rPr>
              <a:t>Minakshi</a:t>
            </a:r>
            <a:r>
              <a:rPr lang="en-US" sz="1200" strike="noStrike" dirty="0">
                <a:solidFill>
                  <a:srgbClr val="000000"/>
                </a:solidFill>
                <a:latin typeface="Arial Black"/>
              </a:rPr>
              <a:t> Roy</a:t>
            </a:r>
          </a:p>
          <a:p>
            <a:pPr algn="r">
              <a:lnSpc>
                <a:spcPct val="100000"/>
              </a:lnSpc>
            </a:pPr>
            <a:r>
              <a:rPr lang="en-US" sz="1200" strike="noStrike" dirty="0">
                <a:solidFill>
                  <a:srgbClr val="000000"/>
                </a:solidFill>
                <a:latin typeface="Arial Black"/>
              </a:rPr>
              <a:t>Assistant Professor, Dept. of CSE</a:t>
            </a:r>
          </a:p>
          <a:p>
            <a:pPr algn="ctr">
              <a:lnSpc>
                <a:spcPct val="100000"/>
              </a:lnSpc>
            </a:pPr>
            <a:r>
              <a:rPr lang="en-US" sz="4400" strike="noStrike" dirty="0">
                <a:solidFill>
                  <a:srgbClr val="000000"/>
                </a:solidFill>
                <a:latin typeface="Arial Black"/>
              </a:rPr>
              <a:t>
</a:t>
            </a:r>
            <a:endParaRPr dirty="0"/>
          </a:p>
        </p:txBody>
      </p:sp>
      <p:sp>
        <p:nvSpPr>
          <p:cNvPr id="85" name="TextShape 2"/>
          <p:cNvSpPr txBox="1"/>
          <p:nvPr/>
        </p:nvSpPr>
        <p:spPr>
          <a:xfrm>
            <a:off x="1371600" y="3886200"/>
            <a:ext cx="6872808" cy="1752120"/>
          </a:xfrm>
          <a:prstGeom prst="rect">
            <a:avLst/>
          </a:prstGeom>
          <a:noFill/>
          <a:ln>
            <a:noFill/>
          </a:ln>
        </p:spPr>
        <p:txBody>
          <a:bodyPr/>
          <a:lstStyle/>
          <a:p>
            <a:pPr algn="ctr">
              <a:lnSpc>
                <a:spcPct val="100000"/>
              </a:lnSpc>
            </a:pPr>
            <a:r>
              <a:rPr lang="en-IN" sz="3200" strike="noStrike">
                <a:solidFill>
                  <a:srgbClr val="8B8B8B"/>
                </a:solidFill>
                <a:latin typeface="Calibri"/>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28596" y="642918"/>
            <a:ext cx="8229240" cy="685440"/>
          </a:xfrm>
          <a:prstGeom prst="rect">
            <a:avLst/>
          </a:prstGeom>
          <a:noFill/>
          <a:ln>
            <a:noFill/>
          </a:ln>
        </p:spPr>
        <p:txBody>
          <a:bodyPr anchor="ctr"/>
          <a:lstStyle/>
          <a:p>
            <a:pPr algn="ctr">
              <a:lnSpc>
                <a:spcPct val="100000"/>
              </a:lnSpc>
            </a:pPr>
            <a:r>
              <a:rPr lang="en-US" sz="5400" b="1" strike="noStrike" dirty="0">
                <a:solidFill>
                  <a:srgbClr val="000000"/>
                </a:solidFill>
                <a:latin typeface="Calibri"/>
              </a:rPr>
              <a:t>Design</a:t>
            </a:r>
            <a:endParaRPr/>
          </a:p>
        </p:txBody>
      </p:sp>
      <p:sp>
        <p:nvSpPr>
          <p:cNvPr id="102" name="TextShape 2"/>
          <p:cNvSpPr txBox="1"/>
          <p:nvPr/>
        </p:nvSpPr>
        <p:spPr>
          <a:xfrm>
            <a:off x="357158" y="1643050"/>
            <a:ext cx="8229240" cy="4525560"/>
          </a:xfrm>
          <a:prstGeom prst="rect">
            <a:avLst/>
          </a:prstGeom>
          <a:noFill/>
          <a:ln>
            <a:noFill/>
          </a:ln>
        </p:spPr>
        <p:txBody>
          <a:bodyPr/>
          <a:lstStyle/>
          <a:p>
            <a:pPr algn="just">
              <a:lnSpc>
                <a:spcPct val="100000"/>
              </a:lnSpc>
              <a:buFont typeface="Arial"/>
              <a:buAutoNum type="arabicPeriod"/>
            </a:pPr>
            <a:r>
              <a:rPr lang="en-US" sz="3600" strike="noStrike" dirty="0">
                <a:solidFill>
                  <a:srgbClr val="000000"/>
                </a:solidFill>
                <a:latin typeface="Bookman Old Style"/>
              </a:rPr>
              <a:t>This phase begins when the requirements are well understood.</a:t>
            </a:r>
            <a:endParaRPr/>
          </a:p>
          <a:p>
            <a:pPr algn="just">
              <a:lnSpc>
                <a:spcPct val="100000"/>
              </a:lnSpc>
            </a:pPr>
            <a:endParaRPr/>
          </a:p>
          <a:p>
            <a:pPr algn="just">
              <a:lnSpc>
                <a:spcPct val="100000"/>
              </a:lnSpc>
            </a:pPr>
            <a:r>
              <a:rPr lang="en-US" sz="3600" dirty="0">
                <a:solidFill>
                  <a:srgbClr val="000000"/>
                </a:solidFill>
                <a:latin typeface="Bookman Old Style"/>
              </a:rPr>
              <a:t>2. </a:t>
            </a:r>
            <a:r>
              <a:rPr lang="en-US" sz="3600" strike="noStrike" dirty="0">
                <a:solidFill>
                  <a:srgbClr val="000000"/>
                </a:solidFill>
                <a:latin typeface="Bookman Old Style"/>
              </a:rPr>
              <a:t>You need to draw various diagrams, decide which technology to use for development, resources, Dead Line (estimated time), etc.</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Arial Black"/>
              </a:rPr>
              <a:t>Function oriented Vs Object oriented Design</a:t>
            </a:r>
            <a:endParaRPr/>
          </a:p>
        </p:txBody>
      </p:sp>
      <p:sp>
        <p:nvSpPr>
          <p:cNvPr id="104" name="TextShape 2"/>
          <p:cNvSpPr txBox="1"/>
          <p:nvPr/>
        </p:nvSpPr>
        <p:spPr>
          <a:xfrm>
            <a:off x="533520" y="1905120"/>
            <a:ext cx="8229240" cy="4525560"/>
          </a:xfrm>
          <a:prstGeom prst="rect">
            <a:avLst/>
          </a:prstGeom>
          <a:noFill/>
          <a:ln>
            <a:noFill/>
          </a:ln>
        </p:spPr>
        <p:txBody>
          <a:bodyPr/>
          <a:lstStyle/>
          <a:p>
            <a:pPr algn="just">
              <a:lnSpc>
                <a:spcPct val="100000"/>
              </a:lnSpc>
              <a:buFont typeface="Arial"/>
              <a:buChar char="•"/>
            </a:pPr>
            <a:r>
              <a:rPr lang="en-US" sz="3200" strike="noStrike">
                <a:solidFill>
                  <a:srgbClr val="000000"/>
                </a:solidFill>
                <a:latin typeface="Arial Black"/>
              </a:rPr>
              <a:t>Function oriented Design: </a:t>
            </a:r>
            <a:r>
              <a:rPr lang="en-US" sz="3200" strike="noStrike">
                <a:solidFill>
                  <a:srgbClr val="000000"/>
                </a:solidFill>
                <a:latin typeface="Bookman Old Style"/>
              </a:rPr>
              <a:t>DFD (Data flow diagram)</a:t>
            </a:r>
            <a:endParaRPr/>
          </a:p>
          <a:p>
            <a:pPr algn="just">
              <a:lnSpc>
                <a:spcPct val="100000"/>
              </a:lnSpc>
            </a:pPr>
            <a:endParaRPr/>
          </a:p>
          <a:p>
            <a:pPr algn="just">
              <a:lnSpc>
                <a:spcPct val="100000"/>
              </a:lnSpc>
            </a:pPr>
            <a:endParaRPr/>
          </a:p>
          <a:p>
            <a:pPr algn="just">
              <a:lnSpc>
                <a:spcPct val="100000"/>
              </a:lnSpc>
              <a:buFont typeface="Arial"/>
              <a:buChar char="•"/>
            </a:pPr>
            <a:r>
              <a:rPr lang="en-US" sz="3200" strike="noStrike">
                <a:solidFill>
                  <a:srgbClr val="000000"/>
                </a:solidFill>
                <a:latin typeface="Arial Black"/>
              </a:rPr>
              <a:t>Object oriented Design: </a:t>
            </a:r>
            <a:r>
              <a:rPr lang="en-US" sz="3200" strike="noStrike">
                <a:solidFill>
                  <a:srgbClr val="000000"/>
                </a:solidFill>
                <a:latin typeface="Bookman Old Style"/>
              </a:rPr>
              <a:t>Class diagram, Use-case diagram and Object diagram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152280"/>
            <a:ext cx="8229240" cy="1066320"/>
          </a:xfrm>
          <a:prstGeom prst="rect">
            <a:avLst/>
          </a:prstGeom>
          <a:noFill/>
          <a:ln>
            <a:noFill/>
          </a:ln>
        </p:spPr>
        <p:txBody>
          <a:bodyPr anchor="ctr"/>
          <a:lstStyle/>
          <a:p>
            <a:pPr algn="ctr">
              <a:lnSpc>
                <a:spcPct val="100000"/>
              </a:lnSpc>
            </a:pPr>
            <a:r>
              <a:rPr lang="en-US" sz="4400" strike="noStrike" dirty="0">
                <a:solidFill>
                  <a:srgbClr val="000000"/>
                </a:solidFill>
                <a:latin typeface="Arial Black"/>
              </a:rPr>
              <a:t>DFD Notation</a:t>
            </a:r>
            <a:endParaRPr/>
          </a:p>
        </p:txBody>
      </p:sp>
      <p:pic>
        <p:nvPicPr>
          <p:cNvPr id="6" name="Picture 5" descr="2000px-Data-flow-diagram-notation.svg.png"/>
          <p:cNvPicPr>
            <a:picLocks noChangeAspect="1"/>
          </p:cNvPicPr>
          <p:nvPr/>
        </p:nvPicPr>
        <p:blipFill>
          <a:blip r:embed="rId2"/>
          <a:stretch>
            <a:fillRect/>
          </a:stretch>
        </p:blipFill>
        <p:spPr>
          <a:xfrm>
            <a:off x="1428728" y="857232"/>
            <a:ext cx="6357981" cy="564360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09480" y="1143000"/>
            <a:ext cx="8229240" cy="1265040"/>
          </a:xfrm>
          <a:prstGeom prst="rect">
            <a:avLst/>
          </a:prstGeom>
          <a:noFill/>
          <a:ln>
            <a:noFill/>
          </a:ln>
        </p:spPr>
        <p:txBody>
          <a:bodyPr anchor="ctr"/>
          <a:lstStyle/>
          <a:p>
            <a:pPr algn="ctr">
              <a:lnSpc>
                <a:spcPct val="100000"/>
              </a:lnSpc>
            </a:pPr>
            <a:r>
              <a:rPr lang="en-US" sz="4400" strike="noStrike" dirty="0">
                <a:solidFill>
                  <a:srgbClr val="000000"/>
                </a:solidFill>
                <a:latin typeface="Arial Black"/>
              </a:rPr>
              <a:t>Data Flow Diagram: Examples - Food Ordering System
</a:t>
            </a:r>
            <a:r>
              <a:rPr lang="en-US" sz="4400" strike="noStrike" dirty="0">
                <a:solidFill>
                  <a:srgbClr val="000000"/>
                </a:solidFill>
                <a:latin typeface="Calibri"/>
              </a:rPr>
              <a:t>0 level DFD
</a:t>
            </a:r>
            <a:endParaRPr/>
          </a:p>
        </p:txBody>
      </p:sp>
      <p:pic>
        <p:nvPicPr>
          <p:cNvPr id="108" name="Content Placeholder 4"/>
          <p:cNvPicPr/>
          <p:nvPr/>
        </p:nvPicPr>
        <p:blipFill>
          <a:blip r:embed="rId2"/>
          <a:stretch/>
        </p:blipFill>
        <p:spPr>
          <a:xfrm>
            <a:off x="990720" y="3200400"/>
            <a:ext cx="7009920" cy="3123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 </a:t>
            </a:r>
            <a:r>
              <a:rPr lang="en-US" sz="4400" b="1" strike="noStrike">
                <a:solidFill>
                  <a:srgbClr val="000000"/>
                </a:solidFill>
                <a:latin typeface="Calibri"/>
              </a:rPr>
              <a:t>Development</a:t>
            </a:r>
            <a:r>
              <a:rPr lang="en-US" sz="4400" strike="noStrike">
                <a:solidFill>
                  <a:srgbClr val="000000"/>
                </a:solidFill>
                <a:latin typeface="Calibri"/>
              </a:rPr>
              <a:t> or </a:t>
            </a:r>
            <a:r>
              <a:rPr lang="en-US" sz="4400" b="1" strike="noStrike">
                <a:solidFill>
                  <a:srgbClr val="000000"/>
                </a:solidFill>
                <a:latin typeface="Calibri"/>
              </a:rPr>
              <a:t>Coding</a:t>
            </a:r>
            <a:r>
              <a:rPr lang="en-US" sz="4400" strike="noStrike">
                <a:solidFill>
                  <a:srgbClr val="000000"/>
                </a:solidFill>
                <a:latin typeface="Calibri"/>
              </a:rPr>
              <a:t> </a:t>
            </a:r>
            <a:endParaRPr/>
          </a:p>
        </p:txBody>
      </p:sp>
      <p:sp>
        <p:nvSpPr>
          <p:cNvPr id="112" name="TextShape 2"/>
          <p:cNvSpPr txBox="1"/>
          <p:nvPr/>
        </p:nvSpPr>
        <p:spPr>
          <a:xfrm>
            <a:off x="457200" y="1600200"/>
            <a:ext cx="8229240" cy="4525560"/>
          </a:xfrm>
          <a:prstGeom prst="rect">
            <a:avLst/>
          </a:prstGeom>
          <a:noFill/>
          <a:ln>
            <a:noFill/>
          </a:ln>
        </p:spPr>
        <p:txBody>
          <a:bodyPr/>
          <a:lstStyle/>
          <a:p>
            <a:pPr algn="just">
              <a:lnSpc>
                <a:spcPct val="100000"/>
              </a:lnSpc>
              <a:buFont typeface="Arial"/>
              <a:buChar char="•"/>
            </a:pPr>
            <a:r>
              <a:rPr lang="en-US" sz="2800" strike="noStrike">
                <a:solidFill>
                  <a:srgbClr val="000000"/>
                </a:solidFill>
                <a:latin typeface="Bookman Old Style"/>
              </a:rPr>
              <a:t>This is the phase where you actually develop the product. </a:t>
            </a:r>
            <a:endParaRPr/>
          </a:p>
          <a:p>
            <a:pPr algn="just">
              <a:lnSpc>
                <a:spcPct val="100000"/>
              </a:lnSpc>
              <a:buFont typeface="Arial"/>
              <a:buChar char="•"/>
            </a:pPr>
            <a:r>
              <a:rPr lang="en-US" sz="2800" strike="noStrike">
                <a:solidFill>
                  <a:srgbClr val="000000"/>
                </a:solidFill>
                <a:latin typeface="Bookman Old Style"/>
              </a:rPr>
              <a:t>Code is written based on the decision taken in Design phase.</a:t>
            </a:r>
            <a:endParaRPr/>
          </a:p>
          <a:p>
            <a:pPr algn="just">
              <a:lnSpc>
                <a:spcPct val="100000"/>
              </a:lnSpc>
              <a:buFont typeface="Arial"/>
              <a:buChar char="•"/>
            </a:pPr>
            <a:r>
              <a:rPr lang="en-US" sz="2800" strike="noStrike">
                <a:solidFill>
                  <a:srgbClr val="000000"/>
                </a:solidFill>
                <a:latin typeface="Bookman Old Style"/>
              </a:rPr>
              <a:t>Developers perform Unit Testing and Integration testing to ensure everything is working fine. </a:t>
            </a:r>
            <a:endParaRPr/>
          </a:p>
          <a:p>
            <a:pPr algn="just">
              <a:lnSpc>
                <a:spcPct val="100000"/>
              </a:lnSpc>
              <a:buFont typeface="Arial"/>
              <a:buChar char="•"/>
            </a:pPr>
            <a:r>
              <a:rPr lang="en-US" sz="2800" strike="noStrike">
                <a:solidFill>
                  <a:srgbClr val="000000"/>
                </a:solidFill>
                <a:latin typeface="Bookman Old Style"/>
              </a:rPr>
              <a:t>Code gets reviewed by Sr. members in the team, and once the development is completed, the product is sent forward for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0"/>
            <a:ext cx="8229240" cy="685440"/>
          </a:xfrm>
          <a:prstGeom prst="rect">
            <a:avLst/>
          </a:prstGeom>
          <a:noFill/>
          <a:ln>
            <a:noFill/>
          </a:ln>
        </p:spPr>
        <p:txBody>
          <a:bodyPr anchor="ctr"/>
          <a:lstStyle/>
          <a:p>
            <a:pPr algn="ctr">
              <a:lnSpc>
                <a:spcPct val="100000"/>
              </a:lnSpc>
            </a:pPr>
            <a:r>
              <a:rPr lang="en-US" sz="4400" strike="noStrike">
                <a:solidFill>
                  <a:srgbClr val="000000"/>
                </a:solidFill>
                <a:latin typeface="Calibri"/>
              </a:rPr>
              <a:t> </a:t>
            </a:r>
            <a:r>
              <a:rPr lang="en-US" sz="4400" b="1" strike="noStrike">
                <a:solidFill>
                  <a:srgbClr val="000000"/>
                </a:solidFill>
                <a:latin typeface="Calibri"/>
              </a:rPr>
              <a:t>Testing</a:t>
            </a:r>
            <a:endParaRPr/>
          </a:p>
        </p:txBody>
      </p:sp>
      <p:sp>
        <p:nvSpPr>
          <p:cNvPr id="114" name="TextShape 2"/>
          <p:cNvSpPr txBox="1"/>
          <p:nvPr/>
        </p:nvSpPr>
        <p:spPr>
          <a:xfrm>
            <a:off x="304920" y="914400"/>
            <a:ext cx="8229240" cy="4525560"/>
          </a:xfrm>
          <a:prstGeom prst="rect">
            <a:avLst/>
          </a:prstGeom>
          <a:noFill/>
          <a:ln>
            <a:noFill/>
          </a:ln>
        </p:spPr>
        <p:txBody>
          <a:bodyPr/>
          <a:lstStyle/>
          <a:p>
            <a:pPr algn="just">
              <a:lnSpc>
                <a:spcPct val="100000"/>
              </a:lnSpc>
              <a:buFont typeface="Arial"/>
              <a:buChar char="•"/>
            </a:pPr>
            <a:r>
              <a:rPr lang="en-US" sz="2800" strike="noStrike">
                <a:solidFill>
                  <a:srgbClr val="000000"/>
                </a:solidFill>
                <a:latin typeface="Bookman Old Style"/>
              </a:rPr>
              <a:t> The developed product is tested by testers (QA Engineers). </a:t>
            </a:r>
            <a:endParaRPr/>
          </a:p>
          <a:p>
            <a:pPr algn="just">
              <a:lnSpc>
                <a:spcPct val="100000"/>
              </a:lnSpc>
              <a:buFont typeface="Arial"/>
              <a:buChar char="•"/>
            </a:pPr>
            <a:r>
              <a:rPr lang="en-US" sz="2800" strike="noStrike">
                <a:solidFill>
                  <a:srgbClr val="000000"/>
                </a:solidFill>
                <a:latin typeface="Bookman Old Style"/>
              </a:rPr>
              <a:t>The go for both positive (as per requirements) as well as negative (how to break the product, motto is to find flaws) testing. </a:t>
            </a:r>
            <a:endParaRPr/>
          </a:p>
          <a:p>
            <a:pPr algn="just">
              <a:lnSpc>
                <a:spcPct val="100000"/>
              </a:lnSpc>
              <a:buFont typeface="Arial"/>
              <a:buChar char="•"/>
            </a:pPr>
            <a:r>
              <a:rPr lang="en-US" sz="2800" strike="noStrike">
                <a:solidFill>
                  <a:srgbClr val="000000"/>
                </a:solidFill>
                <a:latin typeface="Bookman Old Style"/>
              </a:rPr>
              <a:t>If defects are found  the product is resent to the development team to fix it. Once the defect gets fixed testers check it again and perform regression testing( testing the whole product).</a:t>
            </a:r>
            <a:endParaRPr/>
          </a:p>
          <a:p>
            <a:pPr algn="just">
              <a:lnSpc>
                <a:spcPct val="100000"/>
              </a:lnSpc>
              <a:buFont typeface="Arial"/>
              <a:buChar char="•"/>
            </a:pPr>
            <a:r>
              <a:rPr lang="en-US" sz="2800" strike="noStrike">
                <a:solidFill>
                  <a:srgbClr val="000000"/>
                </a:solidFill>
                <a:latin typeface="Bookman Old Style"/>
              </a:rPr>
              <a:t>Once all is good, the product will become ready to handover it to client.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74680"/>
            <a:ext cx="8229240" cy="791640"/>
          </a:xfrm>
          <a:prstGeom prst="rect">
            <a:avLst/>
          </a:prstGeom>
          <a:noFill/>
          <a:ln>
            <a:noFill/>
          </a:ln>
        </p:spPr>
        <p:txBody>
          <a:bodyPr anchor="ctr"/>
          <a:lstStyle/>
          <a:p>
            <a:pPr algn="ctr">
              <a:lnSpc>
                <a:spcPct val="100000"/>
              </a:lnSpc>
            </a:pPr>
            <a:r>
              <a:rPr lang="en-US" sz="4400" b="1" strike="noStrike">
                <a:solidFill>
                  <a:srgbClr val="000000"/>
                </a:solidFill>
                <a:latin typeface="Calibri"/>
              </a:rPr>
              <a:t>Deployment/Maintenance</a:t>
            </a:r>
            <a:endParaRPr/>
          </a:p>
        </p:txBody>
      </p:sp>
      <p:sp>
        <p:nvSpPr>
          <p:cNvPr id="116" name="TextShape 2"/>
          <p:cNvSpPr txBox="1"/>
          <p:nvPr/>
        </p:nvSpPr>
        <p:spPr>
          <a:xfrm>
            <a:off x="457200" y="2057400"/>
            <a:ext cx="8229240" cy="4525560"/>
          </a:xfrm>
          <a:prstGeom prst="rect">
            <a:avLst/>
          </a:prstGeom>
          <a:noFill/>
          <a:ln>
            <a:noFill/>
          </a:ln>
        </p:spPr>
        <p:txBody>
          <a:bodyPr/>
          <a:lstStyle/>
          <a:p>
            <a:pPr algn="just">
              <a:lnSpc>
                <a:spcPct val="100000"/>
              </a:lnSpc>
              <a:buFont typeface="Arial"/>
              <a:buChar char="•"/>
            </a:pPr>
            <a:r>
              <a:rPr lang="en-US" sz="2800" strike="noStrike">
                <a:solidFill>
                  <a:srgbClr val="000000"/>
                </a:solidFill>
                <a:latin typeface="Bookman Old Style"/>
              </a:rPr>
              <a:t>Once all the above phases are completed, the product is installed on end users/clients machine. </a:t>
            </a:r>
            <a:endParaRPr/>
          </a:p>
          <a:p>
            <a:pPr algn="just">
              <a:lnSpc>
                <a:spcPct val="100000"/>
              </a:lnSpc>
            </a:pPr>
            <a:endParaRPr/>
          </a:p>
          <a:p>
            <a:pPr algn="just">
              <a:lnSpc>
                <a:spcPct val="100000"/>
              </a:lnSpc>
              <a:buFont typeface="Arial"/>
              <a:buChar char="•"/>
            </a:pPr>
            <a:r>
              <a:rPr lang="en-US" sz="2800" strike="noStrike">
                <a:solidFill>
                  <a:srgbClr val="000000"/>
                </a:solidFill>
                <a:latin typeface="Bookman Old Style"/>
              </a:rPr>
              <a:t>And in future if end  user/client faces some issues maintenance done by the organisation who developed 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a:solidFill>
                  <a:srgbClr val="000000"/>
                </a:solidFill>
                <a:latin typeface="Arial Black"/>
              </a:rPr>
              <a:t>OBJECTIVE</a:t>
            </a:r>
            <a:endParaRPr/>
          </a:p>
        </p:txBody>
      </p:sp>
      <p:sp>
        <p:nvSpPr>
          <p:cNvPr id="87" name="TextShape 2"/>
          <p:cNvSpPr txBox="1"/>
          <p:nvPr/>
        </p:nvSpPr>
        <p:spPr>
          <a:xfrm>
            <a:off x="457200" y="1371600"/>
            <a:ext cx="8229240" cy="4068360"/>
          </a:xfrm>
          <a:prstGeom prst="rect">
            <a:avLst/>
          </a:prstGeom>
          <a:noFill/>
          <a:ln>
            <a:noFill/>
          </a:ln>
        </p:spPr>
        <p:txBody>
          <a:bodyPr/>
          <a:lstStyle/>
          <a:p>
            <a:pPr algn="just">
              <a:lnSpc>
                <a:spcPct val="100000"/>
              </a:lnSpc>
              <a:buFont typeface="Arial"/>
              <a:buChar char="•"/>
            </a:pPr>
            <a:r>
              <a:rPr lang="en-US" sz="3600" strike="noStrike">
                <a:solidFill>
                  <a:srgbClr val="000000"/>
                </a:solidFill>
                <a:latin typeface="Bookman Old Style"/>
              </a:rPr>
              <a:t>Provide a scope to students where they can solve small, real life problems.</a:t>
            </a:r>
            <a:endParaRPr/>
          </a:p>
          <a:p>
            <a:pPr algn="just">
              <a:lnSpc>
                <a:spcPct val="100000"/>
              </a:lnSpc>
            </a:pPr>
            <a:endParaRPr/>
          </a:p>
          <a:p>
            <a:pPr algn="just">
              <a:lnSpc>
                <a:spcPct val="100000"/>
              </a:lnSpc>
              <a:buFont typeface="Arial"/>
              <a:buChar char="•"/>
            </a:pPr>
            <a:r>
              <a:rPr lang="en-US" sz="3600" strike="noStrike">
                <a:solidFill>
                  <a:srgbClr val="000000"/>
                </a:solidFill>
                <a:latin typeface="Bookman Old Style"/>
              </a:rPr>
              <a:t>To gain practical experience with some software engineering methodologies, methods and supporting tools.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35600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Arial Black"/>
              </a:rPr>
              <a:t>Software</a:t>
            </a:r>
            <a:endParaRPr/>
          </a:p>
        </p:txBody>
      </p:sp>
      <p:sp>
        <p:nvSpPr>
          <p:cNvPr id="89" name="TextShape 2"/>
          <p:cNvSpPr txBox="1"/>
          <p:nvPr/>
        </p:nvSpPr>
        <p:spPr>
          <a:xfrm>
            <a:off x="457200" y="1600200"/>
            <a:ext cx="8229240" cy="4525560"/>
          </a:xfrm>
          <a:prstGeom prst="rect">
            <a:avLst/>
          </a:prstGeom>
          <a:noFill/>
          <a:ln>
            <a:noFill/>
          </a:ln>
        </p:spPr>
        <p:txBody>
          <a:bodyPr/>
          <a:lstStyle/>
          <a:p>
            <a:pPr algn="just">
              <a:lnSpc>
                <a:spcPct val="100000"/>
              </a:lnSpc>
            </a:pPr>
            <a:r>
              <a:rPr lang="en-US" sz="3600" strike="noStrike">
                <a:solidFill>
                  <a:srgbClr val="000000"/>
                </a:solidFill>
                <a:latin typeface="Bookman Old Style"/>
              </a:rPr>
              <a:t>Software is a general term for the various kinds of programs used to operate computers and related devices. (The term hardware describes the physical aspects of computers and related devices.)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Arial Black"/>
              </a:rPr>
              <a:t>Software Development Life Cycle</a:t>
            </a:r>
            <a:endParaRPr/>
          </a:p>
        </p:txBody>
      </p:sp>
      <p:sp>
        <p:nvSpPr>
          <p:cNvPr id="91" name="TextShape 2"/>
          <p:cNvSpPr txBox="1"/>
          <p:nvPr/>
        </p:nvSpPr>
        <p:spPr>
          <a:xfrm>
            <a:off x="533520" y="1752480"/>
            <a:ext cx="8229240" cy="4571640"/>
          </a:xfrm>
          <a:prstGeom prst="rect">
            <a:avLst/>
          </a:prstGeom>
          <a:noFill/>
          <a:ln>
            <a:noFill/>
          </a:ln>
        </p:spPr>
        <p:txBody>
          <a:bodyPr/>
          <a:lstStyle/>
          <a:p>
            <a:pPr algn="just">
              <a:lnSpc>
                <a:spcPct val="100000"/>
              </a:lnSpc>
            </a:pPr>
            <a:endParaRPr/>
          </a:p>
          <a:p>
            <a:pPr algn="just">
              <a:lnSpc>
                <a:spcPct val="100000"/>
              </a:lnSpc>
              <a:buFont typeface="Arial"/>
              <a:buChar char="•"/>
            </a:pPr>
            <a:r>
              <a:rPr lang="en-US" sz="2800" strike="noStrike" dirty="0">
                <a:solidFill>
                  <a:srgbClr val="000000"/>
                </a:solidFill>
                <a:latin typeface="Bookman Old Style"/>
              </a:rPr>
              <a:t>Each process model follows a particular life cycle in order to ensure success in process of software development.</a:t>
            </a:r>
            <a:endParaRPr/>
          </a:p>
          <a:p>
            <a:pPr algn="just">
              <a:lnSpc>
                <a:spcPct val="100000"/>
              </a:lnSpc>
            </a:pPr>
            <a:endParaRPr/>
          </a:p>
          <a:p>
            <a:pPr algn="just">
              <a:lnSpc>
                <a:spcPct val="100000"/>
              </a:lnSpc>
              <a:buFont typeface="Arial"/>
              <a:buChar char="•"/>
            </a:pPr>
            <a:r>
              <a:rPr lang="en-US" sz="2800" strike="noStrike" dirty="0">
                <a:solidFill>
                  <a:srgbClr val="000000"/>
                </a:solidFill>
                <a:latin typeface="Bookman Old Style"/>
              </a:rPr>
              <a:t>E.g. Waterfall model, incremental model, V-model, iterative model, RAD model, Agile model, Spiral model, Prototype model etc.. </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6019920"/>
            <a:ext cx="8229240" cy="715680"/>
          </a:xfrm>
          <a:prstGeom prst="rect">
            <a:avLst/>
          </a:prstGeom>
          <a:noFill/>
          <a:ln>
            <a:noFill/>
          </a:ln>
        </p:spPr>
        <p:txBody>
          <a:bodyPr anchor="ctr"/>
          <a:lstStyle/>
          <a:p>
            <a:pPr algn="ctr">
              <a:lnSpc>
                <a:spcPct val="100000"/>
              </a:lnSpc>
            </a:pPr>
            <a:r>
              <a:rPr lang="en-US" sz="2400" strike="noStrike">
                <a:solidFill>
                  <a:srgbClr val="000000"/>
                </a:solidFill>
                <a:latin typeface="Times New Roman"/>
              </a:rPr>
              <a:t>Fig 1: Phases of SDLC</a:t>
            </a:r>
            <a:endParaRPr/>
          </a:p>
        </p:txBody>
      </p:sp>
      <p:pic>
        <p:nvPicPr>
          <p:cNvPr id="93" name="Content Placeholder 3"/>
          <p:cNvPicPr/>
          <p:nvPr/>
        </p:nvPicPr>
        <p:blipFill>
          <a:blip r:embed="rId3"/>
          <a:stretch/>
        </p:blipFill>
        <p:spPr>
          <a:xfrm>
            <a:off x="1371600" y="0"/>
            <a:ext cx="5943240" cy="5866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a:solidFill>
                  <a:srgbClr val="000000"/>
                </a:solidFill>
                <a:latin typeface="Calibri"/>
              </a:rPr>
              <a:t>Requirement Gathering</a:t>
            </a:r>
            <a:endParaRPr/>
          </a:p>
        </p:txBody>
      </p:sp>
      <p:sp>
        <p:nvSpPr>
          <p:cNvPr id="95" name="TextShape 2"/>
          <p:cNvSpPr txBox="1"/>
          <p:nvPr/>
        </p:nvSpPr>
        <p:spPr>
          <a:xfrm>
            <a:off x="457200" y="1371600"/>
            <a:ext cx="8229240" cy="4754160"/>
          </a:xfrm>
          <a:prstGeom prst="rect">
            <a:avLst/>
          </a:prstGeom>
          <a:noFill/>
          <a:ln>
            <a:noFill/>
          </a:ln>
        </p:spPr>
        <p:txBody>
          <a:bodyPr/>
          <a:lstStyle/>
          <a:p>
            <a:pPr algn="just">
              <a:lnSpc>
                <a:spcPct val="100000"/>
              </a:lnSpc>
            </a:pPr>
            <a:endParaRPr/>
          </a:p>
          <a:p>
            <a:pPr algn="just">
              <a:lnSpc>
                <a:spcPct val="100000"/>
              </a:lnSpc>
              <a:buFont typeface="Arial"/>
              <a:buAutoNum type="arabicPeriod"/>
            </a:pPr>
            <a:r>
              <a:rPr lang="en-US" sz="3600" strike="noStrike">
                <a:solidFill>
                  <a:srgbClr val="000000"/>
                </a:solidFill>
                <a:latin typeface="Bookman Old Style"/>
              </a:rPr>
              <a:t>Gather the requirements regarding the software you are going to develop through various sources. </a:t>
            </a:r>
            <a:endParaRPr/>
          </a:p>
          <a:p>
            <a:pPr algn="just">
              <a:lnSpc>
                <a:spcPct val="100000"/>
              </a:lnSpc>
              <a:buFont typeface="Arial"/>
              <a:buAutoNum type="arabicPeriod"/>
            </a:pPr>
            <a:r>
              <a:rPr lang="en-US" sz="3600" strike="noStrike">
                <a:solidFill>
                  <a:srgbClr val="000000"/>
                </a:solidFill>
                <a:latin typeface="Bookman Old Style"/>
              </a:rPr>
              <a:t>Best source will be the end user for whom you will be developing the actual product.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457200"/>
            <a:ext cx="8229240" cy="1142640"/>
          </a:xfrm>
          <a:prstGeom prst="rect">
            <a:avLst/>
          </a:prstGeom>
          <a:noFill/>
          <a:ln>
            <a:noFill/>
          </a:ln>
        </p:spPr>
        <p:txBody>
          <a:bodyPr anchor="ctr"/>
          <a:lstStyle/>
          <a:p>
            <a:pPr algn="ctr">
              <a:lnSpc>
                <a:spcPct val="100000"/>
              </a:lnSpc>
            </a:pPr>
            <a:r>
              <a:rPr lang="en-US" sz="4400" b="1" strike="noStrike">
                <a:solidFill>
                  <a:srgbClr val="000000"/>
                </a:solidFill>
                <a:latin typeface="Arial Black"/>
              </a:rPr>
              <a:t>Software Requirement Specification - [SRS]</a:t>
            </a:r>
            <a:r>
              <a:rPr lang="en-US" sz="4400" strike="noStrike">
                <a:solidFill>
                  <a:srgbClr val="000000"/>
                </a:solidFill>
                <a:latin typeface="Calibri"/>
              </a:rPr>
              <a:t>
</a:t>
            </a:r>
            <a:endParaRPr/>
          </a:p>
        </p:txBody>
      </p:sp>
      <p:sp>
        <p:nvSpPr>
          <p:cNvPr id="97" name="TextShape 2"/>
          <p:cNvSpPr txBox="1"/>
          <p:nvPr/>
        </p:nvSpPr>
        <p:spPr>
          <a:xfrm>
            <a:off x="457200" y="1600200"/>
            <a:ext cx="8229240" cy="4525560"/>
          </a:xfrm>
          <a:prstGeom prst="rect">
            <a:avLst/>
          </a:prstGeom>
          <a:noFill/>
          <a:ln>
            <a:noFill/>
          </a:ln>
        </p:spPr>
        <p:txBody>
          <a:bodyPr/>
          <a:lstStyle/>
          <a:p>
            <a:pPr algn="just">
              <a:lnSpc>
                <a:spcPct val="100000"/>
              </a:lnSpc>
              <a:buFont typeface="Arial"/>
              <a:buChar char="•"/>
            </a:pPr>
            <a:r>
              <a:rPr lang="en-US" sz="3200" strike="noStrike" dirty="0">
                <a:solidFill>
                  <a:srgbClr val="000000"/>
                </a:solidFill>
                <a:latin typeface="Bookman Old Style"/>
              </a:rPr>
              <a:t>A software requirements specification (SRS) is a document that captures complete description about how the system is expected to perform.</a:t>
            </a:r>
            <a:endParaRPr/>
          </a:p>
          <a:p>
            <a:pPr algn="just">
              <a:lnSpc>
                <a:spcPct val="100000"/>
              </a:lnSpc>
            </a:pPr>
            <a:endParaRPr/>
          </a:p>
          <a:p>
            <a:pPr algn="just">
              <a:lnSpc>
                <a:spcPct val="100000"/>
              </a:lnSpc>
              <a:buFont typeface="Arial"/>
              <a:buChar char="•"/>
            </a:pPr>
            <a:r>
              <a:rPr lang="en-US" sz="3200" strike="noStrike" dirty="0">
                <a:solidFill>
                  <a:srgbClr val="000000"/>
                </a:solidFill>
                <a:latin typeface="Bookman Old Style"/>
              </a:rPr>
              <a:t> It is usually signed off at the end of requirements engineering phase.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715680"/>
          </a:xfrm>
          <a:prstGeom prst="rect">
            <a:avLst/>
          </a:prstGeom>
          <a:noFill/>
          <a:ln>
            <a:noFill/>
          </a:ln>
        </p:spPr>
        <p:txBody>
          <a:bodyPr anchor="ctr"/>
          <a:lstStyle/>
          <a:p>
            <a:endParaRPr/>
          </a:p>
        </p:txBody>
      </p:sp>
      <p:sp>
        <p:nvSpPr>
          <p:cNvPr id="99" name="TextShape 2"/>
          <p:cNvSpPr txBox="1"/>
          <p:nvPr/>
        </p:nvSpPr>
        <p:spPr>
          <a:xfrm>
            <a:off x="457200" y="142852"/>
            <a:ext cx="8229240" cy="5982908"/>
          </a:xfrm>
          <a:prstGeom prst="rect">
            <a:avLst/>
          </a:prstGeom>
          <a:noFill/>
          <a:ln>
            <a:noFill/>
          </a:ln>
        </p:spPr>
        <p:txBody>
          <a:bodyPr/>
          <a:lstStyle/>
          <a:p>
            <a:pPr>
              <a:lnSpc>
                <a:spcPct val="80000"/>
              </a:lnSpc>
              <a:buFont typeface="Wingdings" charset="2"/>
              <a:buAutoNum type="arabicPeriod"/>
            </a:pPr>
            <a:endParaRPr lang="en-US" sz="2500" strike="noStrike" dirty="0">
              <a:solidFill>
                <a:srgbClr val="000000"/>
              </a:solidFill>
              <a:latin typeface="Calibri"/>
            </a:endParaRPr>
          </a:p>
          <a:p>
            <a:pPr algn="ctr">
              <a:lnSpc>
                <a:spcPct val="80000"/>
              </a:lnSpc>
            </a:pPr>
            <a:r>
              <a:rPr lang="en-US" sz="4000" dirty="0">
                <a:solidFill>
                  <a:srgbClr val="000000"/>
                </a:solidFill>
                <a:latin typeface="Aharoni" pitchFamily="2" charset="-79"/>
                <a:cs typeface="Aharoni" pitchFamily="2" charset="-79"/>
              </a:rPr>
              <a:t>Contents of SRS</a:t>
            </a:r>
          </a:p>
          <a:p>
            <a:pPr>
              <a:lnSpc>
                <a:spcPct val="80000"/>
              </a:lnSpc>
              <a:buFont typeface="Wingdings" charset="2"/>
              <a:buAutoNum type="arabicPeriod"/>
            </a:pPr>
            <a:endParaRPr lang="en-US" sz="2500" strike="noStrike" dirty="0">
              <a:solidFill>
                <a:srgbClr val="000000"/>
              </a:solidFill>
              <a:latin typeface="Calibri"/>
            </a:endParaRPr>
          </a:p>
          <a:p>
            <a:pPr>
              <a:lnSpc>
                <a:spcPct val="80000"/>
              </a:lnSpc>
              <a:buFont typeface="Wingdings" charset="2"/>
              <a:buAutoNum type="arabicPeriod"/>
            </a:pPr>
            <a:endParaRPr lang="en-US" sz="2500" dirty="0">
              <a:solidFill>
                <a:srgbClr val="000000"/>
              </a:solidFill>
              <a:latin typeface="Calibri"/>
            </a:endParaRPr>
          </a:p>
          <a:p>
            <a:pPr>
              <a:lnSpc>
                <a:spcPct val="80000"/>
              </a:lnSpc>
              <a:buFont typeface="Wingdings" charset="2"/>
              <a:buAutoNum type="arabicPeriod"/>
            </a:pPr>
            <a:endParaRPr lang="en-US" sz="2500" strike="noStrike" dirty="0">
              <a:solidFill>
                <a:srgbClr val="000000"/>
              </a:solidFill>
              <a:latin typeface="Calibri"/>
            </a:endParaRPr>
          </a:p>
          <a:p>
            <a:pPr>
              <a:lnSpc>
                <a:spcPct val="80000"/>
              </a:lnSpc>
              <a:buFont typeface="Wingdings" charset="2"/>
              <a:buAutoNum type="arabicPeriod"/>
            </a:pPr>
            <a:r>
              <a:rPr lang="en-US" sz="2500" strike="noStrike" dirty="0">
                <a:solidFill>
                  <a:srgbClr val="000000"/>
                </a:solidFill>
                <a:latin typeface="Calibri"/>
              </a:rPr>
              <a:t>Introduction</a:t>
            </a:r>
            <a:endParaRPr/>
          </a:p>
          <a:p>
            <a:pPr lvl="1">
              <a:lnSpc>
                <a:spcPct val="80000"/>
              </a:lnSpc>
              <a:buFont typeface="Wingdings" charset="2"/>
              <a:buAutoNum type="arabicPeriod"/>
            </a:pPr>
            <a:r>
              <a:rPr lang="en-US" sz="2100" strike="noStrike" dirty="0">
                <a:solidFill>
                  <a:srgbClr val="000000"/>
                </a:solidFill>
                <a:latin typeface="Calibri"/>
              </a:rPr>
              <a:t>Purpose</a:t>
            </a:r>
            <a:endParaRPr/>
          </a:p>
          <a:p>
            <a:pPr lvl="1">
              <a:lnSpc>
                <a:spcPct val="80000"/>
              </a:lnSpc>
              <a:buFont typeface="Wingdings" charset="2"/>
              <a:buAutoNum type="arabicPeriod"/>
            </a:pPr>
            <a:r>
              <a:rPr lang="en-US" sz="2100" strike="noStrike" dirty="0">
                <a:solidFill>
                  <a:srgbClr val="000000"/>
                </a:solidFill>
                <a:latin typeface="Calibri"/>
              </a:rPr>
              <a:t>Scope</a:t>
            </a:r>
            <a:endParaRPr/>
          </a:p>
          <a:p>
            <a:pPr lvl="1">
              <a:lnSpc>
                <a:spcPct val="80000"/>
              </a:lnSpc>
              <a:buFont typeface="Wingdings" charset="2"/>
              <a:buAutoNum type="arabicPeriod"/>
            </a:pPr>
            <a:r>
              <a:rPr lang="en-US" sz="2100" strike="noStrike" dirty="0">
                <a:solidFill>
                  <a:srgbClr val="000000"/>
                </a:solidFill>
                <a:latin typeface="Calibri"/>
              </a:rPr>
              <a:t>Definitions</a:t>
            </a:r>
            <a:endParaRPr/>
          </a:p>
          <a:p>
            <a:pPr lvl="1">
              <a:lnSpc>
                <a:spcPct val="80000"/>
              </a:lnSpc>
              <a:buFont typeface="Wingdings" charset="2"/>
              <a:buAutoNum type="arabicPeriod"/>
            </a:pPr>
            <a:r>
              <a:rPr lang="en-US" sz="2100" strike="noStrike" dirty="0">
                <a:solidFill>
                  <a:srgbClr val="000000"/>
                </a:solidFill>
                <a:latin typeface="Calibri"/>
              </a:rPr>
              <a:t>References</a:t>
            </a:r>
            <a:endParaRPr/>
          </a:p>
          <a:p>
            <a:pPr lvl="1">
              <a:lnSpc>
                <a:spcPct val="80000"/>
              </a:lnSpc>
              <a:buFont typeface="Wingdings" charset="2"/>
              <a:buAutoNum type="arabicPeriod"/>
            </a:pPr>
            <a:r>
              <a:rPr lang="en-US" sz="2100" strike="noStrike" dirty="0">
                <a:solidFill>
                  <a:srgbClr val="000000"/>
                </a:solidFill>
                <a:latin typeface="Calibri"/>
              </a:rPr>
              <a:t>Overview</a:t>
            </a:r>
          </a:p>
          <a:p>
            <a:pPr lvl="1">
              <a:lnSpc>
                <a:spcPct val="80000"/>
              </a:lnSpc>
            </a:pPr>
            <a:endParaRPr lang="en-US" sz="2100" dirty="0">
              <a:solidFill>
                <a:srgbClr val="000000"/>
              </a:solidFill>
              <a:latin typeface="Calibri"/>
            </a:endParaRPr>
          </a:p>
          <a:p>
            <a:pPr lvl="1">
              <a:lnSpc>
                <a:spcPct val="80000"/>
              </a:lnSpc>
            </a:pPr>
            <a:endParaRPr/>
          </a:p>
          <a:p>
            <a:pPr>
              <a:lnSpc>
                <a:spcPct val="80000"/>
              </a:lnSpc>
              <a:buFont typeface="Wingdings" charset="2"/>
              <a:buAutoNum type="arabicPeriod"/>
            </a:pPr>
            <a:r>
              <a:rPr lang="en-US" sz="2500" strike="noStrike" dirty="0">
                <a:solidFill>
                  <a:srgbClr val="000000"/>
                </a:solidFill>
                <a:latin typeface="Calibri"/>
              </a:rPr>
              <a:t>General Description</a:t>
            </a:r>
            <a:endParaRPr/>
          </a:p>
          <a:p>
            <a:pPr lvl="1">
              <a:lnSpc>
                <a:spcPct val="80000"/>
              </a:lnSpc>
              <a:buFont typeface="Wingdings" charset="2"/>
              <a:buAutoNum type="arabicPeriod"/>
            </a:pPr>
            <a:r>
              <a:rPr lang="en-US" sz="2100" strike="noStrike" dirty="0">
                <a:solidFill>
                  <a:srgbClr val="000000"/>
                </a:solidFill>
                <a:latin typeface="Calibri"/>
              </a:rPr>
              <a:t>Product Perspective</a:t>
            </a:r>
            <a:endParaRPr/>
          </a:p>
          <a:p>
            <a:pPr lvl="1">
              <a:lnSpc>
                <a:spcPct val="80000"/>
              </a:lnSpc>
              <a:buFont typeface="Wingdings" charset="2"/>
              <a:buAutoNum type="arabicPeriod"/>
            </a:pPr>
            <a:r>
              <a:rPr lang="en-US" sz="2100" strike="noStrike" dirty="0">
                <a:solidFill>
                  <a:srgbClr val="000000"/>
                </a:solidFill>
                <a:latin typeface="Calibri"/>
              </a:rPr>
              <a:t>Product Functions</a:t>
            </a:r>
            <a:endParaRPr/>
          </a:p>
          <a:p>
            <a:pPr lvl="1">
              <a:lnSpc>
                <a:spcPct val="80000"/>
              </a:lnSpc>
              <a:buFont typeface="Wingdings" charset="2"/>
              <a:buAutoNum type="arabicPeriod"/>
            </a:pPr>
            <a:r>
              <a:rPr lang="en-US" sz="2100" strike="noStrike" dirty="0">
                <a:solidFill>
                  <a:srgbClr val="000000"/>
                </a:solidFill>
                <a:latin typeface="Calibri"/>
              </a:rPr>
              <a:t>User Characteristics</a:t>
            </a:r>
            <a:endParaRPr/>
          </a:p>
          <a:p>
            <a:pPr lvl="1">
              <a:lnSpc>
                <a:spcPct val="80000"/>
              </a:lnSpc>
              <a:buFont typeface="Wingdings" charset="2"/>
              <a:buAutoNum type="arabicPeriod"/>
            </a:pPr>
            <a:r>
              <a:rPr lang="en-US" sz="2100" strike="noStrike" dirty="0">
                <a:solidFill>
                  <a:srgbClr val="000000"/>
                </a:solidFill>
                <a:latin typeface="Calibri"/>
              </a:rPr>
              <a:t>General Constraints</a:t>
            </a:r>
            <a:endParaRPr/>
          </a:p>
          <a:p>
            <a:pPr lvl="1">
              <a:lnSpc>
                <a:spcPct val="80000"/>
              </a:lnSpc>
              <a:buFont typeface="Wingdings" charset="2"/>
              <a:buAutoNum type="arabicPeriod"/>
            </a:pPr>
            <a:r>
              <a:rPr lang="en-US" sz="2100" strike="noStrike" dirty="0">
                <a:solidFill>
                  <a:srgbClr val="000000"/>
                </a:solidFill>
                <a:latin typeface="Calibri"/>
              </a:rPr>
              <a:t>Assumptions and Dependencies</a:t>
            </a:r>
            <a:endParaRPr/>
          </a:p>
          <a:p>
            <a:pPr>
              <a:lnSpc>
                <a:spcPct val="100000"/>
              </a:lnSpc>
            </a:pPr>
            <a:endParaRPr/>
          </a:p>
          <a:p>
            <a:pPr>
              <a:lnSpc>
                <a:spcPct val="10000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93573" y="506203"/>
            <a:ext cx="8229240" cy="6552720"/>
          </a:xfrm>
          <a:prstGeom prst="rect">
            <a:avLst/>
          </a:prstGeom>
          <a:noFill/>
          <a:ln>
            <a:noFill/>
          </a:ln>
        </p:spPr>
        <p:txBody>
          <a:bodyPr/>
          <a:lstStyle/>
          <a:p>
            <a:pPr>
              <a:lnSpc>
                <a:spcPct val="100000"/>
              </a:lnSpc>
            </a:pPr>
            <a:r>
              <a:rPr lang="en-US" sz="1600" b="1" u="sng" strike="noStrike" dirty="0">
                <a:solidFill>
                  <a:srgbClr val="000000"/>
                </a:solidFill>
                <a:latin typeface="Calibri"/>
              </a:rPr>
              <a:t>3.  Specific Requirements</a:t>
            </a:r>
            <a:endParaRPr sz="1600"/>
          </a:p>
          <a:p>
            <a:pPr>
              <a:lnSpc>
                <a:spcPct val="100000"/>
              </a:lnSpc>
            </a:pPr>
            <a:r>
              <a:rPr lang="en-US" sz="1600" b="1" strike="noStrike" dirty="0">
                <a:solidFill>
                  <a:srgbClr val="000000"/>
                </a:solidFill>
                <a:latin typeface="Calibri"/>
              </a:rPr>
              <a:t>    3.1  Functional Requirements</a:t>
            </a:r>
            <a:endParaRPr sz="1600"/>
          </a:p>
          <a:p>
            <a:pPr>
              <a:lnSpc>
                <a:spcPct val="100000"/>
              </a:lnSpc>
            </a:pPr>
            <a:r>
              <a:rPr lang="en-US" sz="1600" strike="noStrike" dirty="0">
                <a:solidFill>
                  <a:srgbClr val="000000"/>
                </a:solidFill>
                <a:latin typeface="Calibri"/>
              </a:rPr>
              <a:t>        3.1.1  </a:t>
            </a:r>
            <a:r>
              <a:rPr lang="en-US" sz="1600" strike="noStrike" dirty="0" err="1">
                <a:solidFill>
                  <a:srgbClr val="000000"/>
                </a:solidFill>
                <a:latin typeface="Calibri"/>
              </a:rPr>
              <a:t>Func</a:t>
            </a:r>
            <a:r>
              <a:rPr lang="en-US" sz="1600" strike="noStrike" dirty="0">
                <a:solidFill>
                  <a:srgbClr val="000000"/>
                </a:solidFill>
                <a:latin typeface="Calibri"/>
              </a:rPr>
              <a:t> </a:t>
            </a:r>
            <a:r>
              <a:rPr lang="en-US" sz="1600" strike="noStrike" dirty="0" err="1">
                <a:solidFill>
                  <a:srgbClr val="000000"/>
                </a:solidFill>
                <a:latin typeface="Calibri"/>
              </a:rPr>
              <a:t>Req</a:t>
            </a:r>
            <a:r>
              <a:rPr lang="en-US" sz="1600" strike="noStrike" dirty="0">
                <a:solidFill>
                  <a:srgbClr val="000000"/>
                </a:solidFill>
                <a:latin typeface="Calibri"/>
              </a:rPr>
              <a:t> 1</a:t>
            </a:r>
            <a:endParaRPr sz="1600"/>
          </a:p>
          <a:p>
            <a:pPr>
              <a:lnSpc>
                <a:spcPct val="100000"/>
              </a:lnSpc>
            </a:pPr>
            <a:r>
              <a:rPr lang="en-US" sz="1600" strike="noStrike" dirty="0">
                <a:solidFill>
                  <a:srgbClr val="000000"/>
                </a:solidFill>
                <a:latin typeface="Calibri"/>
              </a:rPr>
              <a:t>            3.1.1.1  Introduction</a:t>
            </a:r>
            <a:endParaRPr sz="1600"/>
          </a:p>
          <a:p>
            <a:pPr>
              <a:lnSpc>
                <a:spcPct val="100000"/>
              </a:lnSpc>
            </a:pPr>
            <a:r>
              <a:rPr lang="en-US" sz="1600" strike="noStrike" dirty="0">
                <a:solidFill>
                  <a:srgbClr val="000000"/>
                </a:solidFill>
                <a:latin typeface="Calibri"/>
              </a:rPr>
              <a:t>            3.1.1.2  Inputs</a:t>
            </a:r>
            <a:endParaRPr sz="1600"/>
          </a:p>
          <a:p>
            <a:pPr>
              <a:lnSpc>
                <a:spcPct val="100000"/>
              </a:lnSpc>
            </a:pPr>
            <a:r>
              <a:rPr lang="en-US" sz="1600" strike="noStrike" dirty="0">
                <a:solidFill>
                  <a:srgbClr val="000000"/>
                </a:solidFill>
                <a:latin typeface="Calibri"/>
              </a:rPr>
              <a:t>            3.1.1.3  Processing</a:t>
            </a:r>
            <a:endParaRPr sz="1600"/>
          </a:p>
          <a:p>
            <a:pPr>
              <a:lnSpc>
                <a:spcPct val="100000"/>
              </a:lnSpc>
            </a:pPr>
            <a:r>
              <a:rPr lang="en-US" sz="1600" strike="noStrike" dirty="0">
                <a:solidFill>
                  <a:srgbClr val="000000"/>
                </a:solidFill>
                <a:latin typeface="Calibri"/>
              </a:rPr>
              <a:t>            3.1.1.4  Outputs</a:t>
            </a:r>
            <a:endParaRPr sz="1600"/>
          </a:p>
          <a:p>
            <a:pPr>
              <a:lnSpc>
                <a:spcPct val="100000"/>
              </a:lnSpc>
            </a:pPr>
            <a:r>
              <a:rPr lang="en-US" sz="1600" strike="noStrike" dirty="0">
                <a:solidFill>
                  <a:srgbClr val="000000"/>
                </a:solidFill>
                <a:latin typeface="Calibri"/>
              </a:rPr>
              <a:t>        3.1.2  </a:t>
            </a:r>
            <a:r>
              <a:rPr lang="en-US" sz="1600" strike="noStrike" dirty="0" err="1">
                <a:solidFill>
                  <a:srgbClr val="000000"/>
                </a:solidFill>
                <a:latin typeface="Calibri"/>
              </a:rPr>
              <a:t>Func</a:t>
            </a:r>
            <a:r>
              <a:rPr lang="en-US" sz="1600" strike="noStrike" dirty="0">
                <a:solidFill>
                  <a:srgbClr val="000000"/>
                </a:solidFill>
                <a:latin typeface="Calibri"/>
              </a:rPr>
              <a:t> </a:t>
            </a:r>
            <a:r>
              <a:rPr lang="en-US" sz="1600" strike="noStrike" dirty="0" err="1">
                <a:solidFill>
                  <a:srgbClr val="000000"/>
                </a:solidFill>
                <a:latin typeface="Calibri"/>
              </a:rPr>
              <a:t>Req</a:t>
            </a:r>
            <a:r>
              <a:rPr lang="en-US" sz="1600" strike="noStrike" dirty="0">
                <a:solidFill>
                  <a:srgbClr val="000000"/>
                </a:solidFill>
                <a:latin typeface="Calibri"/>
              </a:rPr>
              <a:t> 2</a:t>
            </a:r>
            <a:endParaRPr sz="1600"/>
          </a:p>
          <a:p>
            <a:pPr>
              <a:lnSpc>
                <a:spcPct val="100000"/>
              </a:lnSpc>
            </a:pPr>
            <a:r>
              <a:rPr lang="en-US" sz="1600" b="1" strike="noStrike" dirty="0">
                <a:solidFill>
                  <a:srgbClr val="000000"/>
                </a:solidFill>
                <a:latin typeface="Calibri"/>
              </a:rPr>
              <a:t>              …</a:t>
            </a:r>
            <a:endParaRPr sz="1600"/>
          </a:p>
          <a:p>
            <a:pPr>
              <a:lnSpc>
                <a:spcPct val="100000"/>
              </a:lnSpc>
            </a:pPr>
            <a:r>
              <a:rPr lang="en-US" sz="1600" b="1" strike="noStrike" dirty="0">
                <a:solidFill>
                  <a:srgbClr val="000000"/>
                </a:solidFill>
                <a:latin typeface="Calibri"/>
              </a:rPr>
              <a:t>    3.2  External Interface Requirements</a:t>
            </a:r>
            <a:endParaRPr sz="1600"/>
          </a:p>
          <a:p>
            <a:pPr>
              <a:lnSpc>
                <a:spcPct val="100000"/>
              </a:lnSpc>
            </a:pPr>
            <a:r>
              <a:rPr lang="en-US" sz="1600" strike="noStrike" dirty="0">
                <a:solidFill>
                  <a:srgbClr val="000000"/>
                </a:solidFill>
                <a:latin typeface="Calibri"/>
              </a:rPr>
              <a:t>        3.2.1  User Interface</a:t>
            </a:r>
            <a:endParaRPr sz="1600"/>
          </a:p>
          <a:p>
            <a:pPr>
              <a:lnSpc>
                <a:spcPct val="100000"/>
              </a:lnSpc>
            </a:pPr>
            <a:r>
              <a:rPr lang="en-US" sz="1600" strike="noStrike" dirty="0">
                <a:solidFill>
                  <a:srgbClr val="000000"/>
                </a:solidFill>
                <a:latin typeface="Calibri"/>
              </a:rPr>
              <a:t>        3.2.2  Hardware Interfaces</a:t>
            </a:r>
            <a:endParaRPr sz="1600"/>
          </a:p>
          <a:p>
            <a:pPr>
              <a:lnSpc>
                <a:spcPct val="100000"/>
              </a:lnSpc>
            </a:pPr>
            <a:r>
              <a:rPr lang="en-US" sz="1600" strike="noStrike" dirty="0">
                <a:solidFill>
                  <a:srgbClr val="000000"/>
                </a:solidFill>
                <a:latin typeface="Calibri"/>
              </a:rPr>
              <a:t>        3.2.3  Software Interfaces</a:t>
            </a:r>
            <a:endParaRPr sz="1600"/>
          </a:p>
          <a:p>
            <a:pPr>
              <a:lnSpc>
                <a:spcPct val="100000"/>
              </a:lnSpc>
            </a:pPr>
            <a:r>
              <a:rPr lang="en-US" sz="1600" strike="noStrike" dirty="0">
                <a:solidFill>
                  <a:srgbClr val="000000"/>
                </a:solidFill>
                <a:latin typeface="Calibri"/>
              </a:rPr>
              <a:t>        3.2.4  Communication Interfaces</a:t>
            </a:r>
            <a:endParaRPr sz="1600"/>
          </a:p>
          <a:p>
            <a:pPr>
              <a:lnSpc>
                <a:spcPct val="100000"/>
              </a:lnSpc>
            </a:pPr>
            <a:r>
              <a:rPr lang="en-US" sz="1600" b="1" strike="noStrike" dirty="0">
                <a:solidFill>
                  <a:srgbClr val="000000"/>
                </a:solidFill>
                <a:latin typeface="Calibri"/>
              </a:rPr>
              <a:t>    3.3  Performance Requirements</a:t>
            </a:r>
            <a:endParaRPr sz="1600"/>
          </a:p>
          <a:p>
            <a:pPr>
              <a:lnSpc>
                <a:spcPct val="100000"/>
              </a:lnSpc>
            </a:pPr>
            <a:r>
              <a:rPr lang="en-US" sz="1600" b="1" strike="noStrike" dirty="0">
                <a:solidFill>
                  <a:srgbClr val="000000"/>
                </a:solidFill>
                <a:latin typeface="Calibri"/>
              </a:rPr>
              <a:t>    3.4  Design Constraints</a:t>
            </a:r>
            <a:endParaRPr sz="1600"/>
          </a:p>
          <a:p>
            <a:pPr>
              <a:lnSpc>
                <a:spcPct val="100000"/>
              </a:lnSpc>
            </a:pPr>
            <a:r>
              <a:rPr lang="en-US" sz="1600" strike="noStrike" dirty="0">
                <a:solidFill>
                  <a:srgbClr val="000000"/>
                </a:solidFill>
                <a:latin typeface="Calibri"/>
              </a:rPr>
              <a:t>        3.4.1  Standards Compliance</a:t>
            </a:r>
            <a:endParaRPr sz="1600"/>
          </a:p>
          <a:p>
            <a:pPr>
              <a:lnSpc>
                <a:spcPct val="100000"/>
              </a:lnSpc>
            </a:pPr>
            <a:r>
              <a:rPr lang="en-US" sz="1600" strike="noStrike" dirty="0">
                <a:solidFill>
                  <a:srgbClr val="000000"/>
                </a:solidFill>
                <a:latin typeface="Calibri"/>
              </a:rPr>
              <a:t>        3.4.2  Hardware Limitations</a:t>
            </a:r>
            <a:endParaRPr sz="1600"/>
          </a:p>
          <a:p>
            <a:pPr>
              <a:lnSpc>
                <a:spcPct val="100000"/>
              </a:lnSpc>
            </a:pPr>
            <a:r>
              <a:rPr lang="en-US" sz="1600" b="1" strike="noStrike" dirty="0">
                <a:solidFill>
                  <a:srgbClr val="000000"/>
                </a:solidFill>
                <a:latin typeface="Calibri"/>
              </a:rPr>
              <a:t>    3.5  Attributes</a:t>
            </a:r>
            <a:endParaRPr sz="1600"/>
          </a:p>
          <a:p>
            <a:pPr>
              <a:lnSpc>
                <a:spcPct val="100000"/>
              </a:lnSpc>
            </a:pPr>
            <a:r>
              <a:rPr lang="en-US" sz="1600" strike="noStrike" dirty="0">
                <a:solidFill>
                  <a:srgbClr val="000000"/>
                </a:solidFill>
                <a:latin typeface="Calibri"/>
              </a:rPr>
              <a:t>        3.5.1  Security</a:t>
            </a:r>
            <a:endParaRPr sz="1600"/>
          </a:p>
          <a:p>
            <a:pPr>
              <a:lnSpc>
                <a:spcPct val="100000"/>
              </a:lnSpc>
            </a:pPr>
            <a:r>
              <a:rPr lang="en-US" sz="1600" strike="noStrike" dirty="0">
                <a:solidFill>
                  <a:srgbClr val="000000"/>
                </a:solidFill>
                <a:latin typeface="Calibri"/>
              </a:rPr>
              <a:t>        3.5.2  Maintainability</a:t>
            </a:r>
            <a:endParaRPr sz="1600"/>
          </a:p>
          <a:p>
            <a:pPr>
              <a:lnSpc>
                <a:spcPct val="100000"/>
              </a:lnSpc>
            </a:pPr>
            <a:r>
              <a:rPr lang="en-US" sz="1600" b="1" strike="noStrike" dirty="0">
                <a:solidFill>
                  <a:srgbClr val="000000"/>
                </a:solidFill>
                <a:latin typeface="Calibri"/>
              </a:rPr>
              <a:t>    3.6  Other Requirements</a:t>
            </a:r>
            <a:endParaRPr sz="1600"/>
          </a:p>
          <a:p>
            <a:pPr>
              <a:lnSpc>
                <a:spcPct val="100000"/>
              </a:lnSpc>
            </a:pPr>
            <a:r>
              <a:rPr lang="en-US" sz="1600" strike="noStrike" dirty="0">
                <a:solidFill>
                  <a:srgbClr val="000000"/>
                </a:solidFill>
                <a:latin typeface="Calibri"/>
              </a:rPr>
              <a:t>        3.6.1  Database</a:t>
            </a:r>
            <a:endParaRPr sz="1600"/>
          </a:p>
          <a:p>
            <a:pPr>
              <a:lnSpc>
                <a:spcPct val="100000"/>
              </a:lnSpc>
            </a:pPr>
            <a:endParaRPr sz="16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5BD388-1A2D-464D-A8C4-E662206869CB}"/>
</file>

<file path=customXml/itemProps2.xml><?xml version="1.0" encoding="utf-8"?>
<ds:datastoreItem xmlns:ds="http://schemas.openxmlformats.org/officeDocument/2006/customXml" ds:itemID="{A6B2C852-B838-4E20-9ACD-AFF6A4F7CA4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CC9C939-341B-4781-A651-4B0BF08549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4106</TotalTime>
  <Words>428</Words>
  <Application>Microsoft Office PowerPoint</Application>
  <PresentationFormat>On-screen Show (4:3)</PresentationFormat>
  <Paragraphs>95</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Lab  CS 1565</dc:title>
  <dc:creator>Wipro</dc:creator>
  <cp:lastModifiedBy>Windows User</cp:lastModifiedBy>
  <cp:revision>40</cp:revision>
  <dcterms:created xsi:type="dcterms:W3CDTF">2006-08-16T00:00:00Z</dcterms:created>
  <dcterms:modified xsi:type="dcterms:W3CDTF">2021-09-01T16:46:56Z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ContentTypeId">
    <vt:lpwstr>0x010100B72BB0954B27B44D97FB1C7E540B56B4</vt:lpwstr>
  </property>
</Properties>
</file>