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10.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59"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8" Type="http://schemas.openxmlformats.org/officeDocument/2006/relationships/viewProps" Target="viewProps.xml"/><Relationship Id="rId13" Type="http://schemas.openxmlformats.org/officeDocument/2006/relationships/slide" Target="slides/slide11.xml"/><Relationship Id="rId3" Type="http://schemas.openxmlformats.org/officeDocument/2006/relationships/slide" Target="slides/slide1.xml"/><Relationship Id="rId21" Type="http://schemas.openxmlformats.org/officeDocument/2006/relationships/customXml" Target="../customXml/item2.xml"/><Relationship Id="rId7" Type="http://schemas.openxmlformats.org/officeDocument/2006/relationships/slide" Target="slides/slide5.xml"/><Relationship Id="rId17" Type="http://schemas.openxmlformats.org/officeDocument/2006/relationships/presProps" Target="presProps.xml"/><Relationship Id="rId12" Type="http://schemas.openxmlformats.org/officeDocument/2006/relationships/slide" Target="slides/slide10.xml"/><Relationship Id="rId2" Type="http://schemas.openxmlformats.org/officeDocument/2006/relationships/theme" Target="theme/theme1.xml"/><Relationship Id="rId16" Type="http://schemas.openxmlformats.org/officeDocument/2006/relationships/slide" Target="slides/slide14.xml"/><Relationship Id="rId20"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1" Type="http://schemas.openxmlformats.org/officeDocument/2006/relationships/slideMaster" Target="slideMasters/slideMaster1.xml"/><Relationship Id="rId5" Type="http://schemas.openxmlformats.org/officeDocument/2006/relationships/slide" Target="slides/slide3.xml"/><Relationship Id="rId15" Type="http://schemas.openxmlformats.org/officeDocument/2006/relationships/slide" Target="slides/slide13.xml"/><Relationship Id="rId19" Type="http://schemas.openxmlformats.org/officeDocument/2006/relationships/tableStyles" Target="tableStyles.xml"/><Relationship Id="rId10" Type="http://schemas.openxmlformats.org/officeDocument/2006/relationships/slide" Target="slides/slide8.xml"/><Relationship Id="rId9" Type="http://schemas.openxmlformats.org/officeDocument/2006/relationships/slide" Target="slides/slide7.xml"/><Relationship Id="rId4" Type="http://schemas.openxmlformats.org/officeDocument/2006/relationships/slide" Target="slides/slide2.xml"/><Relationship Id="rId14" Type="http://schemas.openxmlformats.org/officeDocument/2006/relationships/slide" Target="slides/slide12.xml"/><Relationship Id="rId22"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4" Type="http://schemas.openxmlformats.org/officeDocument/2006/relationships/image" Target="../media/image3.svg"/><Relationship Id="rId3" Type="http://schemas.openxmlformats.org/officeDocument/2006/relationships/image" Target="../media/image6.png"/><Relationship Id="rId2" Type="http://schemas.openxmlformats.org/officeDocument/2006/relationships/image" Target="../media/image2.svg"/><Relationship Id="rId1" Type="http://schemas.openxmlformats.org/officeDocument/2006/relationships/image" Target="../media/image5.png"/></Relationships>
</file>

<file path=ppt/diagrams/_rels/data2.xml.rels><?xml version="1.0" encoding="UTF-8" standalone="yes"?>
<Relationships xmlns="http://schemas.openxmlformats.org/package/2006/relationships"><Relationship Id="rId8" Type="http://schemas.openxmlformats.org/officeDocument/2006/relationships/image" Target="../media/image7.svg"/><Relationship Id="rId7" Type="http://schemas.openxmlformats.org/officeDocument/2006/relationships/image" Target="../media/image10.png"/><Relationship Id="rId6" Type="http://schemas.openxmlformats.org/officeDocument/2006/relationships/image" Target="../media/image6.svg"/><Relationship Id="rId5" Type="http://schemas.openxmlformats.org/officeDocument/2006/relationships/image" Target="../media/image9.png"/><Relationship Id="rId4" Type="http://schemas.openxmlformats.org/officeDocument/2006/relationships/image" Target="../media/image5.svg"/><Relationship Id="rId3" Type="http://schemas.openxmlformats.org/officeDocument/2006/relationships/image" Target="../media/image8.png"/><Relationship Id="rId2" Type="http://schemas.openxmlformats.org/officeDocument/2006/relationships/image" Target="../media/image4.svg"/><Relationship Id="rId1" Type="http://schemas.openxmlformats.org/officeDocument/2006/relationships/image" Target="../media/image7.png"/></Relationships>
</file>

<file path=ppt/diagrams/_rels/data3.xml.rels><?xml version="1.0" encoding="UTF-8" standalone="yes"?>
<Relationships xmlns="http://schemas.openxmlformats.org/package/2006/relationships"><Relationship Id="rId6" Type="http://schemas.openxmlformats.org/officeDocument/2006/relationships/image" Target="../media/image10.svg"/><Relationship Id="rId5" Type="http://schemas.openxmlformats.org/officeDocument/2006/relationships/image" Target="../media/image13.png"/><Relationship Id="rId4" Type="http://schemas.openxmlformats.org/officeDocument/2006/relationships/image" Target="../media/image9.svg"/><Relationship Id="rId3" Type="http://schemas.openxmlformats.org/officeDocument/2006/relationships/image" Target="../media/image12.png"/><Relationship Id="rId2" Type="http://schemas.openxmlformats.org/officeDocument/2006/relationships/image" Target="../media/image8.svg"/><Relationship Id="rId1"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4" Type="http://schemas.openxmlformats.org/officeDocument/2006/relationships/image" Target="../media/image3.svg"/><Relationship Id="rId3" Type="http://schemas.openxmlformats.org/officeDocument/2006/relationships/image" Target="../media/image6.png"/><Relationship Id="rId2" Type="http://schemas.openxmlformats.org/officeDocument/2006/relationships/image" Target="../media/image2.svg"/><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7.svg"/><Relationship Id="rId7" Type="http://schemas.openxmlformats.org/officeDocument/2006/relationships/image" Target="../media/image10.png"/><Relationship Id="rId6" Type="http://schemas.openxmlformats.org/officeDocument/2006/relationships/image" Target="../media/image6.svg"/><Relationship Id="rId5" Type="http://schemas.openxmlformats.org/officeDocument/2006/relationships/image" Target="../media/image9.png"/><Relationship Id="rId4" Type="http://schemas.openxmlformats.org/officeDocument/2006/relationships/image" Target="../media/image5.svg"/><Relationship Id="rId3" Type="http://schemas.openxmlformats.org/officeDocument/2006/relationships/image" Target="../media/image8.png"/><Relationship Id="rId2" Type="http://schemas.openxmlformats.org/officeDocument/2006/relationships/image" Target="../media/image4.svg"/><Relationship Id="rId1" Type="http://schemas.openxmlformats.org/officeDocument/2006/relationships/image" Target="../media/image7.png"/></Relationships>
</file>

<file path=ppt/diagrams/_rels/drawing3.xml.rels><?xml version="1.0" encoding="UTF-8" standalone="yes"?>
<Relationships xmlns="http://schemas.openxmlformats.org/package/2006/relationships"><Relationship Id="rId6" Type="http://schemas.openxmlformats.org/officeDocument/2006/relationships/image" Target="../media/image10.svg"/><Relationship Id="rId5" Type="http://schemas.openxmlformats.org/officeDocument/2006/relationships/image" Target="../media/image13.png"/><Relationship Id="rId4" Type="http://schemas.openxmlformats.org/officeDocument/2006/relationships/image" Target="../media/image9.svg"/><Relationship Id="rId3" Type="http://schemas.openxmlformats.org/officeDocument/2006/relationships/image" Target="../media/image12.png"/><Relationship Id="rId2" Type="http://schemas.openxmlformats.org/officeDocument/2006/relationships/image" Target="../media/image8.svg"/><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CF334EF-478A-4DF0-8B15-44763B853F3E}"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E9B0FCE-5DBE-4D75-BC6A-4C9DA81787ED}">
      <dgm:prSet/>
      <dgm:spPr/>
      <dgm:t>
        <a:bodyPr/>
        <a:lstStyle/>
        <a:p>
          <a:r>
            <a:rPr lang="en-US" b="0" i="0"/>
            <a:t>The three roles defined in Scrum are the ScrumMaster, the Product Owner, and the Team (which consists of Team members). </a:t>
          </a:r>
          <a:endParaRPr lang="en-US"/>
        </a:p>
      </dgm:t>
    </dgm:pt>
    <dgm:pt modelId="{8306AD52-B1D3-43BD-B941-1EE754CF4B72}" cxnId="{7F698559-03C3-4069-9965-843ADBACCC0C}" type="parTrans">
      <dgm:prSet/>
      <dgm:spPr/>
      <dgm:t>
        <a:bodyPr/>
        <a:lstStyle/>
        <a:p>
          <a:endParaRPr lang="en-US"/>
        </a:p>
      </dgm:t>
    </dgm:pt>
    <dgm:pt modelId="{6D5500A5-13FA-4AAE-BFE5-157864725C3D}" cxnId="{7F698559-03C3-4069-9965-843ADBACCC0C}" type="sibTrans">
      <dgm:prSet/>
      <dgm:spPr/>
      <dgm:t>
        <a:bodyPr/>
        <a:lstStyle/>
        <a:p>
          <a:endParaRPr lang="en-US"/>
        </a:p>
      </dgm:t>
    </dgm:pt>
    <dgm:pt modelId="{8A6337B5-0639-4FF8-A443-5F70EAC7B606}">
      <dgm:prSet/>
      <dgm:spPr/>
      <dgm:t>
        <a:bodyPr/>
        <a:lstStyle/>
        <a:p>
          <a:r>
            <a:rPr lang="en-US" b="0" i="0"/>
            <a:t>The people who fulfill these roles work together closely, on a daily basis, to ensure the smooth flow of information and the quick resolution of issues.</a:t>
          </a:r>
          <a:endParaRPr lang="en-US"/>
        </a:p>
      </dgm:t>
    </dgm:pt>
    <dgm:pt modelId="{21E38FCB-9E97-4CEC-A74F-918FB61957A8}" cxnId="{56E1EC18-330B-4EA6-A6DA-113CD8DD3FBA}" type="parTrans">
      <dgm:prSet/>
      <dgm:spPr/>
      <dgm:t>
        <a:bodyPr/>
        <a:lstStyle/>
        <a:p>
          <a:endParaRPr lang="en-US"/>
        </a:p>
      </dgm:t>
    </dgm:pt>
    <dgm:pt modelId="{3A9F5290-1631-4574-8286-7A394CD58431}" cxnId="{56E1EC18-330B-4EA6-A6DA-113CD8DD3FBA}" type="sibTrans">
      <dgm:prSet/>
      <dgm:spPr/>
      <dgm:t>
        <a:bodyPr/>
        <a:lstStyle/>
        <a:p>
          <a:endParaRPr lang="en-US"/>
        </a:p>
      </dgm:t>
    </dgm:pt>
    <dgm:pt modelId="{172CB168-43F0-400E-A774-DB9251246490}" type="pres">
      <dgm:prSet presAssocID="{ECF334EF-478A-4DF0-8B15-44763B853F3E}" presName="root" presStyleCnt="0">
        <dgm:presLayoutVars>
          <dgm:dir/>
          <dgm:resizeHandles val="exact"/>
        </dgm:presLayoutVars>
      </dgm:prSet>
      <dgm:spPr/>
    </dgm:pt>
    <dgm:pt modelId="{B1F9FAF0-ACC2-4144-ADB5-E84C74576CC3}" type="pres">
      <dgm:prSet presAssocID="{6E9B0FCE-5DBE-4D75-BC6A-4C9DA81787ED}" presName="compNode" presStyleCnt="0"/>
      <dgm:spPr/>
    </dgm:pt>
    <dgm:pt modelId="{4DF49987-3932-4BA7-9586-F8703BFB5758}" type="pres">
      <dgm:prSet presAssocID="{6E9B0FCE-5DBE-4D75-BC6A-4C9DA81787ED}" presName="iconBgRect" presStyleLbl="bgShp" presStyleIdx="0" presStyleCnt="2"/>
      <dgm:spPr/>
    </dgm:pt>
    <dgm:pt modelId="{9A6796DA-CE34-42F0-B2C0-5320A75CDE7F}" type="pres">
      <dgm:prSet presAssocID="{6E9B0FCE-5DBE-4D75-BC6A-4C9DA81787E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75058BF2-0FF9-4EC3-94DE-F137B9BDE2A0}" type="pres">
      <dgm:prSet presAssocID="{6E9B0FCE-5DBE-4D75-BC6A-4C9DA81787ED}" presName="spaceRect" presStyleCnt="0"/>
      <dgm:spPr/>
    </dgm:pt>
    <dgm:pt modelId="{C4B52A09-1B9B-4DE9-905E-CE28B9D9CC64}" type="pres">
      <dgm:prSet presAssocID="{6E9B0FCE-5DBE-4D75-BC6A-4C9DA81787ED}" presName="textRect" presStyleLbl="revTx" presStyleIdx="0" presStyleCnt="2">
        <dgm:presLayoutVars>
          <dgm:chMax val="1"/>
          <dgm:chPref val="1"/>
        </dgm:presLayoutVars>
      </dgm:prSet>
      <dgm:spPr/>
    </dgm:pt>
    <dgm:pt modelId="{D302186A-B5B6-4951-87D1-D6D89F429928}" type="pres">
      <dgm:prSet presAssocID="{6D5500A5-13FA-4AAE-BFE5-157864725C3D}" presName="sibTrans" presStyleCnt="0"/>
      <dgm:spPr/>
    </dgm:pt>
    <dgm:pt modelId="{EE8E2295-65AC-43CC-B819-131C880CD7D4}" type="pres">
      <dgm:prSet presAssocID="{8A6337B5-0639-4FF8-A443-5F70EAC7B606}" presName="compNode" presStyleCnt="0"/>
      <dgm:spPr/>
    </dgm:pt>
    <dgm:pt modelId="{060254BA-1817-4B46-89A0-FC3AF809F51F}" type="pres">
      <dgm:prSet presAssocID="{8A6337B5-0639-4FF8-A443-5F70EAC7B606}" presName="iconBgRect" presStyleLbl="bgShp" presStyleIdx="1" presStyleCnt="2"/>
      <dgm:spPr/>
    </dgm:pt>
    <dgm:pt modelId="{33890405-E74B-44A0-832D-AB88FA7A0A65}" type="pres">
      <dgm:prSet presAssocID="{8A6337B5-0639-4FF8-A443-5F70EAC7B60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320E7F38-5467-4AE0-B81D-E68EFC96DBC1}" type="pres">
      <dgm:prSet presAssocID="{8A6337B5-0639-4FF8-A443-5F70EAC7B606}" presName="spaceRect" presStyleCnt="0"/>
      <dgm:spPr/>
    </dgm:pt>
    <dgm:pt modelId="{A73BC046-BE0C-482A-8BC8-876842B65466}" type="pres">
      <dgm:prSet presAssocID="{8A6337B5-0639-4FF8-A443-5F70EAC7B606}" presName="textRect" presStyleLbl="revTx" presStyleIdx="1" presStyleCnt="2">
        <dgm:presLayoutVars>
          <dgm:chMax val="1"/>
          <dgm:chPref val="1"/>
        </dgm:presLayoutVars>
      </dgm:prSet>
      <dgm:spPr/>
    </dgm:pt>
  </dgm:ptLst>
  <dgm:cxnLst>
    <dgm:cxn modelId="{56E1EC18-330B-4EA6-A6DA-113CD8DD3FBA}" srcId="{ECF334EF-478A-4DF0-8B15-44763B853F3E}" destId="{8A6337B5-0639-4FF8-A443-5F70EAC7B606}" srcOrd="1" destOrd="0" parTransId="{21E38FCB-9E97-4CEC-A74F-918FB61957A8}" sibTransId="{3A9F5290-1631-4574-8286-7A394CD58431}"/>
    <dgm:cxn modelId="{534AFF69-0DAA-4944-AD23-0797BC6F37AA}" type="presOf" srcId="{8A6337B5-0639-4FF8-A443-5F70EAC7B606}" destId="{A73BC046-BE0C-482A-8BC8-876842B65466}" srcOrd="0" destOrd="0" presId="urn:microsoft.com/office/officeart/2018/5/layout/IconCircleLabelList"/>
    <dgm:cxn modelId="{7F698559-03C3-4069-9965-843ADBACCC0C}" srcId="{ECF334EF-478A-4DF0-8B15-44763B853F3E}" destId="{6E9B0FCE-5DBE-4D75-BC6A-4C9DA81787ED}" srcOrd="0" destOrd="0" parTransId="{8306AD52-B1D3-43BD-B941-1EE754CF4B72}" sibTransId="{6D5500A5-13FA-4AAE-BFE5-157864725C3D}"/>
    <dgm:cxn modelId="{03BE6B9D-C74B-4FE7-B160-93FA51DED42F}" type="presOf" srcId="{6E9B0FCE-5DBE-4D75-BC6A-4C9DA81787ED}" destId="{C4B52A09-1B9B-4DE9-905E-CE28B9D9CC64}" srcOrd="0" destOrd="0" presId="urn:microsoft.com/office/officeart/2018/5/layout/IconCircleLabelList"/>
    <dgm:cxn modelId="{1449F2B0-40D5-487F-82D7-FEC79AF60A34}" type="presOf" srcId="{ECF334EF-478A-4DF0-8B15-44763B853F3E}" destId="{172CB168-43F0-400E-A774-DB9251246490}" srcOrd="0" destOrd="0" presId="urn:microsoft.com/office/officeart/2018/5/layout/IconCircleLabelList"/>
    <dgm:cxn modelId="{2C205DE9-B1F9-49EE-88B0-417AE054BE15}" type="presParOf" srcId="{172CB168-43F0-400E-A774-DB9251246490}" destId="{B1F9FAF0-ACC2-4144-ADB5-E84C74576CC3}" srcOrd="0" destOrd="0" presId="urn:microsoft.com/office/officeart/2018/5/layout/IconCircleLabelList"/>
    <dgm:cxn modelId="{65FD6050-29F3-4407-8F75-D850BE16BA0F}" type="presParOf" srcId="{B1F9FAF0-ACC2-4144-ADB5-E84C74576CC3}" destId="{4DF49987-3932-4BA7-9586-F8703BFB5758}" srcOrd="0" destOrd="0" presId="urn:microsoft.com/office/officeart/2018/5/layout/IconCircleLabelList"/>
    <dgm:cxn modelId="{D59ABC68-B990-4A5F-8195-4F0D37DDD29F}" type="presParOf" srcId="{B1F9FAF0-ACC2-4144-ADB5-E84C74576CC3}" destId="{9A6796DA-CE34-42F0-B2C0-5320A75CDE7F}" srcOrd="1" destOrd="0" presId="urn:microsoft.com/office/officeart/2018/5/layout/IconCircleLabelList"/>
    <dgm:cxn modelId="{00E6FFD4-6243-4783-B8F6-21ACA1AAACC2}" type="presParOf" srcId="{B1F9FAF0-ACC2-4144-ADB5-E84C74576CC3}" destId="{75058BF2-0FF9-4EC3-94DE-F137B9BDE2A0}" srcOrd="2" destOrd="0" presId="urn:microsoft.com/office/officeart/2018/5/layout/IconCircleLabelList"/>
    <dgm:cxn modelId="{A68EB6A2-623C-4F6D-9ADD-D524AF017671}" type="presParOf" srcId="{B1F9FAF0-ACC2-4144-ADB5-E84C74576CC3}" destId="{C4B52A09-1B9B-4DE9-905E-CE28B9D9CC64}" srcOrd="3" destOrd="0" presId="urn:microsoft.com/office/officeart/2018/5/layout/IconCircleLabelList"/>
    <dgm:cxn modelId="{49E678BD-8C22-4555-9F09-D57CD3EB8088}" type="presParOf" srcId="{172CB168-43F0-400E-A774-DB9251246490}" destId="{D302186A-B5B6-4951-87D1-D6D89F429928}" srcOrd="1" destOrd="0" presId="urn:microsoft.com/office/officeart/2018/5/layout/IconCircleLabelList"/>
    <dgm:cxn modelId="{EFE65037-80C6-49A8-941A-DBE66F15C6A2}" type="presParOf" srcId="{172CB168-43F0-400E-A774-DB9251246490}" destId="{EE8E2295-65AC-43CC-B819-131C880CD7D4}" srcOrd="2" destOrd="0" presId="urn:microsoft.com/office/officeart/2018/5/layout/IconCircleLabelList"/>
    <dgm:cxn modelId="{54575D8A-C7C2-4BCC-8F23-505170E58CE6}" type="presParOf" srcId="{EE8E2295-65AC-43CC-B819-131C880CD7D4}" destId="{060254BA-1817-4B46-89A0-FC3AF809F51F}" srcOrd="0" destOrd="0" presId="urn:microsoft.com/office/officeart/2018/5/layout/IconCircleLabelList"/>
    <dgm:cxn modelId="{8FF11163-9D94-4F5F-BFBA-458BA33BD863}" type="presParOf" srcId="{EE8E2295-65AC-43CC-B819-131C880CD7D4}" destId="{33890405-E74B-44A0-832D-AB88FA7A0A65}" srcOrd="1" destOrd="0" presId="urn:microsoft.com/office/officeart/2018/5/layout/IconCircleLabelList"/>
    <dgm:cxn modelId="{2C33F13E-E98C-4D4B-8DDC-6F7D1C905423}" type="presParOf" srcId="{EE8E2295-65AC-43CC-B819-131C880CD7D4}" destId="{320E7F38-5467-4AE0-B81D-E68EFC96DBC1}" srcOrd="2" destOrd="0" presId="urn:microsoft.com/office/officeart/2018/5/layout/IconCircleLabelList"/>
    <dgm:cxn modelId="{B5A84721-68F6-4CE7-B175-C6A14B92287B}" type="presParOf" srcId="{EE8E2295-65AC-43CC-B819-131C880CD7D4}" destId="{A73BC046-BE0C-482A-8BC8-876842B65466}" srcOrd="3" destOrd="0" presId="urn:microsoft.com/office/officeart/2018/5/layout/IconCircleLabel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90F5B3-2078-4163-ABF7-33ADDDA36D30}"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B5C939E-0DA8-4B2E-892C-CDA1DCC75FE4}">
      <dgm:prSet/>
      <dgm:spPr/>
      <dgm:t>
        <a:bodyPr/>
        <a:lstStyle/>
        <a:p>
          <a:r>
            <a:rPr lang="en-US" b="0" i="0"/>
            <a:t>The work to be performed (scope) during the current sprint is planned during this meeting by the entire development team. </a:t>
          </a:r>
          <a:endParaRPr lang="en-US"/>
        </a:p>
      </dgm:t>
    </dgm:pt>
    <dgm:pt modelId="{9B69BD7B-74E0-4805-AFAF-1AA52BBBC8DF}" cxnId="{4BA36ABC-B4C7-4965-AF86-3DD1B5D398B5}" type="parTrans">
      <dgm:prSet/>
      <dgm:spPr/>
      <dgm:t>
        <a:bodyPr/>
        <a:lstStyle/>
        <a:p>
          <a:endParaRPr lang="en-US"/>
        </a:p>
      </dgm:t>
    </dgm:pt>
    <dgm:pt modelId="{D9B3CC2B-BA7B-4551-9076-DEBBDBABE6A8}" cxnId="{4BA36ABC-B4C7-4965-AF86-3DD1B5D398B5}" type="sibTrans">
      <dgm:prSet/>
      <dgm:spPr/>
      <dgm:t>
        <a:bodyPr/>
        <a:lstStyle/>
        <a:p>
          <a:endParaRPr lang="en-US"/>
        </a:p>
      </dgm:t>
    </dgm:pt>
    <dgm:pt modelId="{D66A4ED3-654A-4CDF-A7B0-BB5934CD0795}">
      <dgm:prSet/>
      <dgm:spPr/>
      <dgm:t>
        <a:bodyPr/>
        <a:lstStyle/>
        <a:p>
          <a:r>
            <a:rPr lang="en-US" b="0" i="0"/>
            <a:t>This meeting is led by the scrum master and is where the team decides on the sprint goal. </a:t>
          </a:r>
          <a:endParaRPr lang="en-US"/>
        </a:p>
      </dgm:t>
    </dgm:pt>
    <dgm:pt modelId="{AFF268A1-2579-4D0E-BB73-0F6C2B9B9CCA}" cxnId="{DC780D61-496E-4401-A6E4-7BEBEB12417A}" type="parTrans">
      <dgm:prSet/>
      <dgm:spPr/>
      <dgm:t>
        <a:bodyPr/>
        <a:lstStyle/>
        <a:p>
          <a:endParaRPr lang="en-US"/>
        </a:p>
      </dgm:t>
    </dgm:pt>
    <dgm:pt modelId="{B94A6E7E-1908-4452-9865-69D10F43069C}" cxnId="{DC780D61-496E-4401-A6E4-7BEBEB12417A}" type="sibTrans">
      <dgm:prSet/>
      <dgm:spPr/>
      <dgm:t>
        <a:bodyPr/>
        <a:lstStyle/>
        <a:p>
          <a:endParaRPr lang="en-US"/>
        </a:p>
      </dgm:t>
    </dgm:pt>
    <dgm:pt modelId="{EC6FDC17-7203-45D9-B49F-ED4AC653E972}">
      <dgm:prSet/>
      <dgm:spPr/>
      <dgm:t>
        <a:bodyPr/>
        <a:lstStyle/>
        <a:p>
          <a:r>
            <a:rPr lang="en-US" b="0" i="0"/>
            <a:t>Specific use stories are then added to the sprint from the product backlog.  </a:t>
          </a:r>
          <a:endParaRPr lang="en-US"/>
        </a:p>
      </dgm:t>
    </dgm:pt>
    <dgm:pt modelId="{0DD71719-2095-4C95-AF9B-1464D4C6FDBF}" cxnId="{96F27C3E-EA7E-41D9-A704-27920D8B056C}" type="parTrans">
      <dgm:prSet/>
      <dgm:spPr/>
      <dgm:t>
        <a:bodyPr/>
        <a:lstStyle/>
        <a:p>
          <a:endParaRPr lang="en-US"/>
        </a:p>
      </dgm:t>
    </dgm:pt>
    <dgm:pt modelId="{C30765FB-B2EF-4A90-A9A2-09602A042908}" cxnId="{96F27C3E-EA7E-41D9-A704-27920D8B056C}" type="sibTrans">
      <dgm:prSet/>
      <dgm:spPr/>
      <dgm:t>
        <a:bodyPr/>
        <a:lstStyle/>
        <a:p>
          <a:endParaRPr lang="en-US"/>
        </a:p>
      </dgm:t>
    </dgm:pt>
    <dgm:pt modelId="{FC59D8BB-9C6C-4849-BFF5-C9E1C4B56D9A}">
      <dgm:prSet/>
      <dgm:spPr/>
      <dgm:t>
        <a:bodyPr/>
        <a:lstStyle/>
        <a:p>
          <a:r>
            <a:rPr lang="en-US" b="0" i="0"/>
            <a:t>These stories always align with the goal and are also agreed upon by the scrum team to be feasible to implement during the sprint.</a:t>
          </a:r>
          <a:br>
            <a:rPr lang="en-US"/>
          </a:br>
          <a:br>
            <a:rPr lang="en-US"/>
          </a:br>
          <a:r>
            <a:rPr lang="en-US" b="1" i="0"/>
            <a:t>At the end of the planning meeting, every scrum member needs to be clear on what can be delivered in the sprint and how the increment can be delivered.</a:t>
          </a:r>
          <a:endParaRPr lang="en-US"/>
        </a:p>
      </dgm:t>
    </dgm:pt>
    <dgm:pt modelId="{816AD7A3-1848-40B6-B24E-4209A8BFA148}" cxnId="{F20CB01F-7FD6-484E-9274-7D418DE8DC72}" type="parTrans">
      <dgm:prSet/>
      <dgm:spPr/>
      <dgm:t>
        <a:bodyPr/>
        <a:lstStyle/>
        <a:p>
          <a:endParaRPr lang="en-US"/>
        </a:p>
      </dgm:t>
    </dgm:pt>
    <dgm:pt modelId="{6E262234-DD85-4C9F-93D1-65A6EE2554A4}" cxnId="{F20CB01F-7FD6-484E-9274-7D418DE8DC72}" type="sibTrans">
      <dgm:prSet/>
      <dgm:spPr/>
      <dgm:t>
        <a:bodyPr/>
        <a:lstStyle/>
        <a:p>
          <a:endParaRPr lang="en-US"/>
        </a:p>
      </dgm:t>
    </dgm:pt>
    <dgm:pt modelId="{39C51540-9512-4416-B3E3-8A0139124142}" type="pres">
      <dgm:prSet presAssocID="{DC90F5B3-2078-4163-ABF7-33ADDDA36D30}" presName="root" presStyleCnt="0">
        <dgm:presLayoutVars>
          <dgm:dir/>
          <dgm:resizeHandles val="exact"/>
        </dgm:presLayoutVars>
      </dgm:prSet>
      <dgm:spPr/>
    </dgm:pt>
    <dgm:pt modelId="{D0F8165B-8A99-4C2B-A769-8964A12E0CE9}" type="pres">
      <dgm:prSet presAssocID="{DC90F5B3-2078-4163-ABF7-33ADDDA36D30}" presName="container" presStyleCnt="0">
        <dgm:presLayoutVars>
          <dgm:dir/>
          <dgm:resizeHandles val="exact"/>
        </dgm:presLayoutVars>
      </dgm:prSet>
      <dgm:spPr/>
    </dgm:pt>
    <dgm:pt modelId="{678C4CF9-69D6-4052-9042-5D13B394430A}" type="pres">
      <dgm:prSet presAssocID="{9B5C939E-0DA8-4B2E-892C-CDA1DCC75FE4}" presName="compNode" presStyleCnt="0"/>
      <dgm:spPr/>
    </dgm:pt>
    <dgm:pt modelId="{3558EA2B-4CBD-40A5-85DA-F7040691046D}" type="pres">
      <dgm:prSet presAssocID="{9B5C939E-0DA8-4B2E-892C-CDA1DCC75FE4}" presName="iconBgRect" presStyleLbl="bgShp" presStyleIdx="0" presStyleCnt="4"/>
      <dgm:spPr/>
    </dgm:pt>
    <dgm:pt modelId="{F37A08C2-7642-4E25-BDC2-FAA8865FEC22}" type="pres">
      <dgm:prSet presAssocID="{9B5C939E-0DA8-4B2E-892C-CDA1DCC75FE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00C13C3B-1201-486A-A906-81DE78073D7B}" type="pres">
      <dgm:prSet presAssocID="{9B5C939E-0DA8-4B2E-892C-CDA1DCC75FE4}" presName="spaceRect" presStyleCnt="0"/>
      <dgm:spPr/>
    </dgm:pt>
    <dgm:pt modelId="{53648BF6-2B55-4126-8B92-DEFA144127AD}" type="pres">
      <dgm:prSet presAssocID="{9B5C939E-0DA8-4B2E-892C-CDA1DCC75FE4}" presName="textRect" presStyleLbl="revTx" presStyleIdx="0" presStyleCnt="4">
        <dgm:presLayoutVars>
          <dgm:chMax val="1"/>
          <dgm:chPref val="1"/>
        </dgm:presLayoutVars>
      </dgm:prSet>
      <dgm:spPr/>
    </dgm:pt>
    <dgm:pt modelId="{E75243CA-96D1-4335-924F-3917BC921F58}" type="pres">
      <dgm:prSet presAssocID="{D9B3CC2B-BA7B-4551-9076-DEBBDBABE6A8}" presName="sibTrans" presStyleLbl="sibTrans2D1" presStyleIdx="0" presStyleCnt="0"/>
      <dgm:spPr/>
    </dgm:pt>
    <dgm:pt modelId="{5EED6FF1-327D-495E-B83C-92B49E484EA2}" type="pres">
      <dgm:prSet presAssocID="{D66A4ED3-654A-4CDF-A7B0-BB5934CD0795}" presName="compNode" presStyleCnt="0"/>
      <dgm:spPr/>
    </dgm:pt>
    <dgm:pt modelId="{3300AB3B-CCED-4F0A-A772-71F6F454B00F}" type="pres">
      <dgm:prSet presAssocID="{D66A4ED3-654A-4CDF-A7B0-BB5934CD0795}" presName="iconBgRect" presStyleLbl="bgShp" presStyleIdx="1" presStyleCnt="4"/>
      <dgm:spPr/>
    </dgm:pt>
    <dgm:pt modelId="{2D216331-D834-4D68-BB4E-8F8B5AD16F85}" type="pres">
      <dgm:prSet presAssocID="{D66A4ED3-654A-4CDF-A7B0-BB5934CD079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D2DDCCCC-B800-41DC-8E4F-DF7DEE8598AC}" type="pres">
      <dgm:prSet presAssocID="{D66A4ED3-654A-4CDF-A7B0-BB5934CD0795}" presName="spaceRect" presStyleCnt="0"/>
      <dgm:spPr/>
    </dgm:pt>
    <dgm:pt modelId="{1D85F26D-7588-4B78-ABDB-A80224521534}" type="pres">
      <dgm:prSet presAssocID="{D66A4ED3-654A-4CDF-A7B0-BB5934CD0795}" presName="textRect" presStyleLbl="revTx" presStyleIdx="1" presStyleCnt="4">
        <dgm:presLayoutVars>
          <dgm:chMax val="1"/>
          <dgm:chPref val="1"/>
        </dgm:presLayoutVars>
      </dgm:prSet>
      <dgm:spPr/>
    </dgm:pt>
    <dgm:pt modelId="{469B8B9F-C6E5-4D73-BA09-750D5C26E3EE}" type="pres">
      <dgm:prSet presAssocID="{B94A6E7E-1908-4452-9865-69D10F43069C}" presName="sibTrans" presStyleLbl="sibTrans2D1" presStyleIdx="0" presStyleCnt="0"/>
      <dgm:spPr/>
    </dgm:pt>
    <dgm:pt modelId="{F4F541B8-927B-463B-BC18-FEDA276083D0}" type="pres">
      <dgm:prSet presAssocID="{EC6FDC17-7203-45D9-B49F-ED4AC653E972}" presName="compNode" presStyleCnt="0"/>
      <dgm:spPr/>
    </dgm:pt>
    <dgm:pt modelId="{3B340410-9AC5-479F-AC46-3FF1DF598633}" type="pres">
      <dgm:prSet presAssocID="{EC6FDC17-7203-45D9-B49F-ED4AC653E972}" presName="iconBgRect" presStyleLbl="bgShp" presStyleIdx="2" presStyleCnt="4"/>
      <dgm:spPr/>
    </dgm:pt>
    <dgm:pt modelId="{7A408F42-C082-4948-9CE0-98626471A638}" type="pres">
      <dgm:prSet presAssocID="{EC6FDC17-7203-45D9-B49F-ED4AC653E97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E95A3BEA-1578-4237-9FEF-6E9D58B93338}" type="pres">
      <dgm:prSet presAssocID="{EC6FDC17-7203-45D9-B49F-ED4AC653E972}" presName="spaceRect" presStyleCnt="0"/>
      <dgm:spPr/>
    </dgm:pt>
    <dgm:pt modelId="{9C0FD811-7D65-4E8A-8C31-5F425E2A8BED}" type="pres">
      <dgm:prSet presAssocID="{EC6FDC17-7203-45D9-B49F-ED4AC653E972}" presName="textRect" presStyleLbl="revTx" presStyleIdx="2" presStyleCnt="4">
        <dgm:presLayoutVars>
          <dgm:chMax val="1"/>
          <dgm:chPref val="1"/>
        </dgm:presLayoutVars>
      </dgm:prSet>
      <dgm:spPr/>
    </dgm:pt>
    <dgm:pt modelId="{C0804ACD-A71D-47CF-B6F7-BE0916913889}" type="pres">
      <dgm:prSet presAssocID="{C30765FB-B2EF-4A90-A9A2-09602A042908}" presName="sibTrans" presStyleLbl="sibTrans2D1" presStyleIdx="0" presStyleCnt="0"/>
      <dgm:spPr/>
    </dgm:pt>
    <dgm:pt modelId="{DC19DAFF-14E9-48A6-BEFF-CEC6B9AE0948}" type="pres">
      <dgm:prSet presAssocID="{FC59D8BB-9C6C-4849-BFF5-C9E1C4B56D9A}" presName="compNode" presStyleCnt="0"/>
      <dgm:spPr/>
    </dgm:pt>
    <dgm:pt modelId="{DEF03BC0-00EC-4207-9CE5-EAC89DDA22B8}" type="pres">
      <dgm:prSet presAssocID="{FC59D8BB-9C6C-4849-BFF5-C9E1C4B56D9A}" presName="iconBgRect" presStyleLbl="bgShp" presStyleIdx="3" presStyleCnt="4"/>
      <dgm:spPr/>
    </dgm:pt>
    <dgm:pt modelId="{A4ACD858-FA9B-4C47-8123-96AEBA712E58}" type="pres">
      <dgm:prSet presAssocID="{FC59D8BB-9C6C-4849-BFF5-C9E1C4B56D9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1B46D026-BD42-4E0A-AB13-E887833A4CFB}" type="pres">
      <dgm:prSet presAssocID="{FC59D8BB-9C6C-4849-BFF5-C9E1C4B56D9A}" presName="spaceRect" presStyleCnt="0"/>
      <dgm:spPr/>
    </dgm:pt>
    <dgm:pt modelId="{6D9D12A6-06E8-4B54-B209-A518CE944D06}" type="pres">
      <dgm:prSet presAssocID="{FC59D8BB-9C6C-4849-BFF5-C9E1C4B56D9A}" presName="textRect" presStyleLbl="revTx" presStyleIdx="3" presStyleCnt="4">
        <dgm:presLayoutVars>
          <dgm:chMax val="1"/>
          <dgm:chPref val="1"/>
        </dgm:presLayoutVars>
      </dgm:prSet>
      <dgm:spPr/>
    </dgm:pt>
  </dgm:ptLst>
  <dgm:cxnLst>
    <dgm:cxn modelId="{1AB2E51D-0668-4EA1-9566-A54076F525C6}" type="presOf" srcId="{B94A6E7E-1908-4452-9865-69D10F43069C}" destId="{469B8B9F-C6E5-4D73-BA09-750D5C26E3EE}" srcOrd="0" destOrd="0" presId="urn:microsoft.com/office/officeart/2018/2/layout/IconCircleList"/>
    <dgm:cxn modelId="{F20CB01F-7FD6-484E-9274-7D418DE8DC72}" srcId="{DC90F5B3-2078-4163-ABF7-33ADDDA36D30}" destId="{FC59D8BB-9C6C-4849-BFF5-C9E1C4B56D9A}" srcOrd="3" destOrd="0" parTransId="{816AD7A3-1848-40B6-B24E-4209A8BFA148}" sibTransId="{6E262234-DD85-4C9F-93D1-65A6EE2554A4}"/>
    <dgm:cxn modelId="{96F27C3E-EA7E-41D9-A704-27920D8B056C}" srcId="{DC90F5B3-2078-4163-ABF7-33ADDDA36D30}" destId="{EC6FDC17-7203-45D9-B49F-ED4AC653E972}" srcOrd="2" destOrd="0" parTransId="{0DD71719-2095-4C95-AF9B-1464D4C6FDBF}" sibTransId="{C30765FB-B2EF-4A90-A9A2-09602A042908}"/>
    <dgm:cxn modelId="{3092D440-46F8-4128-B9CA-13FC3ED97CB9}" type="presOf" srcId="{9B5C939E-0DA8-4B2E-892C-CDA1DCC75FE4}" destId="{53648BF6-2B55-4126-8B92-DEFA144127AD}" srcOrd="0" destOrd="0" presId="urn:microsoft.com/office/officeart/2018/2/layout/IconCircleList"/>
    <dgm:cxn modelId="{DC780D61-496E-4401-A6E4-7BEBEB12417A}" srcId="{DC90F5B3-2078-4163-ABF7-33ADDDA36D30}" destId="{D66A4ED3-654A-4CDF-A7B0-BB5934CD0795}" srcOrd="1" destOrd="0" parTransId="{AFF268A1-2579-4D0E-BB73-0F6C2B9B9CCA}" sibTransId="{B94A6E7E-1908-4452-9865-69D10F43069C}"/>
    <dgm:cxn modelId="{A19C7943-F0BE-4AC6-9BB4-1C52ED397014}" type="presOf" srcId="{C30765FB-B2EF-4A90-A9A2-09602A042908}" destId="{C0804ACD-A71D-47CF-B6F7-BE0916913889}" srcOrd="0" destOrd="0" presId="urn:microsoft.com/office/officeart/2018/2/layout/IconCircleList"/>
    <dgm:cxn modelId="{70C33886-107D-4D83-8C29-F9B124059835}" type="presOf" srcId="{D66A4ED3-654A-4CDF-A7B0-BB5934CD0795}" destId="{1D85F26D-7588-4B78-ABDB-A80224521534}" srcOrd="0" destOrd="0" presId="urn:microsoft.com/office/officeart/2018/2/layout/IconCircleList"/>
    <dgm:cxn modelId="{B5375696-6BA6-4353-8492-8FE07B32F47D}" type="presOf" srcId="{EC6FDC17-7203-45D9-B49F-ED4AC653E972}" destId="{9C0FD811-7D65-4E8A-8C31-5F425E2A8BED}" srcOrd="0" destOrd="0" presId="urn:microsoft.com/office/officeart/2018/2/layout/IconCircleList"/>
    <dgm:cxn modelId="{474619A8-C63B-4033-8D9A-977553C97451}" type="presOf" srcId="{DC90F5B3-2078-4163-ABF7-33ADDDA36D30}" destId="{39C51540-9512-4416-B3E3-8A0139124142}" srcOrd="0" destOrd="0" presId="urn:microsoft.com/office/officeart/2018/2/layout/IconCircleList"/>
    <dgm:cxn modelId="{F01AE9AF-ACBB-49BC-B7E7-B9518BD0CA74}" type="presOf" srcId="{FC59D8BB-9C6C-4849-BFF5-C9E1C4B56D9A}" destId="{6D9D12A6-06E8-4B54-B209-A518CE944D06}" srcOrd="0" destOrd="0" presId="urn:microsoft.com/office/officeart/2018/2/layout/IconCircleList"/>
    <dgm:cxn modelId="{4BA36ABC-B4C7-4965-AF86-3DD1B5D398B5}" srcId="{DC90F5B3-2078-4163-ABF7-33ADDDA36D30}" destId="{9B5C939E-0DA8-4B2E-892C-CDA1DCC75FE4}" srcOrd="0" destOrd="0" parTransId="{9B69BD7B-74E0-4805-AFAF-1AA52BBBC8DF}" sibTransId="{D9B3CC2B-BA7B-4551-9076-DEBBDBABE6A8}"/>
    <dgm:cxn modelId="{00E893F1-0C2E-4CB7-8617-807CAF50DED1}" type="presOf" srcId="{D9B3CC2B-BA7B-4551-9076-DEBBDBABE6A8}" destId="{E75243CA-96D1-4335-924F-3917BC921F58}" srcOrd="0" destOrd="0" presId="urn:microsoft.com/office/officeart/2018/2/layout/IconCircleList"/>
    <dgm:cxn modelId="{43B6BE53-2E25-4F2C-9D4F-019F478D2CDD}" type="presParOf" srcId="{39C51540-9512-4416-B3E3-8A0139124142}" destId="{D0F8165B-8A99-4C2B-A769-8964A12E0CE9}" srcOrd="0" destOrd="0" presId="urn:microsoft.com/office/officeart/2018/2/layout/IconCircleList"/>
    <dgm:cxn modelId="{F6AA8C23-0E77-4482-AA2A-B173DC2E09D9}" type="presParOf" srcId="{D0F8165B-8A99-4C2B-A769-8964A12E0CE9}" destId="{678C4CF9-69D6-4052-9042-5D13B394430A}" srcOrd="0" destOrd="0" presId="urn:microsoft.com/office/officeart/2018/2/layout/IconCircleList"/>
    <dgm:cxn modelId="{2D854A6E-6FBA-4533-B134-5EB7D75EE0D6}" type="presParOf" srcId="{678C4CF9-69D6-4052-9042-5D13B394430A}" destId="{3558EA2B-4CBD-40A5-85DA-F7040691046D}" srcOrd="0" destOrd="0" presId="urn:microsoft.com/office/officeart/2018/2/layout/IconCircleList"/>
    <dgm:cxn modelId="{A303CA1A-2EEE-40F9-90B1-D7B35B2A1F8C}" type="presParOf" srcId="{678C4CF9-69D6-4052-9042-5D13B394430A}" destId="{F37A08C2-7642-4E25-BDC2-FAA8865FEC22}" srcOrd="1" destOrd="0" presId="urn:microsoft.com/office/officeart/2018/2/layout/IconCircleList"/>
    <dgm:cxn modelId="{E7BB17FC-3C89-4B51-B8DD-956A0F1CF8DA}" type="presParOf" srcId="{678C4CF9-69D6-4052-9042-5D13B394430A}" destId="{00C13C3B-1201-486A-A906-81DE78073D7B}" srcOrd="2" destOrd="0" presId="urn:microsoft.com/office/officeart/2018/2/layout/IconCircleList"/>
    <dgm:cxn modelId="{8EE91FCD-2538-4287-B0C3-7A46645F6650}" type="presParOf" srcId="{678C4CF9-69D6-4052-9042-5D13B394430A}" destId="{53648BF6-2B55-4126-8B92-DEFA144127AD}" srcOrd="3" destOrd="0" presId="urn:microsoft.com/office/officeart/2018/2/layout/IconCircleList"/>
    <dgm:cxn modelId="{CE4DB398-C214-4329-9B3C-3530CF135F57}" type="presParOf" srcId="{D0F8165B-8A99-4C2B-A769-8964A12E0CE9}" destId="{E75243CA-96D1-4335-924F-3917BC921F58}" srcOrd="1" destOrd="0" presId="urn:microsoft.com/office/officeart/2018/2/layout/IconCircleList"/>
    <dgm:cxn modelId="{F070C2B1-160D-4563-8035-0906B39BD9DD}" type="presParOf" srcId="{D0F8165B-8A99-4C2B-A769-8964A12E0CE9}" destId="{5EED6FF1-327D-495E-B83C-92B49E484EA2}" srcOrd="2" destOrd="0" presId="urn:microsoft.com/office/officeart/2018/2/layout/IconCircleList"/>
    <dgm:cxn modelId="{DDD71433-752E-4FCF-9C19-8B4CA9D1A291}" type="presParOf" srcId="{5EED6FF1-327D-495E-B83C-92B49E484EA2}" destId="{3300AB3B-CCED-4F0A-A772-71F6F454B00F}" srcOrd="0" destOrd="0" presId="urn:microsoft.com/office/officeart/2018/2/layout/IconCircleList"/>
    <dgm:cxn modelId="{8100A411-5726-4F60-8F8B-59B4BAF32AF9}" type="presParOf" srcId="{5EED6FF1-327D-495E-B83C-92B49E484EA2}" destId="{2D216331-D834-4D68-BB4E-8F8B5AD16F85}" srcOrd="1" destOrd="0" presId="urn:microsoft.com/office/officeart/2018/2/layout/IconCircleList"/>
    <dgm:cxn modelId="{DC6DBD38-A059-41BA-A405-A2292DC9E094}" type="presParOf" srcId="{5EED6FF1-327D-495E-B83C-92B49E484EA2}" destId="{D2DDCCCC-B800-41DC-8E4F-DF7DEE8598AC}" srcOrd="2" destOrd="0" presId="urn:microsoft.com/office/officeart/2018/2/layout/IconCircleList"/>
    <dgm:cxn modelId="{9E437C4C-B50C-46F4-BFBA-5B6DC3BFA5EC}" type="presParOf" srcId="{5EED6FF1-327D-495E-B83C-92B49E484EA2}" destId="{1D85F26D-7588-4B78-ABDB-A80224521534}" srcOrd="3" destOrd="0" presId="urn:microsoft.com/office/officeart/2018/2/layout/IconCircleList"/>
    <dgm:cxn modelId="{22478554-02B0-46A0-85B3-D2C08A03E10C}" type="presParOf" srcId="{D0F8165B-8A99-4C2B-A769-8964A12E0CE9}" destId="{469B8B9F-C6E5-4D73-BA09-750D5C26E3EE}" srcOrd="3" destOrd="0" presId="urn:microsoft.com/office/officeart/2018/2/layout/IconCircleList"/>
    <dgm:cxn modelId="{81E25D6E-66A0-4B0F-9936-935CD2CD3238}" type="presParOf" srcId="{D0F8165B-8A99-4C2B-A769-8964A12E0CE9}" destId="{F4F541B8-927B-463B-BC18-FEDA276083D0}" srcOrd="4" destOrd="0" presId="urn:microsoft.com/office/officeart/2018/2/layout/IconCircleList"/>
    <dgm:cxn modelId="{B75C1AD1-2679-4F05-88D3-65821FDD12E2}" type="presParOf" srcId="{F4F541B8-927B-463B-BC18-FEDA276083D0}" destId="{3B340410-9AC5-479F-AC46-3FF1DF598633}" srcOrd="0" destOrd="0" presId="urn:microsoft.com/office/officeart/2018/2/layout/IconCircleList"/>
    <dgm:cxn modelId="{CE1065C3-7BB6-4AA0-82C3-14F1E66431F2}" type="presParOf" srcId="{F4F541B8-927B-463B-BC18-FEDA276083D0}" destId="{7A408F42-C082-4948-9CE0-98626471A638}" srcOrd="1" destOrd="0" presId="urn:microsoft.com/office/officeart/2018/2/layout/IconCircleList"/>
    <dgm:cxn modelId="{FA115054-2E75-4EDE-93AF-FEE3821E8C48}" type="presParOf" srcId="{F4F541B8-927B-463B-BC18-FEDA276083D0}" destId="{E95A3BEA-1578-4237-9FEF-6E9D58B93338}" srcOrd="2" destOrd="0" presId="urn:microsoft.com/office/officeart/2018/2/layout/IconCircleList"/>
    <dgm:cxn modelId="{2A33B6B7-B5BC-4B01-8695-07BE83F1B16F}" type="presParOf" srcId="{F4F541B8-927B-463B-BC18-FEDA276083D0}" destId="{9C0FD811-7D65-4E8A-8C31-5F425E2A8BED}" srcOrd="3" destOrd="0" presId="urn:microsoft.com/office/officeart/2018/2/layout/IconCircleList"/>
    <dgm:cxn modelId="{A6F33C11-C979-4758-9CD8-B6BB6C4B91AD}" type="presParOf" srcId="{D0F8165B-8A99-4C2B-A769-8964A12E0CE9}" destId="{C0804ACD-A71D-47CF-B6F7-BE0916913889}" srcOrd="5" destOrd="0" presId="urn:microsoft.com/office/officeart/2018/2/layout/IconCircleList"/>
    <dgm:cxn modelId="{21BFA25C-2595-45ED-BF6A-0507D5167E5E}" type="presParOf" srcId="{D0F8165B-8A99-4C2B-A769-8964A12E0CE9}" destId="{DC19DAFF-14E9-48A6-BEFF-CEC6B9AE0948}" srcOrd="6" destOrd="0" presId="urn:microsoft.com/office/officeart/2018/2/layout/IconCircleList"/>
    <dgm:cxn modelId="{255306BC-34BE-46E5-9291-DBBFBB425A5F}" type="presParOf" srcId="{DC19DAFF-14E9-48A6-BEFF-CEC6B9AE0948}" destId="{DEF03BC0-00EC-4207-9CE5-EAC89DDA22B8}" srcOrd="0" destOrd="0" presId="urn:microsoft.com/office/officeart/2018/2/layout/IconCircleList"/>
    <dgm:cxn modelId="{619804B3-70C5-4CD3-AF4A-9B40405D8608}" type="presParOf" srcId="{DC19DAFF-14E9-48A6-BEFF-CEC6B9AE0948}" destId="{A4ACD858-FA9B-4C47-8123-96AEBA712E58}" srcOrd="1" destOrd="0" presId="urn:microsoft.com/office/officeart/2018/2/layout/IconCircleList"/>
    <dgm:cxn modelId="{98EC49EA-CAD9-4E01-B64D-F84A6CAD5877}" type="presParOf" srcId="{DC19DAFF-14E9-48A6-BEFF-CEC6B9AE0948}" destId="{1B46D026-BD42-4E0A-AB13-E887833A4CFB}" srcOrd="2" destOrd="0" presId="urn:microsoft.com/office/officeart/2018/2/layout/IconCircleList"/>
    <dgm:cxn modelId="{38AFBAF8-2A8E-4B42-B5EE-F4F5AEB88857}" type="presParOf" srcId="{DC19DAFF-14E9-48A6-BEFF-CEC6B9AE0948}" destId="{6D9D12A6-06E8-4B54-B209-A518CE944D06}" srcOrd="3" destOrd="0" presId="urn:microsoft.com/office/officeart/2018/2/layout/IconCircle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91155C-38BB-4293-AC49-DFFC425C20AD}"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EFFD9917-46C0-44A4-9B18-87FF657FDB61}">
      <dgm:prSet/>
      <dgm:spPr/>
      <dgm:t>
        <a:bodyPr/>
        <a:lstStyle/>
        <a:p>
          <a:r>
            <a:rPr lang="en-US" b="0" i="0"/>
            <a:t>This is a daily super-short meeting that happens at the same time (usually mornings) and place to keep it simple.</a:t>
          </a:r>
          <a:endParaRPr lang="en-US"/>
        </a:p>
      </dgm:t>
    </dgm:pt>
    <dgm:pt modelId="{0C5D9107-64F2-436D-B728-091E68809564}" cxnId="{8A87AE26-55A5-4EFF-8067-7DB65356B006}" type="parTrans">
      <dgm:prSet/>
      <dgm:spPr/>
      <dgm:t>
        <a:bodyPr/>
        <a:lstStyle/>
        <a:p>
          <a:endParaRPr lang="en-US"/>
        </a:p>
      </dgm:t>
    </dgm:pt>
    <dgm:pt modelId="{02376EAB-9996-4A04-8587-392452AC3320}" cxnId="{8A87AE26-55A5-4EFF-8067-7DB65356B006}" type="sibTrans">
      <dgm:prSet/>
      <dgm:spPr/>
      <dgm:t>
        <a:bodyPr/>
        <a:lstStyle/>
        <a:p>
          <a:endParaRPr lang="en-US"/>
        </a:p>
      </dgm:t>
    </dgm:pt>
    <dgm:pt modelId="{FA056318-7599-4D53-B0FF-EEF4C241DEB0}">
      <dgm:prSet/>
      <dgm:spPr/>
      <dgm:t>
        <a:bodyPr/>
        <a:lstStyle/>
        <a:p>
          <a:r>
            <a:rPr lang="en-US" b="0" i="0"/>
            <a:t>The goal of the daily scrum is for everyone on the team to be on the same page, aligned with the sprint goal, and to get a plan out for the next 24 hours.</a:t>
          </a:r>
          <a:endParaRPr lang="en-US"/>
        </a:p>
      </dgm:t>
    </dgm:pt>
    <dgm:pt modelId="{05698CCE-F68A-4BA8-A5FD-5E20D67A3D77}" cxnId="{61DD5E92-326E-428A-95A4-9F3BD50BB7BF}" type="parTrans">
      <dgm:prSet/>
      <dgm:spPr/>
      <dgm:t>
        <a:bodyPr/>
        <a:lstStyle/>
        <a:p>
          <a:endParaRPr lang="en-US"/>
        </a:p>
      </dgm:t>
    </dgm:pt>
    <dgm:pt modelId="{7E1E70ED-B9F6-47AC-A364-AF8F265DCDDC}" cxnId="{61DD5E92-326E-428A-95A4-9F3BD50BB7BF}" type="sibTrans">
      <dgm:prSet/>
      <dgm:spPr/>
      <dgm:t>
        <a:bodyPr/>
        <a:lstStyle/>
        <a:p>
          <a:endParaRPr lang="en-US"/>
        </a:p>
      </dgm:t>
    </dgm:pt>
    <dgm:pt modelId="{2920C940-F9B1-46F3-B73C-C8FF6F0EE31F}">
      <dgm:prSet/>
      <dgm:spPr/>
      <dgm:t>
        <a:bodyPr/>
        <a:lstStyle/>
        <a:p>
          <a:r>
            <a:rPr lang="en-US" b="0" i="0"/>
            <a:t>A common way to conduct a stand up is for every team member to answers three questions in the context of achieving the sprint goal:</a:t>
          </a:r>
          <a:endParaRPr lang="en-US"/>
        </a:p>
      </dgm:t>
    </dgm:pt>
    <dgm:pt modelId="{D0BD57A3-989F-409F-AA91-98F61EFA116D}" cxnId="{4217B336-18B2-4DB9-B758-42AB8919D459}" type="parTrans">
      <dgm:prSet/>
      <dgm:spPr/>
      <dgm:t>
        <a:bodyPr/>
        <a:lstStyle/>
        <a:p>
          <a:endParaRPr lang="en-US"/>
        </a:p>
      </dgm:t>
    </dgm:pt>
    <dgm:pt modelId="{514E1ED7-C3F7-4F24-9026-640392C581CC}" cxnId="{4217B336-18B2-4DB9-B758-42AB8919D459}" type="sibTrans">
      <dgm:prSet/>
      <dgm:spPr/>
      <dgm:t>
        <a:bodyPr/>
        <a:lstStyle/>
        <a:p>
          <a:endParaRPr lang="en-US"/>
        </a:p>
      </dgm:t>
    </dgm:pt>
    <dgm:pt modelId="{F714B2FE-DEA3-44A4-B5C6-DCAA8C1AB74B}">
      <dgm:prSet/>
      <dgm:spPr/>
      <dgm:t>
        <a:bodyPr/>
        <a:lstStyle/>
        <a:p>
          <a:r>
            <a:rPr lang="en-US" b="0" i="0"/>
            <a:t>What did I do yesterday?</a:t>
          </a:r>
          <a:endParaRPr lang="en-US"/>
        </a:p>
      </dgm:t>
    </dgm:pt>
    <dgm:pt modelId="{F3727BF8-CC4B-439F-8C3A-3DC18370DCDB}" cxnId="{874ADA79-5ADB-4A34-A398-56DF501F8AD9}" type="parTrans">
      <dgm:prSet/>
      <dgm:spPr/>
      <dgm:t>
        <a:bodyPr/>
        <a:lstStyle/>
        <a:p>
          <a:endParaRPr lang="en-US"/>
        </a:p>
      </dgm:t>
    </dgm:pt>
    <dgm:pt modelId="{9F2798F1-27E3-4D96-94D8-5F02ACE440F3}" cxnId="{874ADA79-5ADB-4A34-A398-56DF501F8AD9}" type="sibTrans">
      <dgm:prSet/>
      <dgm:spPr/>
      <dgm:t>
        <a:bodyPr/>
        <a:lstStyle/>
        <a:p>
          <a:endParaRPr lang="en-US"/>
        </a:p>
      </dgm:t>
    </dgm:pt>
    <dgm:pt modelId="{EE0C239B-D61C-43BF-A3D5-87A70D5539B3}">
      <dgm:prSet/>
      <dgm:spPr/>
      <dgm:t>
        <a:bodyPr/>
        <a:lstStyle/>
        <a:p>
          <a:r>
            <a:rPr lang="en-US" b="0" i="0"/>
            <a:t>What do I plan to do today?</a:t>
          </a:r>
          <a:endParaRPr lang="en-US"/>
        </a:p>
      </dgm:t>
    </dgm:pt>
    <dgm:pt modelId="{C87F77CC-8D03-4DB5-89B0-63208CEB4C82}" cxnId="{989BD57D-EC82-4BAE-8F72-EF6077918F1E}" type="parTrans">
      <dgm:prSet/>
      <dgm:spPr/>
      <dgm:t>
        <a:bodyPr/>
        <a:lstStyle/>
        <a:p>
          <a:endParaRPr lang="en-US"/>
        </a:p>
      </dgm:t>
    </dgm:pt>
    <dgm:pt modelId="{B98E1ECA-CC19-44F2-B764-9679944752AD}" cxnId="{989BD57D-EC82-4BAE-8F72-EF6077918F1E}" type="sibTrans">
      <dgm:prSet/>
      <dgm:spPr/>
      <dgm:t>
        <a:bodyPr/>
        <a:lstStyle/>
        <a:p>
          <a:endParaRPr lang="en-US"/>
        </a:p>
      </dgm:t>
    </dgm:pt>
    <dgm:pt modelId="{E2591EAE-B5FC-42C8-8C55-92AC12AED342}">
      <dgm:prSet/>
      <dgm:spPr/>
      <dgm:t>
        <a:bodyPr/>
        <a:lstStyle/>
        <a:p>
          <a:r>
            <a:rPr lang="en-US" b="0" i="0"/>
            <a:t>Are there any obstacles?</a:t>
          </a:r>
          <a:endParaRPr lang="en-US"/>
        </a:p>
      </dgm:t>
    </dgm:pt>
    <dgm:pt modelId="{06B036A9-9C6A-46E0-B9F0-ABACBA09C80E}" cxnId="{E6AB64AB-E1F5-4D31-B34C-B9B0F58CEDCB}" type="parTrans">
      <dgm:prSet/>
      <dgm:spPr/>
      <dgm:t>
        <a:bodyPr/>
        <a:lstStyle/>
        <a:p>
          <a:endParaRPr lang="en-US"/>
        </a:p>
      </dgm:t>
    </dgm:pt>
    <dgm:pt modelId="{59B60287-5B43-4066-918C-4E93F6AF0D04}" cxnId="{E6AB64AB-E1F5-4D31-B34C-B9B0F58CEDCB}" type="sibTrans">
      <dgm:prSet/>
      <dgm:spPr/>
      <dgm:t>
        <a:bodyPr/>
        <a:lstStyle/>
        <a:p>
          <a:endParaRPr lang="en-US"/>
        </a:p>
      </dgm:t>
    </dgm:pt>
    <dgm:pt modelId="{A258FF62-919B-4010-AB88-9D1EB902FCA1}" type="pres">
      <dgm:prSet presAssocID="{4491155C-38BB-4293-AC49-DFFC425C20AD}" presName="root" presStyleCnt="0">
        <dgm:presLayoutVars>
          <dgm:dir/>
          <dgm:resizeHandles val="exact"/>
        </dgm:presLayoutVars>
      </dgm:prSet>
      <dgm:spPr/>
    </dgm:pt>
    <dgm:pt modelId="{F3771F48-FD95-4FF9-83EF-3104C15135D7}" type="pres">
      <dgm:prSet presAssocID="{EFFD9917-46C0-44A4-9B18-87FF657FDB61}" presName="compNode" presStyleCnt="0"/>
      <dgm:spPr/>
    </dgm:pt>
    <dgm:pt modelId="{12EDD188-5C2A-404D-85E9-765E65CCFEA1}" type="pres">
      <dgm:prSet presAssocID="{EFFD9917-46C0-44A4-9B18-87FF657FDB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29C56BB3-049B-4E7D-AD90-2760CCEC7AAB}" type="pres">
      <dgm:prSet presAssocID="{EFFD9917-46C0-44A4-9B18-87FF657FDB61}" presName="iconSpace" presStyleCnt="0"/>
      <dgm:spPr/>
    </dgm:pt>
    <dgm:pt modelId="{C52AC86B-FCFB-4F9F-9125-4707E5CC88BA}" type="pres">
      <dgm:prSet presAssocID="{EFFD9917-46C0-44A4-9B18-87FF657FDB61}" presName="parTx" presStyleLbl="revTx" presStyleIdx="0" presStyleCnt="6">
        <dgm:presLayoutVars>
          <dgm:chMax val="0"/>
          <dgm:chPref val="0"/>
        </dgm:presLayoutVars>
      </dgm:prSet>
      <dgm:spPr/>
    </dgm:pt>
    <dgm:pt modelId="{25255886-22DB-43F3-988E-2DF582660C4E}" type="pres">
      <dgm:prSet presAssocID="{EFFD9917-46C0-44A4-9B18-87FF657FDB61}" presName="txSpace" presStyleCnt="0"/>
      <dgm:spPr/>
    </dgm:pt>
    <dgm:pt modelId="{45D5B793-87EE-458E-8102-D0F586C9B3FE}" type="pres">
      <dgm:prSet presAssocID="{EFFD9917-46C0-44A4-9B18-87FF657FDB61}" presName="desTx" presStyleLbl="revTx" presStyleIdx="1" presStyleCnt="6">
        <dgm:presLayoutVars/>
      </dgm:prSet>
      <dgm:spPr/>
    </dgm:pt>
    <dgm:pt modelId="{1C22916C-7456-4AF1-9A9A-37A9107AD4BD}" type="pres">
      <dgm:prSet presAssocID="{02376EAB-9996-4A04-8587-392452AC3320}" presName="sibTrans" presStyleCnt="0"/>
      <dgm:spPr/>
    </dgm:pt>
    <dgm:pt modelId="{DB0FC6AB-5B7E-4216-B714-A48EA238BC16}" type="pres">
      <dgm:prSet presAssocID="{FA056318-7599-4D53-B0FF-EEF4C241DEB0}" presName="compNode" presStyleCnt="0"/>
      <dgm:spPr/>
    </dgm:pt>
    <dgm:pt modelId="{27F52719-EA75-46EE-809B-2BE9F7E85F95}" type="pres">
      <dgm:prSet presAssocID="{FA056318-7599-4D53-B0FF-EEF4C241DEB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09D03F94-893E-4F60-9736-19991EABBF1E}" type="pres">
      <dgm:prSet presAssocID="{FA056318-7599-4D53-B0FF-EEF4C241DEB0}" presName="iconSpace" presStyleCnt="0"/>
      <dgm:spPr/>
    </dgm:pt>
    <dgm:pt modelId="{6E29C4EF-85A1-4D79-892C-0E56C78D0894}" type="pres">
      <dgm:prSet presAssocID="{FA056318-7599-4D53-B0FF-EEF4C241DEB0}" presName="parTx" presStyleLbl="revTx" presStyleIdx="2" presStyleCnt="6">
        <dgm:presLayoutVars>
          <dgm:chMax val="0"/>
          <dgm:chPref val="0"/>
        </dgm:presLayoutVars>
      </dgm:prSet>
      <dgm:spPr/>
    </dgm:pt>
    <dgm:pt modelId="{A51FE981-DCC3-4045-923C-99370FF35220}" type="pres">
      <dgm:prSet presAssocID="{FA056318-7599-4D53-B0FF-EEF4C241DEB0}" presName="txSpace" presStyleCnt="0"/>
      <dgm:spPr/>
    </dgm:pt>
    <dgm:pt modelId="{BC931D22-391E-40AC-B68D-B52F2000C5B4}" type="pres">
      <dgm:prSet presAssocID="{FA056318-7599-4D53-B0FF-EEF4C241DEB0}" presName="desTx" presStyleLbl="revTx" presStyleIdx="3" presStyleCnt="6">
        <dgm:presLayoutVars/>
      </dgm:prSet>
      <dgm:spPr/>
    </dgm:pt>
    <dgm:pt modelId="{8DE7F8EB-30BD-4DF7-ADFC-5CEA7FB1AD1D}" type="pres">
      <dgm:prSet presAssocID="{7E1E70ED-B9F6-47AC-A364-AF8F265DCDDC}" presName="sibTrans" presStyleCnt="0"/>
      <dgm:spPr/>
    </dgm:pt>
    <dgm:pt modelId="{443F4288-5B34-4E15-A4D7-383AD87263E2}" type="pres">
      <dgm:prSet presAssocID="{2920C940-F9B1-46F3-B73C-C8FF6F0EE31F}" presName="compNode" presStyleCnt="0"/>
      <dgm:spPr/>
    </dgm:pt>
    <dgm:pt modelId="{53F3B0B7-193B-4453-9C96-B3EF84CDB89E}" type="pres">
      <dgm:prSet presAssocID="{2920C940-F9B1-46F3-B73C-C8FF6F0EE31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250436A9-A9A3-4DFE-B064-D1F5DAB39480}" type="pres">
      <dgm:prSet presAssocID="{2920C940-F9B1-46F3-B73C-C8FF6F0EE31F}" presName="iconSpace" presStyleCnt="0"/>
      <dgm:spPr/>
    </dgm:pt>
    <dgm:pt modelId="{9733A48C-7AC7-410F-95E5-91E6E93DF4DD}" type="pres">
      <dgm:prSet presAssocID="{2920C940-F9B1-46F3-B73C-C8FF6F0EE31F}" presName="parTx" presStyleLbl="revTx" presStyleIdx="4" presStyleCnt="6">
        <dgm:presLayoutVars>
          <dgm:chMax val="0"/>
          <dgm:chPref val="0"/>
        </dgm:presLayoutVars>
      </dgm:prSet>
      <dgm:spPr/>
    </dgm:pt>
    <dgm:pt modelId="{ABEA567D-0C42-40ED-A2BF-C147B52B9BF3}" type="pres">
      <dgm:prSet presAssocID="{2920C940-F9B1-46F3-B73C-C8FF6F0EE31F}" presName="txSpace" presStyleCnt="0"/>
      <dgm:spPr/>
    </dgm:pt>
    <dgm:pt modelId="{41798000-6D3D-4BA7-9201-C7661298DF42}" type="pres">
      <dgm:prSet presAssocID="{2920C940-F9B1-46F3-B73C-C8FF6F0EE31F}" presName="desTx" presStyleLbl="revTx" presStyleIdx="5" presStyleCnt="6">
        <dgm:presLayoutVars/>
      </dgm:prSet>
      <dgm:spPr/>
    </dgm:pt>
  </dgm:ptLst>
  <dgm:cxnLst>
    <dgm:cxn modelId="{8A87AE26-55A5-4EFF-8067-7DB65356B006}" srcId="{4491155C-38BB-4293-AC49-DFFC425C20AD}" destId="{EFFD9917-46C0-44A4-9B18-87FF657FDB61}" srcOrd="0" destOrd="0" parTransId="{0C5D9107-64F2-436D-B728-091E68809564}" sibTransId="{02376EAB-9996-4A04-8587-392452AC3320}"/>
    <dgm:cxn modelId="{4217B336-18B2-4DB9-B758-42AB8919D459}" srcId="{4491155C-38BB-4293-AC49-DFFC425C20AD}" destId="{2920C940-F9B1-46F3-B73C-C8FF6F0EE31F}" srcOrd="2" destOrd="0" parTransId="{D0BD57A3-989F-409F-AA91-98F61EFA116D}" sibTransId="{514E1ED7-C3F7-4F24-9026-640392C581CC}"/>
    <dgm:cxn modelId="{BBAAAF46-EBCC-44B1-9F4B-E49C72A687F9}" type="presOf" srcId="{EE0C239B-D61C-43BF-A3D5-87A70D5539B3}" destId="{41798000-6D3D-4BA7-9201-C7661298DF42}" srcOrd="0" destOrd="1" presId="urn:microsoft.com/office/officeart/2018/2/layout/IconLabelDescriptionList"/>
    <dgm:cxn modelId="{874ADA79-5ADB-4A34-A398-56DF501F8AD9}" srcId="{2920C940-F9B1-46F3-B73C-C8FF6F0EE31F}" destId="{F714B2FE-DEA3-44A4-B5C6-DCAA8C1AB74B}" srcOrd="0" destOrd="0" parTransId="{F3727BF8-CC4B-439F-8C3A-3DC18370DCDB}" sibTransId="{9F2798F1-27E3-4D96-94D8-5F02ACE440F3}"/>
    <dgm:cxn modelId="{989BD57D-EC82-4BAE-8F72-EF6077918F1E}" srcId="{F714B2FE-DEA3-44A4-B5C6-DCAA8C1AB74B}" destId="{EE0C239B-D61C-43BF-A3D5-87A70D5539B3}" srcOrd="0" destOrd="0" parTransId="{C87F77CC-8D03-4DB5-89B0-63208CEB4C82}" sibTransId="{B98E1ECA-CC19-44F2-B764-9679944752AD}"/>
    <dgm:cxn modelId="{F1A1FE90-B7F8-4EDD-86FE-8816249E56E3}" type="presOf" srcId="{2920C940-F9B1-46F3-B73C-C8FF6F0EE31F}" destId="{9733A48C-7AC7-410F-95E5-91E6E93DF4DD}" srcOrd="0" destOrd="0" presId="urn:microsoft.com/office/officeart/2018/2/layout/IconLabelDescriptionList"/>
    <dgm:cxn modelId="{61DD5E92-326E-428A-95A4-9F3BD50BB7BF}" srcId="{4491155C-38BB-4293-AC49-DFFC425C20AD}" destId="{FA056318-7599-4D53-B0FF-EEF4C241DEB0}" srcOrd="1" destOrd="0" parTransId="{05698CCE-F68A-4BA8-A5FD-5E20D67A3D77}" sibTransId="{7E1E70ED-B9F6-47AC-A364-AF8F265DCDDC}"/>
    <dgm:cxn modelId="{B0339598-74AD-4B2B-85F2-FB65A619D6F9}" type="presOf" srcId="{E2591EAE-B5FC-42C8-8C55-92AC12AED342}" destId="{41798000-6D3D-4BA7-9201-C7661298DF42}" srcOrd="0" destOrd="2" presId="urn:microsoft.com/office/officeart/2018/2/layout/IconLabelDescriptionList"/>
    <dgm:cxn modelId="{E6AB64AB-E1F5-4D31-B34C-B9B0F58CEDCB}" srcId="{F714B2FE-DEA3-44A4-B5C6-DCAA8C1AB74B}" destId="{E2591EAE-B5FC-42C8-8C55-92AC12AED342}" srcOrd="1" destOrd="0" parTransId="{06B036A9-9C6A-46E0-B9F0-ABACBA09C80E}" sibTransId="{59B60287-5B43-4066-918C-4E93F6AF0D04}"/>
    <dgm:cxn modelId="{D0A0B4B5-2CCB-4A62-8AB8-4BE1CBE9BF67}" type="presOf" srcId="{4491155C-38BB-4293-AC49-DFFC425C20AD}" destId="{A258FF62-919B-4010-AB88-9D1EB902FCA1}" srcOrd="0" destOrd="0" presId="urn:microsoft.com/office/officeart/2018/2/layout/IconLabelDescriptionList"/>
    <dgm:cxn modelId="{8CB9E4B9-4FF9-4D83-B711-9BACC69AC013}" type="presOf" srcId="{F714B2FE-DEA3-44A4-B5C6-DCAA8C1AB74B}" destId="{41798000-6D3D-4BA7-9201-C7661298DF42}" srcOrd="0" destOrd="0" presId="urn:microsoft.com/office/officeart/2018/2/layout/IconLabelDescriptionList"/>
    <dgm:cxn modelId="{45D6DCDE-91A7-4EA8-8F28-67318D9493CA}" type="presOf" srcId="{EFFD9917-46C0-44A4-9B18-87FF657FDB61}" destId="{C52AC86B-FCFB-4F9F-9125-4707E5CC88BA}" srcOrd="0" destOrd="0" presId="urn:microsoft.com/office/officeart/2018/2/layout/IconLabelDescriptionList"/>
    <dgm:cxn modelId="{3FB372FC-D425-4E0D-811D-93B9E5B7BA71}" type="presOf" srcId="{FA056318-7599-4D53-B0FF-EEF4C241DEB0}" destId="{6E29C4EF-85A1-4D79-892C-0E56C78D0894}" srcOrd="0" destOrd="0" presId="urn:microsoft.com/office/officeart/2018/2/layout/IconLabelDescriptionList"/>
    <dgm:cxn modelId="{758F9AEC-2330-4790-B0EE-7F1403A9171A}" type="presParOf" srcId="{A258FF62-919B-4010-AB88-9D1EB902FCA1}" destId="{F3771F48-FD95-4FF9-83EF-3104C15135D7}" srcOrd="0" destOrd="0" presId="urn:microsoft.com/office/officeart/2018/2/layout/IconLabelDescriptionList"/>
    <dgm:cxn modelId="{5E7FD488-3B3A-4E4E-826B-B7926BCA3260}" type="presParOf" srcId="{F3771F48-FD95-4FF9-83EF-3104C15135D7}" destId="{12EDD188-5C2A-404D-85E9-765E65CCFEA1}" srcOrd="0" destOrd="0" presId="urn:microsoft.com/office/officeart/2018/2/layout/IconLabelDescriptionList"/>
    <dgm:cxn modelId="{37A7E866-CDCA-433F-85D5-8E9958C7A690}" type="presParOf" srcId="{F3771F48-FD95-4FF9-83EF-3104C15135D7}" destId="{29C56BB3-049B-4E7D-AD90-2760CCEC7AAB}" srcOrd="1" destOrd="0" presId="urn:microsoft.com/office/officeart/2018/2/layout/IconLabelDescriptionList"/>
    <dgm:cxn modelId="{6C13DC8A-0B59-42F5-AC4E-E8EBA4482FF9}" type="presParOf" srcId="{F3771F48-FD95-4FF9-83EF-3104C15135D7}" destId="{C52AC86B-FCFB-4F9F-9125-4707E5CC88BA}" srcOrd="2" destOrd="0" presId="urn:microsoft.com/office/officeart/2018/2/layout/IconLabelDescriptionList"/>
    <dgm:cxn modelId="{4127773D-08D2-4B21-816F-BF33AD1EF2F7}" type="presParOf" srcId="{F3771F48-FD95-4FF9-83EF-3104C15135D7}" destId="{25255886-22DB-43F3-988E-2DF582660C4E}" srcOrd="3" destOrd="0" presId="urn:microsoft.com/office/officeart/2018/2/layout/IconLabelDescriptionList"/>
    <dgm:cxn modelId="{F5C0870D-4E02-41ED-A7A8-8D8DE8FE5555}" type="presParOf" srcId="{F3771F48-FD95-4FF9-83EF-3104C15135D7}" destId="{45D5B793-87EE-458E-8102-D0F586C9B3FE}" srcOrd="4" destOrd="0" presId="urn:microsoft.com/office/officeart/2018/2/layout/IconLabelDescriptionList"/>
    <dgm:cxn modelId="{EDE7C21C-573E-4001-A359-321F3DF84A3C}" type="presParOf" srcId="{A258FF62-919B-4010-AB88-9D1EB902FCA1}" destId="{1C22916C-7456-4AF1-9A9A-37A9107AD4BD}" srcOrd="1" destOrd="0" presId="urn:microsoft.com/office/officeart/2018/2/layout/IconLabelDescriptionList"/>
    <dgm:cxn modelId="{E29389F6-9CAD-4CA9-8BE2-262B3EBFE590}" type="presParOf" srcId="{A258FF62-919B-4010-AB88-9D1EB902FCA1}" destId="{DB0FC6AB-5B7E-4216-B714-A48EA238BC16}" srcOrd="2" destOrd="0" presId="urn:microsoft.com/office/officeart/2018/2/layout/IconLabelDescriptionList"/>
    <dgm:cxn modelId="{DB798BF3-B6F5-4EB2-A8B1-16A66CA290E4}" type="presParOf" srcId="{DB0FC6AB-5B7E-4216-B714-A48EA238BC16}" destId="{27F52719-EA75-46EE-809B-2BE9F7E85F95}" srcOrd="0" destOrd="0" presId="urn:microsoft.com/office/officeart/2018/2/layout/IconLabelDescriptionList"/>
    <dgm:cxn modelId="{A4F9E71F-75AB-4867-A559-F3515139173B}" type="presParOf" srcId="{DB0FC6AB-5B7E-4216-B714-A48EA238BC16}" destId="{09D03F94-893E-4F60-9736-19991EABBF1E}" srcOrd="1" destOrd="0" presId="urn:microsoft.com/office/officeart/2018/2/layout/IconLabelDescriptionList"/>
    <dgm:cxn modelId="{82AE3883-753C-4FB7-B4F1-BCAFD20554DE}" type="presParOf" srcId="{DB0FC6AB-5B7E-4216-B714-A48EA238BC16}" destId="{6E29C4EF-85A1-4D79-892C-0E56C78D0894}" srcOrd="2" destOrd="0" presId="urn:microsoft.com/office/officeart/2018/2/layout/IconLabelDescriptionList"/>
    <dgm:cxn modelId="{9F5A929C-848B-4EEC-92EE-0A43C5A35F9F}" type="presParOf" srcId="{DB0FC6AB-5B7E-4216-B714-A48EA238BC16}" destId="{A51FE981-DCC3-4045-923C-99370FF35220}" srcOrd="3" destOrd="0" presId="urn:microsoft.com/office/officeart/2018/2/layout/IconLabelDescriptionList"/>
    <dgm:cxn modelId="{683CE2B5-0248-48FB-B47F-38011232C115}" type="presParOf" srcId="{DB0FC6AB-5B7E-4216-B714-A48EA238BC16}" destId="{BC931D22-391E-40AC-B68D-B52F2000C5B4}" srcOrd="4" destOrd="0" presId="urn:microsoft.com/office/officeart/2018/2/layout/IconLabelDescriptionList"/>
    <dgm:cxn modelId="{6F3FFF1B-306F-4DDC-A7E9-4C1087322425}" type="presParOf" srcId="{A258FF62-919B-4010-AB88-9D1EB902FCA1}" destId="{8DE7F8EB-30BD-4DF7-ADFC-5CEA7FB1AD1D}" srcOrd="3" destOrd="0" presId="urn:microsoft.com/office/officeart/2018/2/layout/IconLabelDescriptionList"/>
    <dgm:cxn modelId="{C8D8BA36-1D4E-4720-A9D3-084070ADA312}" type="presParOf" srcId="{A258FF62-919B-4010-AB88-9D1EB902FCA1}" destId="{443F4288-5B34-4E15-A4D7-383AD87263E2}" srcOrd="4" destOrd="0" presId="urn:microsoft.com/office/officeart/2018/2/layout/IconLabelDescriptionList"/>
    <dgm:cxn modelId="{BEBFF473-8E6B-48CA-8B67-D4890E7D9BEE}" type="presParOf" srcId="{443F4288-5B34-4E15-A4D7-383AD87263E2}" destId="{53F3B0B7-193B-4453-9C96-B3EF84CDB89E}" srcOrd="0" destOrd="0" presId="urn:microsoft.com/office/officeart/2018/2/layout/IconLabelDescriptionList"/>
    <dgm:cxn modelId="{EA8E0E45-666A-459F-A0F7-CC147B71EC18}" type="presParOf" srcId="{443F4288-5B34-4E15-A4D7-383AD87263E2}" destId="{250436A9-A9A3-4DFE-B064-D1F5DAB39480}" srcOrd="1" destOrd="0" presId="urn:microsoft.com/office/officeart/2018/2/layout/IconLabelDescriptionList"/>
    <dgm:cxn modelId="{CF6DE844-0FEE-4F63-9A8D-E866A6832C60}" type="presParOf" srcId="{443F4288-5B34-4E15-A4D7-383AD87263E2}" destId="{9733A48C-7AC7-410F-95E5-91E6E93DF4DD}" srcOrd="2" destOrd="0" presId="urn:microsoft.com/office/officeart/2018/2/layout/IconLabelDescriptionList"/>
    <dgm:cxn modelId="{2517BD13-9DAC-4249-99B4-E5E6613CAC1D}" type="presParOf" srcId="{443F4288-5B34-4E15-A4D7-383AD87263E2}" destId="{ABEA567D-0C42-40ED-A2BF-C147B52B9BF3}" srcOrd="3" destOrd="0" presId="urn:microsoft.com/office/officeart/2018/2/layout/IconLabelDescriptionList"/>
    <dgm:cxn modelId="{EB5BAFF3-FE94-4582-899B-B852523A372F}" type="presParOf" srcId="{443F4288-5B34-4E15-A4D7-383AD87263E2}" destId="{41798000-6D3D-4BA7-9201-C7661298DF42}" srcOrd="4" destOrd="0" presId="urn:microsoft.com/office/officeart/2018/2/layout/IconLabelDescription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49987-3932-4BA7-9586-F8703BFB5758}">
      <dsp:nvSpPr>
        <dsp:cNvPr id="0" name=""/>
        <dsp:cNvSpPr/>
      </dsp:nvSpPr>
      <dsp:spPr>
        <a:xfrm>
          <a:off x="1540889" y="57347"/>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6796DA-CE34-42F0-B2C0-5320A75CDE7F}">
      <dsp:nvSpPr>
        <dsp:cNvPr id="0" name=""/>
        <dsp:cNvSpPr/>
      </dsp:nvSpPr>
      <dsp:spPr>
        <a:xfrm>
          <a:off x="2008889" y="525348"/>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B52A09-1B9B-4DE9-905E-CE28B9D9CC64}">
      <dsp:nvSpPr>
        <dsp:cNvPr id="0" name=""/>
        <dsp:cNvSpPr/>
      </dsp:nvSpPr>
      <dsp:spPr>
        <a:xfrm>
          <a:off x="838889" y="293734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The three roles defined in Scrum are the ScrumMaster, the Product Owner, and the Team (which consists of Team members). </a:t>
          </a:r>
          <a:endParaRPr lang="en-US" sz="1200" kern="1200"/>
        </a:p>
      </dsp:txBody>
      <dsp:txXfrm>
        <a:off x="838889" y="2937348"/>
        <a:ext cx="3600000" cy="720000"/>
      </dsp:txXfrm>
    </dsp:sp>
    <dsp:sp modelId="{060254BA-1817-4B46-89A0-FC3AF809F51F}">
      <dsp:nvSpPr>
        <dsp:cNvPr id="0" name=""/>
        <dsp:cNvSpPr/>
      </dsp:nvSpPr>
      <dsp:spPr>
        <a:xfrm>
          <a:off x="5770889" y="57347"/>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890405-E74B-44A0-832D-AB88FA7A0A65}">
      <dsp:nvSpPr>
        <dsp:cNvPr id="0" name=""/>
        <dsp:cNvSpPr/>
      </dsp:nvSpPr>
      <dsp:spPr>
        <a:xfrm>
          <a:off x="6238889" y="525348"/>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3BC046-BE0C-482A-8BC8-876842B65466}">
      <dsp:nvSpPr>
        <dsp:cNvPr id="0" name=""/>
        <dsp:cNvSpPr/>
      </dsp:nvSpPr>
      <dsp:spPr>
        <a:xfrm>
          <a:off x="5068889" y="293734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The people who fulfill these roles work together closely, on a daily basis, to ensure the smooth flow of information and the quick resolution of issues.</a:t>
          </a:r>
          <a:endParaRPr lang="en-US" sz="1200" kern="1200"/>
        </a:p>
      </dsp:txBody>
      <dsp:txXfrm>
        <a:off x="5068889" y="2937348"/>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8EA2B-4CBD-40A5-85DA-F7040691046D}">
      <dsp:nvSpPr>
        <dsp:cNvPr id="0" name=""/>
        <dsp:cNvSpPr/>
      </dsp:nvSpPr>
      <dsp:spPr>
        <a:xfrm>
          <a:off x="57937" y="310934"/>
          <a:ext cx="1494870" cy="14948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7A08C2-7642-4E25-BDC2-FAA8865FEC22}">
      <dsp:nvSpPr>
        <dsp:cNvPr id="0" name=""/>
        <dsp:cNvSpPr/>
      </dsp:nvSpPr>
      <dsp:spPr>
        <a:xfrm>
          <a:off x="371860" y="624857"/>
          <a:ext cx="867024" cy="867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648BF6-2B55-4126-8B92-DEFA144127AD}">
      <dsp:nvSpPr>
        <dsp:cNvPr id="0" name=""/>
        <dsp:cNvSpPr/>
      </dsp:nvSpPr>
      <dsp:spPr>
        <a:xfrm>
          <a:off x="1873137" y="310934"/>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0" i="0" kern="1200"/>
            <a:t>The work to be performed (scope) during the current sprint is planned during this meeting by the entire development team. </a:t>
          </a:r>
          <a:endParaRPr lang="en-US" sz="1300" kern="1200"/>
        </a:p>
      </dsp:txBody>
      <dsp:txXfrm>
        <a:off x="1873137" y="310934"/>
        <a:ext cx="3523623" cy="1494870"/>
      </dsp:txXfrm>
    </dsp:sp>
    <dsp:sp modelId="{3300AB3B-CCED-4F0A-A772-71F6F454B00F}">
      <dsp:nvSpPr>
        <dsp:cNvPr id="0" name=""/>
        <dsp:cNvSpPr/>
      </dsp:nvSpPr>
      <dsp:spPr>
        <a:xfrm>
          <a:off x="6010725" y="310934"/>
          <a:ext cx="1494870" cy="14948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216331-D834-4D68-BB4E-8F8B5AD16F85}">
      <dsp:nvSpPr>
        <dsp:cNvPr id="0" name=""/>
        <dsp:cNvSpPr/>
      </dsp:nvSpPr>
      <dsp:spPr>
        <a:xfrm>
          <a:off x="6324648" y="624857"/>
          <a:ext cx="867024" cy="867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85F26D-7588-4B78-ABDB-A80224521534}">
      <dsp:nvSpPr>
        <dsp:cNvPr id="0" name=""/>
        <dsp:cNvSpPr/>
      </dsp:nvSpPr>
      <dsp:spPr>
        <a:xfrm>
          <a:off x="7825925" y="310934"/>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0" i="0" kern="1200"/>
            <a:t>This meeting is led by the scrum master and is where the team decides on the sprint goal. </a:t>
          </a:r>
          <a:endParaRPr lang="en-US" sz="1300" kern="1200"/>
        </a:p>
      </dsp:txBody>
      <dsp:txXfrm>
        <a:off x="7825925" y="310934"/>
        <a:ext cx="3523623" cy="1494870"/>
      </dsp:txXfrm>
    </dsp:sp>
    <dsp:sp modelId="{3B340410-9AC5-479F-AC46-3FF1DF598633}">
      <dsp:nvSpPr>
        <dsp:cNvPr id="0" name=""/>
        <dsp:cNvSpPr/>
      </dsp:nvSpPr>
      <dsp:spPr>
        <a:xfrm>
          <a:off x="57937" y="2545532"/>
          <a:ext cx="1494870" cy="14948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408F42-C082-4948-9CE0-98626471A638}">
      <dsp:nvSpPr>
        <dsp:cNvPr id="0" name=""/>
        <dsp:cNvSpPr/>
      </dsp:nvSpPr>
      <dsp:spPr>
        <a:xfrm>
          <a:off x="371860" y="2859455"/>
          <a:ext cx="867024" cy="8670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0FD811-7D65-4E8A-8C31-5F425E2A8BED}">
      <dsp:nvSpPr>
        <dsp:cNvPr id="0" name=""/>
        <dsp:cNvSpPr/>
      </dsp:nvSpPr>
      <dsp:spPr>
        <a:xfrm>
          <a:off x="1873137" y="2545532"/>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0" i="0" kern="1200"/>
            <a:t>Specific use stories are then added to the sprint from the product backlog.  </a:t>
          </a:r>
          <a:endParaRPr lang="en-US" sz="1300" kern="1200"/>
        </a:p>
      </dsp:txBody>
      <dsp:txXfrm>
        <a:off x="1873137" y="2545532"/>
        <a:ext cx="3523623" cy="1494870"/>
      </dsp:txXfrm>
    </dsp:sp>
    <dsp:sp modelId="{DEF03BC0-00EC-4207-9CE5-EAC89DDA22B8}">
      <dsp:nvSpPr>
        <dsp:cNvPr id="0" name=""/>
        <dsp:cNvSpPr/>
      </dsp:nvSpPr>
      <dsp:spPr>
        <a:xfrm>
          <a:off x="6010725" y="2545532"/>
          <a:ext cx="1494870" cy="14948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ACD858-FA9B-4C47-8123-96AEBA712E58}">
      <dsp:nvSpPr>
        <dsp:cNvPr id="0" name=""/>
        <dsp:cNvSpPr/>
      </dsp:nvSpPr>
      <dsp:spPr>
        <a:xfrm>
          <a:off x="6324648" y="2859455"/>
          <a:ext cx="867024" cy="8670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9D12A6-06E8-4B54-B209-A518CE944D06}">
      <dsp:nvSpPr>
        <dsp:cNvPr id="0" name=""/>
        <dsp:cNvSpPr/>
      </dsp:nvSpPr>
      <dsp:spPr>
        <a:xfrm>
          <a:off x="7825925" y="2545532"/>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b="0" i="0" kern="1200"/>
            <a:t>These stories always align with the goal and are also agreed upon by the scrum team to be feasible to implement during the sprint.</a:t>
          </a:r>
          <a:br>
            <a:rPr lang="en-US" sz="1300" kern="1200"/>
          </a:br>
          <a:br>
            <a:rPr lang="en-US" sz="1300" kern="1200"/>
          </a:br>
          <a:r>
            <a:rPr lang="en-US" sz="1300" b="1" i="0" kern="1200"/>
            <a:t>At the end of the planning meeting, every scrum member needs to be clear on what can be delivered in the sprint and how the increment can be delivered.</a:t>
          </a:r>
          <a:endParaRPr lang="en-US" sz="1300" kern="1200"/>
        </a:p>
      </dsp:txBody>
      <dsp:txXfrm>
        <a:off x="7825925" y="2545532"/>
        <a:ext cx="3523623" cy="14948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DD188-5C2A-404D-85E9-765E65CCFEA1}">
      <dsp:nvSpPr>
        <dsp:cNvPr id="0" name=""/>
        <dsp:cNvSpPr/>
      </dsp:nvSpPr>
      <dsp:spPr>
        <a:xfrm>
          <a:off x="1153" y="820362"/>
          <a:ext cx="1191585" cy="11915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2AC86B-FCFB-4F9F-9125-4707E5CC88BA}">
      <dsp:nvSpPr>
        <dsp:cNvPr id="0" name=""/>
        <dsp:cNvSpPr/>
      </dsp:nvSpPr>
      <dsp:spPr>
        <a:xfrm>
          <a:off x="1153" y="2128504"/>
          <a:ext cx="3404531" cy="787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a:t>This is a daily super-short meeting that happens at the same time (usually mornings) and place to keep it simple.</a:t>
          </a:r>
          <a:endParaRPr lang="en-US" sz="1400" kern="1200"/>
        </a:p>
      </dsp:txBody>
      <dsp:txXfrm>
        <a:off x="1153" y="2128504"/>
        <a:ext cx="3404531" cy="787105"/>
      </dsp:txXfrm>
    </dsp:sp>
    <dsp:sp modelId="{45D5B793-87EE-458E-8102-D0F586C9B3FE}">
      <dsp:nvSpPr>
        <dsp:cNvPr id="0" name=""/>
        <dsp:cNvSpPr/>
      </dsp:nvSpPr>
      <dsp:spPr>
        <a:xfrm>
          <a:off x="1153" y="2969822"/>
          <a:ext cx="3404531" cy="561153"/>
        </a:xfrm>
        <a:prstGeom prst="rect">
          <a:avLst/>
        </a:prstGeom>
        <a:noFill/>
        <a:ln>
          <a:noFill/>
        </a:ln>
        <a:effectLst/>
      </dsp:spPr>
      <dsp:style>
        <a:lnRef idx="0">
          <a:scrgbClr r="0" g="0" b="0"/>
        </a:lnRef>
        <a:fillRef idx="0">
          <a:scrgbClr r="0" g="0" b="0"/>
        </a:fillRef>
        <a:effectRef idx="0">
          <a:scrgbClr r="0" g="0" b="0"/>
        </a:effectRef>
        <a:fontRef idx="minor"/>
      </dsp:style>
    </dsp:sp>
    <dsp:sp modelId="{27F52719-EA75-46EE-809B-2BE9F7E85F95}">
      <dsp:nvSpPr>
        <dsp:cNvPr id="0" name=""/>
        <dsp:cNvSpPr/>
      </dsp:nvSpPr>
      <dsp:spPr>
        <a:xfrm>
          <a:off x="4001477" y="820362"/>
          <a:ext cx="1191585" cy="11915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29C4EF-85A1-4D79-892C-0E56C78D0894}">
      <dsp:nvSpPr>
        <dsp:cNvPr id="0" name=""/>
        <dsp:cNvSpPr/>
      </dsp:nvSpPr>
      <dsp:spPr>
        <a:xfrm>
          <a:off x="4001477" y="2128504"/>
          <a:ext cx="3404531" cy="787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a:t>The goal of the daily scrum is for everyone on the team to be on the same page, aligned with the sprint goal, and to get a plan out for the next 24 hours.</a:t>
          </a:r>
          <a:endParaRPr lang="en-US" sz="1400" kern="1200"/>
        </a:p>
      </dsp:txBody>
      <dsp:txXfrm>
        <a:off x="4001477" y="2128504"/>
        <a:ext cx="3404531" cy="787105"/>
      </dsp:txXfrm>
    </dsp:sp>
    <dsp:sp modelId="{BC931D22-391E-40AC-B68D-B52F2000C5B4}">
      <dsp:nvSpPr>
        <dsp:cNvPr id="0" name=""/>
        <dsp:cNvSpPr/>
      </dsp:nvSpPr>
      <dsp:spPr>
        <a:xfrm>
          <a:off x="4001477" y="2969822"/>
          <a:ext cx="3404531" cy="561153"/>
        </a:xfrm>
        <a:prstGeom prst="rect">
          <a:avLst/>
        </a:prstGeom>
        <a:noFill/>
        <a:ln>
          <a:noFill/>
        </a:ln>
        <a:effectLst/>
      </dsp:spPr>
      <dsp:style>
        <a:lnRef idx="0">
          <a:scrgbClr r="0" g="0" b="0"/>
        </a:lnRef>
        <a:fillRef idx="0">
          <a:scrgbClr r="0" g="0" b="0"/>
        </a:fillRef>
        <a:effectRef idx="0">
          <a:scrgbClr r="0" g="0" b="0"/>
        </a:effectRef>
        <a:fontRef idx="minor"/>
      </dsp:style>
    </dsp:sp>
    <dsp:sp modelId="{53F3B0B7-193B-4453-9C96-B3EF84CDB89E}">
      <dsp:nvSpPr>
        <dsp:cNvPr id="0" name=""/>
        <dsp:cNvSpPr/>
      </dsp:nvSpPr>
      <dsp:spPr>
        <a:xfrm>
          <a:off x="8001802" y="820362"/>
          <a:ext cx="1191585" cy="11915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33A48C-7AC7-410F-95E5-91E6E93DF4DD}">
      <dsp:nvSpPr>
        <dsp:cNvPr id="0" name=""/>
        <dsp:cNvSpPr/>
      </dsp:nvSpPr>
      <dsp:spPr>
        <a:xfrm>
          <a:off x="8001802" y="2128504"/>
          <a:ext cx="3404531" cy="787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a:t>A common way to conduct a stand up is for every team member to answers three questions in the context of achieving the sprint goal:</a:t>
          </a:r>
          <a:endParaRPr lang="en-US" sz="1400" kern="1200"/>
        </a:p>
      </dsp:txBody>
      <dsp:txXfrm>
        <a:off x="8001802" y="2128504"/>
        <a:ext cx="3404531" cy="787105"/>
      </dsp:txXfrm>
    </dsp:sp>
    <dsp:sp modelId="{41798000-6D3D-4BA7-9201-C7661298DF42}">
      <dsp:nvSpPr>
        <dsp:cNvPr id="0" name=""/>
        <dsp:cNvSpPr/>
      </dsp:nvSpPr>
      <dsp:spPr>
        <a:xfrm>
          <a:off x="8001802" y="2969822"/>
          <a:ext cx="3404531" cy="561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kern="1200"/>
            <a:t>What did I do yesterday?</a:t>
          </a:r>
          <a:endParaRPr lang="en-US" sz="1100" kern="1200"/>
        </a:p>
        <a:p>
          <a:pPr marL="57150" lvl="1" indent="-57150" algn="l" defTabSz="488950">
            <a:lnSpc>
              <a:spcPct val="90000"/>
            </a:lnSpc>
            <a:spcBef>
              <a:spcPct val="0"/>
            </a:spcBef>
            <a:spcAft>
              <a:spcPct val="15000"/>
            </a:spcAft>
            <a:buChar char="•"/>
          </a:pPr>
          <a:r>
            <a:rPr lang="en-US" sz="1100" b="0" i="0" kern="1200"/>
            <a:t>What do I plan to do today?</a:t>
          </a:r>
          <a:endParaRPr lang="en-US" sz="1100" kern="1200"/>
        </a:p>
        <a:p>
          <a:pPr marL="57150" lvl="1" indent="-57150" algn="l" defTabSz="488950">
            <a:lnSpc>
              <a:spcPct val="90000"/>
            </a:lnSpc>
            <a:spcBef>
              <a:spcPct val="0"/>
            </a:spcBef>
            <a:spcAft>
              <a:spcPct val="15000"/>
            </a:spcAft>
            <a:buChar char="•"/>
          </a:pPr>
          <a:r>
            <a:rPr lang="en-US" sz="1100" b="0" i="0" kern="1200"/>
            <a:t>Are there any obstacles?</a:t>
          </a:r>
          <a:endParaRPr lang="en-US" sz="1100" kern="1200"/>
        </a:p>
      </dsp:txBody>
      <dsp:txXfrm>
        <a:off x="8001802" y="2969822"/>
        <a:ext cx="3404531" cy="56115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contDir" val="sameDir"/>
            <dgm:param type="grDir" val="tL"/>
            <dgm:param type="flowDir" val="row"/>
          </dgm:alg>
        </dgm:if>
        <dgm:else name="Name5">
          <dgm:alg type="snake">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parTxLTRAlign" val="l"/>
                  <dgm:param type="parTxRTLAlign" val="l"/>
                  <dgm:param type="shpTxLTRAlignCh" val="l"/>
                  <dgm:param type="shpTxRTLAlignCh" val="l"/>
                  <dgm:param type="txAnchorVert" val="mid"/>
                </dgm:alg>
              </dgm:if>
              <dgm:else name="Name9">
                <dgm:alg type="tx">
                  <dgm:param type="parTxLTRAlign" val="r"/>
                  <dgm:param type="parTxRTLAlign" val="r"/>
                  <dgm:param type="shpTxLTRAlignCh" val="r"/>
                  <dgm:param type="shpTxRTLAlignCh" val="r"/>
                  <dgm:param type="txAnchorVert" val="mid"/>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parTxLTRAlign" val="l"/>
            <dgm:param type="parTxRTLAlign" val="r"/>
            <dgm:param type="shpTxLTRAlignCh" val="l"/>
            <dgm:param type="shpTxRTLAlignCh" val="r"/>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6D2CABA-9BDD-4D2A-AC4A-B37B9C15407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84CCC-67E6-4F75-A426-FC0F987B76E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6D2CABA-9BDD-4D2A-AC4A-B37B9C15407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84CCC-67E6-4F75-A426-FC0F987B76E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6D2CABA-9BDD-4D2A-AC4A-B37B9C15407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84CCC-67E6-4F75-A426-FC0F987B76E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6D2CABA-9BDD-4D2A-AC4A-B37B9C15407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84CCC-67E6-4F75-A426-FC0F987B76E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6D2CABA-9BDD-4D2A-AC4A-B37B9C15407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84CCC-67E6-4F75-A426-FC0F987B76E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6D2CABA-9BDD-4D2A-AC4A-B37B9C15407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84CCC-67E6-4F75-A426-FC0F987B76E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6D2CABA-9BDD-4D2A-AC4A-B37B9C15407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684CCC-67E6-4F75-A426-FC0F987B76E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6D2CABA-9BDD-4D2A-AC4A-B37B9C15407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684CCC-67E6-4F75-A426-FC0F987B76E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2CABA-9BDD-4D2A-AC4A-B37B9C15407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684CCC-67E6-4F75-A426-FC0F987B76E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6D2CABA-9BDD-4D2A-AC4A-B37B9C15407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84CCC-67E6-4F75-A426-FC0F987B76E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6D2CABA-9BDD-4D2A-AC4A-B37B9C15407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84CCC-67E6-4F75-A426-FC0F987B76E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2CABA-9BDD-4D2A-AC4A-B37B9C154078}"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684CCC-67E6-4F75-A426-FC0F987B76E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8"/>
          <p:cNvSpPr>
            <a:spLocks noGrp="1" noRot="1" noChangeAspect="1" noMove="1" noResize="1" noEditPoints="1" noAdjustHandles="1" noChangeArrowheads="1" noChangeShapeType="1" noTextEdit="1"/>
          </p:cNvSpPr>
          <p:nvPr/>
        </p:nvSpPr>
        <p:spPr>
          <a:xfrm flipH="1">
            <a:off x="0" y="0"/>
            <a:ext cx="6421721"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10"/>
          <p:cNvPicPr>
            <a:picLocks noGrp="1" noRot="1" noChangeAspect="1" noMove="1" noResize="1" noEditPoints="1" noAdjustHandles="1" noChangeArrowheads="1" noChangeShapeType="1" noCrop="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6590662" y="4267832"/>
            <a:ext cx="4805996" cy="1297115"/>
          </a:xfrm>
        </p:spPr>
        <p:txBody>
          <a:bodyPr anchor="t">
            <a:normAutofit/>
          </a:bodyPr>
          <a:lstStyle/>
          <a:p>
            <a:pPr algn="l"/>
            <a:r>
              <a:rPr lang="en-US" sz="2800" b="0" i="0">
                <a:solidFill>
                  <a:srgbClr val="000000"/>
                </a:solidFill>
                <a:effectLst/>
                <a:latin typeface="Times New Roman" panose="02020603050405020304" pitchFamily="18" charset="0"/>
                <a:cs typeface="Times New Roman" panose="02020603050405020304" pitchFamily="18" charset="0"/>
              </a:rPr>
              <a:t>Project management using Agile project management and Scrum methodology.</a:t>
            </a:r>
            <a:endParaRPr lang="en-US" sz="2800" b="0" i="0">
              <a:solidFill>
                <a:srgbClr val="000000"/>
              </a:solidFill>
              <a:effectLst/>
              <a:latin typeface="Times New Roman" panose="02020603050405020304" pitchFamily="18" charset="0"/>
              <a:cs typeface="Times New Roman" panose="02020603050405020304" pitchFamily="18" charset="0"/>
            </a:endParaRPr>
          </a:p>
        </p:txBody>
      </p:sp>
      <p:sp>
        <p:nvSpPr>
          <p:cNvPr id="41" name="Freeform 50"/>
          <p:cNvSpPr>
            <a:spLocks noGrp="1" noRot="1" noChangeAspect="1" noMove="1" noResize="1" noEditPoints="1" noAdjustHandles="1" noChangeArrowheads="1" noChangeShapeType="1" noTextEdit="1"/>
          </p:cNvSpPr>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Users"/>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6573" y="320675"/>
            <a:ext cx="11407487" cy="1325563"/>
          </a:xfrm>
        </p:spPr>
        <p:txBody>
          <a:bodyPr>
            <a:normAutofit/>
          </a:bodyPr>
          <a:lstStyle/>
          <a:p>
            <a:r>
              <a:rPr lang="en-US" sz="5400" b="1" i="0">
                <a:effectLst/>
                <a:latin typeface="Times New Roman" panose="02020603050405020304" pitchFamily="18" charset="0"/>
                <a:cs typeface="Times New Roman" panose="02020603050405020304" pitchFamily="18" charset="0"/>
              </a:rPr>
              <a:t>Sprint planning</a:t>
            </a:r>
            <a:endParaRPr lang="en-US" sz="5400">
              <a:latin typeface="Times New Roman" panose="02020603050405020304" pitchFamily="18" charset="0"/>
              <a:cs typeface="Times New Roman" panose="02020603050405020304" pitchFamily="18" charset="0"/>
            </a:endParaRPr>
          </a:p>
        </p:txBody>
      </p:sp>
      <p:sp>
        <p:nvSpPr>
          <p:cNvPr id="9" name="Rectangle 8"/>
          <p:cNvSpPr>
            <a:spLocks noGrp="1" noRot="1" noChangeAspect="1" noMove="1" noResize="1" noEditPoints="1" noAdjustHandles="1" noChangeArrowheads="1" noChangeShapeType="1" noTextEdit="1"/>
          </p:cNvSpPr>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p:cNvGraphicFramePr>
            <a:graphicFrameLocks noGrp="1"/>
          </p:cNvGraphicFramePr>
          <p:nvPr>
            <p:ph idx="1"/>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53363" y="365760"/>
            <a:ext cx="9367203" cy="1188720"/>
          </a:xfrm>
        </p:spPr>
        <p:txBody>
          <a:bodyPr>
            <a:normAutofit/>
          </a:bodyPr>
          <a:lstStyle/>
          <a:p>
            <a:r>
              <a:rPr lang="en-US" b="1" i="0" dirty="0">
                <a:effectLst/>
                <a:latin typeface="Times New Roman" panose="02020603050405020304" pitchFamily="18" charset="0"/>
                <a:cs typeface="Times New Roman" panose="02020603050405020304" pitchFamily="18" charset="0"/>
              </a:rPr>
              <a:t>Sprint</a:t>
            </a:r>
            <a:endParaRPr lang="en-US" dirty="0">
              <a:latin typeface="Times New Roman" panose="02020603050405020304" pitchFamily="18" charset="0"/>
              <a:cs typeface="Times New Roman" panose="02020603050405020304" pitchFamily="18" charset="0"/>
            </a:endParaRPr>
          </a:p>
        </p:txBody>
      </p:sp>
      <p:sp>
        <p:nvSpPr>
          <p:cNvPr id="8" name="Freeform: Shape 7"/>
          <p:cNvSpPr>
            <a:spLocks noGrp="1" noRot="1" noChangeAspect="1" noMove="1" noResize="1" noEditPoints="1" noAdjustHandles="1" noChangeArrowheads="1" noChangeShapeType="1" noTextEdit="1"/>
          </p:cNvSpPr>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1653363" y="2176272"/>
            <a:ext cx="9367204" cy="4041648"/>
          </a:xfrm>
        </p:spPr>
        <p:txBody>
          <a:bodyPr anchor="t">
            <a:normAutofit/>
          </a:bodyPr>
          <a:lstStyle/>
          <a:p>
            <a:r>
              <a:rPr lang="en-US" sz="1300" b="0" i="0">
                <a:effectLst/>
                <a:latin typeface="Times New Roman" panose="02020603050405020304" pitchFamily="18" charset="0"/>
                <a:cs typeface="Times New Roman" panose="02020603050405020304" pitchFamily="18" charset="0"/>
              </a:rPr>
              <a:t>A sprint is the actual time period when the scrum team works together to finish an increment. </a:t>
            </a:r>
            <a:endParaRPr lang="en-US" sz="1300" b="0" i="0">
              <a:effectLst/>
              <a:latin typeface="Times New Roman" panose="02020603050405020304" pitchFamily="18" charset="0"/>
              <a:cs typeface="Times New Roman" panose="02020603050405020304" pitchFamily="18" charset="0"/>
            </a:endParaRPr>
          </a:p>
          <a:p>
            <a:r>
              <a:rPr lang="en-US" sz="1300" b="0" i="0">
                <a:effectLst/>
                <a:latin typeface="Times New Roman" panose="02020603050405020304" pitchFamily="18" charset="0"/>
                <a:cs typeface="Times New Roman" panose="02020603050405020304" pitchFamily="18" charset="0"/>
              </a:rPr>
              <a:t>Two weeks is a typical length for a sprint, though some teams find a week to be easier to scope or a month to be easier to deliver a valuable increment.</a:t>
            </a:r>
            <a:endParaRPr lang="en-US" sz="1300" b="0" i="0">
              <a:effectLst/>
              <a:latin typeface="Times New Roman" panose="02020603050405020304" pitchFamily="18" charset="0"/>
              <a:cs typeface="Times New Roman" panose="02020603050405020304" pitchFamily="18" charset="0"/>
            </a:endParaRPr>
          </a:p>
          <a:p>
            <a:pPr marL="0" indent="0">
              <a:buNone/>
            </a:pPr>
            <a:r>
              <a:rPr lang="en-US" sz="1300" b="0" i="0">
                <a:effectLst/>
                <a:latin typeface="Times New Roman" panose="02020603050405020304" pitchFamily="18" charset="0"/>
                <a:cs typeface="Times New Roman" panose="02020603050405020304" pitchFamily="18" charset="0"/>
              </a:rPr>
              <a:t> </a:t>
            </a:r>
            <a:endParaRPr lang="en-US" sz="1300" b="0" i="0">
              <a:effectLst/>
              <a:latin typeface="Times New Roman" panose="02020603050405020304" pitchFamily="18" charset="0"/>
              <a:cs typeface="Times New Roman" panose="02020603050405020304" pitchFamily="18" charset="0"/>
            </a:endParaRPr>
          </a:p>
          <a:p>
            <a:r>
              <a:rPr lang="en-US" sz="1300" b="0" i="0">
                <a:effectLst/>
                <a:latin typeface="Times New Roman" panose="02020603050405020304" pitchFamily="18" charset="0"/>
                <a:cs typeface="Times New Roman" panose="02020603050405020304" pitchFamily="18" charset="0"/>
              </a:rPr>
              <a:t>Dave West, from Scrum.org advises that the more complex the work and the more unknowns, the shorter the sprint should be. </a:t>
            </a:r>
            <a:endParaRPr lang="en-US" sz="1300" b="0" i="0">
              <a:effectLst/>
              <a:latin typeface="Times New Roman" panose="02020603050405020304" pitchFamily="18" charset="0"/>
              <a:cs typeface="Times New Roman" panose="02020603050405020304" pitchFamily="18" charset="0"/>
            </a:endParaRPr>
          </a:p>
          <a:p>
            <a:pPr marL="0" indent="0">
              <a:buNone/>
            </a:pPr>
            <a:endParaRPr lang="en-US" sz="1300" b="0" i="0">
              <a:effectLst/>
              <a:latin typeface="Times New Roman" panose="02020603050405020304" pitchFamily="18" charset="0"/>
              <a:cs typeface="Times New Roman" panose="02020603050405020304" pitchFamily="18" charset="0"/>
            </a:endParaRPr>
          </a:p>
          <a:p>
            <a:r>
              <a:rPr lang="en-US" sz="1300" b="0" i="0">
                <a:effectLst/>
                <a:latin typeface="Times New Roman" panose="02020603050405020304" pitchFamily="18" charset="0"/>
                <a:cs typeface="Times New Roman" panose="02020603050405020304" pitchFamily="18" charset="0"/>
              </a:rPr>
              <a:t>But it’s up to your team, and you shouldn’t be afraid to change it if it’s not working! During this period, the scope can be re-negotiated between the product owner and the development team if necessary. </a:t>
            </a:r>
            <a:endParaRPr lang="en-US" sz="1300" b="0" i="0">
              <a:effectLst/>
              <a:latin typeface="Times New Roman" panose="02020603050405020304" pitchFamily="18" charset="0"/>
              <a:cs typeface="Times New Roman" panose="02020603050405020304" pitchFamily="18" charset="0"/>
            </a:endParaRPr>
          </a:p>
          <a:p>
            <a:pPr marL="0" indent="0">
              <a:buNone/>
            </a:pPr>
            <a:endParaRPr lang="en-US" sz="1300" b="0" i="0">
              <a:effectLst/>
              <a:latin typeface="Times New Roman" panose="02020603050405020304" pitchFamily="18" charset="0"/>
              <a:cs typeface="Times New Roman" panose="02020603050405020304" pitchFamily="18" charset="0"/>
            </a:endParaRPr>
          </a:p>
          <a:p>
            <a:r>
              <a:rPr lang="en-US" sz="1300" b="0" i="0">
                <a:effectLst/>
                <a:latin typeface="Times New Roman" panose="02020603050405020304" pitchFamily="18" charset="0"/>
                <a:cs typeface="Times New Roman" panose="02020603050405020304" pitchFamily="18" charset="0"/>
              </a:rPr>
              <a:t>This forms the crux of the empirical nature of scrum.</a:t>
            </a:r>
            <a:br>
              <a:rPr lang="en-US" sz="1300">
                <a:latin typeface="Times New Roman" panose="02020603050405020304" pitchFamily="18" charset="0"/>
                <a:cs typeface="Times New Roman" panose="02020603050405020304" pitchFamily="18" charset="0"/>
              </a:rPr>
            </a:br>
            <a:br>
              <a:rPr lang="en-US" sz="1300">
                <a:latin typeface="Times New Roman" panose="02020603050405020304" pitchFamily="18" charset="0"/>
                <a:cs typeface="Times New Roman" panose="02020603050405020304" pitchFamily="18" charset="0"/>
              </a:rPr>
            </a:br>
            <a:r>
              <a:rPr lang="en-US" sz="1300" b="1" i="0">
                <a:effectLst/>
                <a:latin typeface="Times New Roman" panose="02020603050405020304" pitchFamily="18" charset="0"/>
                <a:cs typeface="Times New Roman" panose="02020603050405020304" pitchFamily="18" charset="0"/>
              </a:rPr>
              <a:t>All the events — from planning to retrospective — happen during the sprint. Once a certain time interval for a sprint is established, it has to remain consistent throughout the development period. This helps the team learn from past experiences and apply that insight to future sprints.</a:t>
            </a:r>
            <a:endParaRPr lang="en-US" sz="13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1378" y="320675"/>
            <a:ext cx="11407487" cy="1325563"/>
          </a:xfrm>
        </p:spPr>
        <p:txBody>
          <a:bodyPr>
            <a:normAutofit/>
          </a:bodyPr>
          <a:lstStyle/>
          <a:p>
            <a:r>
              <a:rPr lang="en-US" sz="5400" b="1" i="0">
                <a:effectLst/>
                <a:latin typeface="Times New Roman" panose="02020603050405020304" pitchFamily="18" charset="0"/>
                <a:cs typeface="Times New Roman" panose="02020603050405020304" pitchFamily="18" charset="0"/>
              </a:rPr>
              <a:t>Daily Scrum or Stand Up</a:t>
            </a:r>
            <a:r>
              <a:rPr lang="en-US" sz="5400" b="0" i="0">
                <a:effectLst/>
                <a:latin typeface="Times New Roman" panose="02020603050405020304" pitchFamily="18" charset="0"/>
                <a:cs typeface="Times New Roman" panose="02020603050405020304" pitchFamily="18" charset="0"/>
              </a:rPr>
              <a:t>:</a:t>
            </a:r>
            <a:endParaRPr lang="en-US" sz="5400">
              <a:latin typeface="Times New Roman" panose="02020603050405020304" pitchFamily="18" charset="0"/>
              <a:cs typeface="Times New Roman" panose="02020603050405020304" pitchFamily="18" charset="0"/>
            </a:endParaRPr>
          </a:p>
        </p:txBody>
      </p:sp>
      <p:graphicFrame>
        <p:nvGraphicFramePr>
          <p:cNvPr id="5" name="Content Placeholder 2"/>
          <p:cNvGraphicFramePr>
            <a:graphicFrameLocks noGrp="1"/>
          </p:cNvGraphicFramePr>
          <p:nvPr>
            <p:ph idx="1"/>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a:solidFill>
                  <a:srgbClr val="2C2C2C"/>
                </a:solidFill>
              </a:rPr>
              <a:t>Scrum Process</a:t>
            </a:r>
            <a:endParaRPr lang="en-US" sz="3600">
              <a:solidFill>
                <a:srgbClr val="2C2C2C"/>
              </a:solidFill>
            </a:endParaRPr>
          </a:p>
        </p:txBody>
      </p:sp>
      <p:sp>
        <p:nvSpPr>
          <p:cNvPr id="73" name="Rounded Rectangle 9"/>
          <p:cNvSpPr>
            <a:spLocks noGrp="1" noRot="1" noChangeAspect="1" noMove="1" noResize="1" noEditPoints="1" noAdjustHandles="1" noChangeArrowheads="1" noChangeShapeType="1" noTextEdit="1"/>
          </p:cNvSpPr>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Grp="1" noChangeAspect="1" noChangeArrowheads="1"/>
          </p:cNvPicPr>
          <p:nvPr>
            <p:ph idx="1"/>
          </p:nvPr>
        </p:nvPicPr>
        <p:blipFill rotWithShape="1">
          <a:blip r:embed="rId1">
            <a:extLst>
              <a:ext uri="{28A0092B-C50C-407E-A947-70E740481C1C}">
                <a14:useLocalDpi xmlns:a14="http://schemas.microsoft.com/office/drawing/2010/main" val="0"/>
              </a:ext>
            </a:extLst>
          </a:blip>
          <a:srcRect l="11692" r="-6" b="-6"/>
          <a:stretch>
            <a:fillRect/>
          </a:stretch>
        </p:blipFill>
        <p:spPr bwMode="auto">
          <a:xfrm>
            <a:off x="4062964" y="942538"/>
            <a:ext cx="7163222" cy="4808332"/>
          </a:xfrm>
          <a:prstGeom prst="rect">
            <a:avLst/>
          </a:prstGeom>
          <a:noFill/>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cap="all">
                <a:solidFill>
                  <a:srgbClr val="000000"/>
                </a:solidFill>
                <a:effectLst/>
                <a:latin typeface="Times New Roman" panose="02020603050405020304" pitchFamily="18" charset="0"/>
                <a:cs typeface="Times New Roman" panose="02020603050405020304" pitchFamily="18" charset="0"/>
              </a:rPr>
              <a:t>WHAT ARE THE BENEFITS OF AGILE Scrum?</a:t>
            </a:r>
            <a:endParaRPr lang="en-US" dirty="0">
              <a:latin typeface="Times New Roman" panose="02020603050405020304" pitchFamily="18" charset="0"/>
              <a:cs typeface="Times New Roman" panose="02020603050405020304" pitchFamily="18" charset="0"/>
            </a:endParaRPr>
          </a:p>
        </p:txBody>
      </p:sp>
      <p:pic>
        <p:nvPicPr>
          <p:cNvPr id="205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983545" y="1825625"/>
            <a:ext cx="7652824" cy="45470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p:cNvSpPr>
            <a:spLocks noGrp="1" noRot="1" noChangeAspect="1" noMove="1" noResize="1" noEditPoints="1" noAdjustHandles="1" noChangeArrowheads="1" noChangeShapeType="1" noTextEdit="1"/>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2" name="Freeform 46"/>
          <p:cNvSpPr>
            <a:spLocks noGrp="1" noRot="1" noChangeAspect="1" noMove="1" noResize="1" noEditPoints="1" noAdjustHandles="1" noChangeArrowheads="1" noChangeShapeType="1" noTextEdit="1"/>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4" name="Freeform 47"/>
          <p:cNvSpPr>
            <a:spLocks noGrp="1" noRot="1" noChangeAspect="1" noMove="1" noResize="1" noEditPoints="1" noAdjustHandles="1" noChangeArrowheads="1" noChangeShapeType="1" noTextEdit="1"/>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6" name="Freeform 44"/>
          <p:cNvSpPr>
            <a:spLocks noGrp="1" noRot="1" noChangeAspect="1" noMove="1" noResize="1" noEditPoints="1" noAdjustHandles="1" noChangeArrowheads="1" noChangeShapeType="1" noTextEdit="1"/>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8" name="Rectangle 17"/>
          <p:cNvSpPr>
            <a:spLocks noGrp="1" noRot="1" noChangeAspect="1" noMove="1" noResize="1" noEditPoints="1" noAdjustHandles="1" noChangeArrowheads="1" noChangeShapeType="1" noTextEdit="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What is Agile?</a:t>
            </a:r>
            <a:endParaRPr lang="en-US" sz="4000">
              <a:solidFill>
                <a:srgbClr val="FFFF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b="0" i="0">
                <a:effectLst/>
                <a:latin typeface="Times New Roman" panose="02020603050405020304" pitchFamily="18" charset="0"/>
                <a:cs typeface="Times New Roman" panose="02020603050405020304" pitchFamily="18" charset="0"/>
              </a:rPr>
              <a:t>Agile software development refers to a group of software development methodologies based on iterative development, where requirements and solutions evolve through collaboration between self-organizing cross-functional teams.</a:t>
            </a:r>
            <a:endParaRPr lang="en-US" sz="2400" b="0" i="0">
              <a:effectLst/>
              <a:latin typeface="Times New Roman" panose="02020603050405020304" pitchFamily="18" charset="0"/>
              <a:cs typeface="Times New Roman" panose="02020603050405020304" pitchFamily="18" charset="0"/>
            </a:endParaRPr>
          </a:p>
          <a:p>
            <a:r>
              <a:rPr lang="en-US" sz="2400" b="0" i="0">
                <a:effectLst/>
                <a:latin typeface="Times New Roman" panose="02020603050405020304" pitchFamily="18" charset="0"/>
                <a:cs typeface="Times New Roman" panose="02020603050405020304" pitchFamily="18" charset="0"/>
              </a:rPr>
              <a:t>Agile methods or Agile processes generally promote a disciplined project management process that encourages frequent inspection and adaptation, a leadership philosophy that encourages teamwork, self-organization and accountability, a set of engineering best practices intended to allow for rapid delivery of high-quality software, and a business approach that aligns development with customer needs and company goals.</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p:cNvSpPr>
            <a:spLocks noGrp="1" noRot="1" noChangeAspect="1" noMove="1" noResize="1" noEditPoints="1" noAdjustHandles="1" noChangeArrowheads="1" noChangeShapeType="1" noTextEdit="1"/>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2" name="Freeform 46"/>
          <p:cNvSpPr>
            <a:spLocks noGrp="1" noRot="1" noChangeAspect="1" noMove="1" noResize="1" noEditPoints="1" noAdjustHandles="1" noChangeArrowheads="1" noChangeShapeType="1" noTextEdit="1"/>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4" name="Freeform 47"/>
          <p:cNvSpPr>
            <a:spLocks noGrp="1" noRot="1" noChangeAspect="1" noMove="1" noResize="1" noEditPoints="1" noAdjustHandles="1" noChangeArrowheads="1" noChangeShapeType="1" noTextEdit="1"/>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6" name="Freeform 44"/>
          <p:cNvSpPr>
            <a:spLocks noGrp="1" noRot="1" noChangeAspect="1" noMove="1" noResize="1" noEditPoints="1" noAdjustHandles="1" noChangeArrowheads="1" noChangeShapeType="1" noTextEdit="1"/>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8" name="Rectangle 17"/>
          <p:cNvSpPr>
            <a:spLocks noGrp="1" noRot="1" noChangeAspect="1" noMove="1" noResize="1" noEditPoints="1" noAdjustHandles="1" noChangeArrowheads="1" noChangeShapeType="1" noTextEdit="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b="0" i="0" cap="all">
                <a:solidFill>
                  <a:srgbClr val="FFFFFF"/>
                </a:solidFill>
                <a:effectLst/>
                <a:latin typeface="Times New Roman" panose="02020603050405020304" pitchFamily="18" charset="0"/>
                <a:cs typeface="Times New Roman" panose="02020603050405020304" pitchFamily="18" charset="0"/>
              </a:rPr>
              <a:t>WHAT IS SCRUM?</a:t>
            </a:r>
            <a:endParaRPr lang="en-US" sz="4000">
              <a:solidFill>
                <a:srgbClr val="FFFF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000" b="0" i="0">
                <a:effectLst/>
                <a:latin typeface="Times New Roman" panose="02020603050405020304" pitchFamily="18" charset="0"/>
                <a:cs typeface="Times New Roman" panose="02020603050405020304" pitchFamily="18" charset="0"/>
              </a:rPr>
              <a:t>Scrum is a subset of Agile. It is a lightweight process framework for agile development, and the most widely-used one.</a:t>
            </a:r>
            <a:endParaRPr lang="en-US" sz="2000" b="0" i="0">
              <a:effectLst/>
              <a:latin typeface="Times New Roman" panose="02020603050405020304" pitchFamily="18" charset="0"/>
              <a:cs typeface="Times New Roman" panose="02020603050405020304" pitchFamily="18" charset="0"/>
            </a:endParaRPr>
          </a:p>
          <a:p>
            <a:pPr marL="0" indent="0">
              <a:buNone/>
            </a:pPr>
            <a:endParaRPr lang="en-US" sz="2000" b="0" i="0">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000" b="0" i="0">
                <a:effectLst/>
                <a:latin typeface="Times New Roman" panose="02020603050405020304" pitchFamily="18" charset="0"/>
                <a:cs typeface="Times New Roman" panose="02020603050405020304" pitchFamily="18" charset="0"/>
              </a:rPr>
              <a:t>A “process framework” is a particular set of practices that must be followed in order for a process to be consistent with the framework. (For example, the Scrum process framework requires the use of development cycles called Sprints, the XP framework requires pair programming, and so forth.)</a:t>
            </a:r>
            <a:endParaRPr lang="en-US" sz="2000" b="0" i="0">
              <a:effectLst/>
              <a:latin typeface="Times New Roman" panose="02020603050405020304" pitchFamily="18" charset="0"/>
              <a:cs typeface="Times New Roman" panose="02020603050405020304" pitchFamily="18" charset="0"/>
            </a:endParaRPr>
          </a:p>
          <a:p>
            <a:pPr marL="457200" lvl="1" indent="0">
              <a:buNone/>
            </a:pPr>
            <a:endParaRPr lang="en-US" sz="2000" b="0" i="0">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000" b="0" i="0">
                <a:effectLst/>
                <a:latin typeface="Times New Roman" panose="02020603050405020304" pitchFamily="18" charset="0"/>
                <a:cs typeface="Times New Roman" panose="02020603050405020304" pitchFamily="18" charset="0"/>
              </a:rPr>
              <a:t>“Lightweight” means that the overhead of the process is kept as small as possible, to maximize the amount of productive time available for getting useful work done.</a:t>
            </a:r>
            <a:endParaRPr lang="en-US" sz="2000" b="0" i="0">
              <a:effectLst/>
              <a:latin typeface="Times New Roman" panose="02020603050405020304" pitchFamily="18" charset="0"/>
              <a:cs typeface="Times New Roman" panose="02020603050405020304" pitchFamily="18" charset="0"/>
            </a:endParaRPr>
          </a:p>
          <a:p>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p:cNvSpPr>
            <a:spLocks noGrp="1" noRot="1" noChangeAspect="1" noMove="1" noResize="1" noEditPoints="1" noAdjustHandles="1" noChangeArrowheads="1" noChangeShapeType="1" noTextEdit="1"/>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2" name="Freeform 46"/>
          <p:cNvSpPr>
            <a:spLocks noGrp="1" noRot="1" noChangeAspect="1" noMove="1" noResize="1" noEditPoints="1" noAdjustHandles="1" noChangeArrowheads="1" noChangeShapeType="1" noTextEdit="1"/>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4" name="Freeform 47"/>
          <p:cNvSpPr>
            <a:spLocks noGrp="1" noRot="1" noChangeAspect="1" noMove="1" noResize="1" noEditPoints="1" noAdjustHandles="1" noChangeArrowheads="1" noChangeShapeType="1" noTextEdit="1"/>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6" name="Freeform 44"/>
          <p:cNvSpPr>
            <a:spLocks noGrp="1" noRot="1" noChangeAspect="1" noMove="1" noResize="1" noEditPoints="1" noAdjustHandles="1" noChangeArrowheads="1" noChangeShapeType="1" noTextEdit="1"/>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8" name="Rectangle 17"/>
          <p:cNvSpPr>
            <a:spLocks noGrp="1" noRot="1" noChangeAspect="1" noMove="1" noResize="1" noEditPoints="1" noAdjustHandles="1" noChangeArrowheads="1" noChangeShapeType="1" noTextEdit="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b="0" i="0" cap="all">
                <a:solidFill>
                  <a:srgbClr val="FFFFFF"/>
                </a:solidFill>
                <a:effectLst/>
                <a:latin typeface="Times New Roman" panose="02020603050405020304" pitchFamily="18" charset="0"/>
                <a:cs typeface="Times New Roman" panose="02020603050405020304" pitchFamily="18" charset="0"/>
              </a:rPr>
              <a:t>WHAT ARE THE SCRUM REQUIREMENTS?</a:t>
            </a:r>
            <a:endParaRPr lang="en-US" sz="4000">
              <a:solidFill>
                <a:srgbClr val="FFFF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b="0" i="0">
                <a:effectLst/>
                <a:latin typeface="Times New Roman" panose="02020603050405020304" pitchFamily="18" charset="0"/>
                <a:cs typeface="Times New Roman" panose="02020603050405020304" pitchFamily="18" charset="0"/>
              </a:rPr>
              <a:t>Scrum does not define just what form requirements are to take, but simply says that they are gathered into the Product Backlog, and referred to generically as “Product Backlog Items,” or “PBIs” for short. </a:t>
            </a:r>
            <a:endParaRPr lang="en-US" sz="2400" b="0" i="0">
              <a:effectLst/>
              <a:latin typeface="Times New Roman" panose="02020603050405020304" pitchFamily="18" charset="0"/>
              <a:cs typeface="Times New Roman" panose="02020603050405020304" pitchFamily="18" charset="0"/>
            </a:endParaRPr>
          </a:p>
          <a:p>
            <a:r>
              <a:rPr lang="en-US" sz="2400" b="0" i="0">
                <a:effectLst/>
                <a:latin typeface="Times New Roman" panose="02020603050405020304" pitchFamily="18" charset="0"/>
                <a:cs typeface="Times New Roman" panose="02020603050405020304" pitchFamily="18" charset="0"/>
              </a:rPr>
              <a:t>Given the time-boxed nature of a Sprint, we can also infer that each set should require significantly less time to implement than the duration of the Sprint.</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a:grpSpLocks noGrp="1" noRot="1" noChangeAspect="1" noMove="1" noResize="1" noUngrp="1"/>
          </p:cNvGrpSpPr>
          <p:nvPr/>
        </p:nvGrpSpPr>
        <p:grpSpPr>
          <a:xfrm>
            <a:off x="409710" y="635715"/>
            <a:ext cx="11142208" cy="2482136"/>
            <a:chOff x="409710" y="635715"/>
            <a:chExt cx="11142208" cy="2482136"/>
          </a:xfrm>
        </p:grpSpPr>
        <p:sp>
          <p:nvSpPr>
            <p:cNvPr id="12" name="Freeform 44"/>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3" name="Freeform 45"/>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4" name="Freeform 46"/>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5" name="Freeform 47"/>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6" name="Rectangle 15"/>
            <p:cNvSpPr>
              <a:spLocks noChangeArrowheads="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1353666" y="759805"/>
            <a:ext cx="10000133" cy="1325563"/>
          </a:xfrm>
        </p:spPr>
        <p:txBody>
          <a:bodyPr>
            <a:normAutofit/>
          </a:bodyPr>
          <a:lstStyle/>
          <a:p>
            <a:r>
              <a:rPr lang="en-US" sz="4000" b="0" i="0" cap="all">
                <a:solidFill>
                  <a:srgbClr val="FFFFFF"/>
                </a:solidFill>
                <a:effectLst/>
                <a:latin typeface="Times New Roman" panose="02020603050405020304" pitchFamily="18" charset="0"/>
                <a:cs typeface="Times New Roman" panose="02020603050405020304" pitchFamily="18" charset="0"/>
              </a:rPr>
              <a:t>WHAT ARE THE SCRUM ROLES?</a:t>
            </a:r>
            <a:endParaRPr lang="en-US" sz="4000">
              <a:solidFill>
                <a:srgbClr val="FFFFFF"/>
              </a:solidFill>
              <a:latin typeface="Times New Roman" panose="02020603050405020304" pitchFamily="18" charset="0"/>
              <a:cs typeface="Times New Roman" panose="02020603050405020304" pitchFamily="18" charset="0"/>
            </a:endParaRPr>
          </a:p>
        </p:txBody>
      </p:sp>
      <p:graphicFrame>
        <p:nvGraphicFramePr>
          <p:cNvPr id="5" name="Content Placeholder 2"/>
          <p:cNvGraphicFramePr>
            <a:graphicFrameLocks noGrp="1"/>
          </p:cNvGraphicFramePr>
          <p:nvPr>
            <p:ph idx="1"/>
          </p:nvPr>
        </p:nvGraphicFramePr>
        <p:xfrm>
          <a:off x="1422492" y="2499837"/>
          <a:ext cx="9507778" cy="371469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53363" y="365760"/>
            <a:ext cx="9367203" cy="1188720"/>
          </a:xfrm>
        </p:spPr>
        <p:txBody>
          <a:bodyPr>
            <a:normAutofit/>
          </a:bodyPr>
          <a:lstStyle/>
          <a:p>
            <a:r>
              <a:rPr lang="en-US" b="0" i="0">
                <a:effectLst/>
                <a:latin typeface="Times New Roman" panose="02020603050405020304" pitchFamily="18" charset="0"/>
                <a:cs typeface="Times New Roman" panose="02020603050405020304" pitchFamily="18" charset="0"/>
              </a:rPr>
              <a:t>ScrumMaster</a:t>
            </a:r>
            <a:endParaRPr lang="en-US" dirty="0">
              <a:latin typeface="Times New Roman" panose="02020603050405020304" pitchFamily="18" charset="0"/>
              <a:cs typeface="Times New Roman" panose="02020603050405020304" pitchFamily="18" charset="0"/>
            </a:endParaRPr>
          </a:p>
        </p:txBody>
      </p:sp>
      <p:sp>
        <p:nvSpPr>
          <p:cNvPr id="8" name="Freeform: Shape 7"/>
          <p:cNvSpPr>
            <a:spLocks noGrp="1" noRot="1" noChangeAspect="1" noMove="1" noResize="1" noEditPoints="1" noAdjustHandles="1" noChangeArrowheads="1" noChangeShapeType="1" noTextEdit="1"/>
          </p:cNvSpPr>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1"/>
          <p:cNvSpPr>
            <a:spLocks noGrp="1" noRot="1" noChangeAspect="1" noMove="1" noResize="1" noEditPoints="1" noAdjustHandles="1" noChangeArrowheads="1" noChangeShapeType="1" noTextEdit="1"/>
          </p:cNvSpPr>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Content Placeholder 2"/>
          <p:cNvSpPr>
            <a:spLocks noGrp="1"/>
          </p:cNvSpPr>
          <p:nvPr>
            <p:ph idx="1"/>
          </p:nvPr>
        </p:nvSpPr>
        <p:spPr>
          <a:xfrm>
            <a:off x="1653363" y="2176272"/>
            <a:ext cx="9367204" cy="4041648"/>
          </a:xfrm>
        </p:spPr>
        <p:txBody>
          <a:bodyPr anchor="t">
            <a:normAutofit/>
          </a:bodyPr>
          <a:lstStyle/>
          <a:p>
            <a:r>
              <a:rPr lang="en-US" sz="1900" b="0" i="0">
                <a:effectLst/>
                <a:latin typeface="Times New Roman" panose="02020603050405020304" pitchFamily="18" charset="0"/>
                <a:cs typeface="Times New Roman" panose="02020603050405020304" pitchFamily="18" charset="0"/>
              </a:rPr>
              <a:t>The ScrumMaster (sometimes written “Scrum Master,” although the official term has no space after “Scrum”) is the keeper of the process.</a:t>
            </a:r>
            <a:endParaRPr lang="en-US" sz="1900" b="0" i="0">
              <a:effectLst/>
              <a:latin typeface="Times New Roman" panose="02020603050405020304" pitchFamily="18" charset="0"/>
              <a:cs typeface="Times New Roman" panose="02020603050405020304" pitchFamily="18" charset="0"/>
            </a:endParaRPr>
          </a:p>
          <a:p>
            <a:r>
              <a:rPr lang="en-US" sz="1900" b="0" i="0">
                <a:effectLst/>
                <a:latin typeface="Times New Roman" panose="02020603050405020304" pitchFamily="18" charset="0"/>
                <a:cs typeface="Times New Roman" panose="02020603050405020304" pitchFamily="18" charset="0"/>
              </a:rPr>
              <a:t>The ScrumMaster is responsible for making the process run smoothly, for removing obstacles that impact productivity, and for organizing and facilitating the critical meetings. </a:t>
            </a:r>
            <a:endParaRPr lang="en-US" sz="1900" b="0" i="0">
              <a:effectLst/>
              <a:latin typeface="Times New Roman" panose="02020603050405020304" pitchFamily="18" charset="0"/>
              <a:cs typeface="Times New Roman" panose="02020603050405020304" pitchFamily="18" charset="0"/>
            </a:endParaRPr>
          </a:p>
          <a:p>
            <a:r>
              <a:rPr lang="en-US" sz="1900" b="0" i="0">
                <a:effectLst/>
                <a:latin typeface="Times New Roman" panose="02020603050405020304" pitchFamily="18" charset="0"/>
                <a:cs typeface="Times New Roman" panose="02020603050405020304" pitchFamily="18" charset="0"/>
              </a:rPr>
              <a:t>The ScrumMasters responsibilities include</a:t>
            </a:r>
            <a:endParaRPr lang="en-US" sz="1900" b="0" i="0">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900" b="0" i="0">
                <a:effectLst/>
                <a:latin typeface="Times New Roman" panose="02020603050405020304" pitchFamily="18" charset="0"/>
                <a:cs typeface="Times New Roman" panose="02020603050405020304" pitchFamily="18" charset="0"/>
              </a:rPr>
              <a:t>Teach the Product Owner how to maximize return on investment (ROI) and meet his/her objectives through Scrum.</a:t>
            </a:r>
            <a:endParaRPr lang="en-US" sz="1900" b="0" i="0">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900" b="0" i="0">
                <a:effectLst/>
                <a:latin typeface="Times New Roman" panose="02020603050405020304" pitchFamily="18" charset="0"/>
                <a:cs typeface="Times New Roman" panose="02020603050405020304" pitchFamily="18" charset="0"/>
              </a:rPr>
              <a:t>Improve the lives of the development Team by facilitating creativity and empowerment.</a:t>
            </a:r>
            <a:endParaRPr lang="en-US" sz="1900" b="0" i="0">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900" b="0" i="0">
                <a:effectLst/>
                <a:latin typeface="Times New Roman" panose="02020603050405020304" pitchFamily="18" charset="0"/>
                <a:cs typeface="Times New Roman" panose="02020603050405020304" pitchFamily="18" charset="0"/>
              </a:rPr>
              <a:t>Improve the productivity of the development Team in any way possible.</a:t>
            </a:r>
            <a:endParaRPr lang="en-US" sz="1900" b="0" i="0">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900" b="0" i="0">
                <a:effectLst/>
                <a:latin typeface="Times New Roman" panose="02020603050405020304" pitchFamily="18" charset="0"/>
                <a:cs typeface="Times New Roman" panose="02020603050405020304" pitchFamily="18" charset="0"/>
              </a:rPr>
              <a:t>Improve the engineering practices and tools so that each increment of functionality is potentially shippable.</a:t>
            </a:r>
            <a:endParaRPr lang="en-US" sz="1900" b="0" i="0">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900" b="0" i="0">
                <a:effectLst/>
                <a:latin typeface="Times New Roman" panose="02020603050405020304" pitchFamily="18" charset="0"/>
                <a:cs typeface="Times New Roman" panose="02020603050405020304" pitchFamily="18" charset="0"/>
              </a:rPr>
              <a:t>Keep information about the Team’s progress up to date and visible to all parties.</a:t>
            </a:r>
            <a:endParaRPr lang="en-US" sz="1900" b="0" i="0">
              <a:effectLst/>
              <a:latin typeface="Times New Roman" panose="02020603050405020304" pitchFamily="18" charset="0"/>
              <a:cs typeface="Times New Roman" panose="02020603050405020304" pitchFamily="18" charset="0"/>
            </a:endParaRPr>
          </a:p>
          <a:p>
            <a:endParaRPr lang="en-US" sz="1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53363" y="365760"/>
            <a:ext cx="9367203" cy="1188720"/>
          </a:xfrm>
        </p:spPr>
        <p:txBody>
          <a:bodyPr>
            <a:normAutofit/>
          </a:bodyPr>
          <a:lstStyle/>
          <a:p>
            <a:r>
              <a:rPr lang="en-US" b="0" i="0">
                <a:effectLst/>
                <a:latin typeface="Times New Roman" panose="02020603050405020304" pitchFamily="18" charset="0"/>
                <a:cs typeface="Times New Roman" panose="02020603050405020304" pitchFamily="18" charset="0"/>
              </a:rPr>
              <a:t>Product Owner</a:t>
            </a:r>
            <a:endParaRPr lang="en-US" dirty="0">
              <a:latin typeface="Times New Roman" panose="02020603050405020304" pitchFamily="18" charset="0"/>
              <a:cs typeface="Times New Roman" panose="02020603050405020304" pitchFamily="18" charset="0"/>
            </a:endParaRPr>
          </a:p>
        </p:txBody>
      </p:sp>
      <p:sp>
        <p:nvSpPr>
          <p:cNvPr id="8" name="Freeform: Shape 7"/>
          <p:cNvSpPr>
            <a:spLocks noGrp="1" noRot="1" noChangeAspect="1" noMove="1" noResize="1" noEditPoints="1" noAdjustHandles="1" noChangeArrowheads="1" noChangeShapeType="1" noTextEdit="1"/>
          </p:cNvSpPr>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1653363" y="2176272"/>
            <a:ext cx="9367204" cy="4041648"/>
          </a:xfrm>
        </p:spPr>
        <p:txBody>
          <a:bodyPr anchor="t">
            <a:normAutofit/>
          </a:bodyPr>
          <a:lstStyle/>
          <a:p>
            <a:r>
              <a:rPr lang="en-US" sz="2000" b="0" i="0">
                <a:effectLst/>
                <a:latin typeface="Times New Roman" panose="02020603050405020304" pitchFamily="18" charset="0"/>
                <a:cs typeface="Times New Roman" panose="02020603050405020304" pitchFamily="18" charset="0"/>
              </a:rPr>
              <a:t>The Product Owner is the keeper of the requirements. </a:t>
            </a:r>
            <a:endParaRPr lang="en-US" sz="2000" b="0" i="0">
              <a:effectLst/>
              <a:latin typeface="Times New Roman" panose="02020603050405020304" pitchFamily="18" charset="0"/>
              <a:cs typeface="Times New Roman" panose="02020603050405020304" pitchFamily="18" charset="0"/>
            </a:endParaRPr>
          </a:p>
          <a:p>
            <a:r>
              <a:rPr lang="en-US" sz="2000" b="0" i="0">
                <a:effectLst/>
                <a:latin typeface="Times New Roman" panose="02020603050405020304" pitchFamily="18" charset="0"/>
                <a:cs typeface="Times New Roman" panose="02020603050405020304" pitchFamily="18" charset="0"/>
              </a:rPr>
              <a:t>The Product Owner provides the “single source of truth” for the Team regarding requirements and their planned order of implementation. </a:t>
            </a:r>
            <a:endParaRPr lang="en-US" sz="2000" b="0" i="0">
              <a:effectLst/>
              <a:latin typeface="Times New Roman" panose="02020603050405020304" pitchFamily="18" charset="0"/>
              <a:cs typeface="Times New Roman" panose="02020603050405020304" pitchFamily="18" charset="0"/>
            </a:endParaRPr>
          </a:p>
          <a:p>
            <a:r>
              <a:rPr lang="en-US" sz="2000" b="0" i="0">
                <a:effectLst/>
                <a:latin typeface="Times New Roman" panose="02020603050405020304" pitchFamily="18" charset="0"/>
                <a:cs typeface="Times New Roman" panose="02020603050405020304" pitchFamily="18" charset="0"/>
              </a:rPr>
              <a:t>In practice, the Product Owner is the interface between the business, the customers, and their product related needs on one side, and the Team on the other. </a:t>
            </a:r>
            <a:endParaRPr lang="en-US" sz="2000" b="0" i="0">
              <a:effectLst/>
              <a:latin typeface="Times New Roman" panose="02020603050405020304" pitchFamily="18" charset="0"/>
              <a:cs typeface="Times New Roman" panose="02020603050405020304" pitchFamily="18" charset="0"/>
            </a:endParaRPr>
          </a:p>
          <a:p>
            <a:r>
              <a:rPr lang="en-US" sz="2000" b="0" i="0">
                <a:effectLst/>
                <a:latin typeface="Times New Roman" panose="02020603050405020304" pitchFamily="18" charset="0"/>
                <a:cs typeface="Times New Roman" panose="02020603050405020304" pitchFamily="18" charset="0"/>
              </a:rPr>
              <a:t>The Product Owner buffers the Team from feature and bug-fix requests that come from many sources and is the single point of contact for all questions about product requirements. </a:t>
            </a:r>
            <a:endParaRPr lang="en-US" sz="2000" b="0" i="0">
              <a:effectLst/>
              <a:latin typeface="Times New Roman" panose="02020603050405020304" pitchFamily="18" charset="0"/>
              <a:cs typeface="Times New Roman" panose="02020603050405020304" pitchFamily="18" charset="0"/>
            </a:endParaRPr>
          </a:p>
          <a:p>
            <a:r>
              <a:rPr lang="en-US" sz="2000" b="0" i="0">
                <a:effectLst/>
                <a:latin typeface="Times New Roman" panose="02020603050405020304" pitchFamily="18" charset="0"/>
                <a:cs typeface="Times New Roman" panose="02020603050405020304" pitchFamily="18" charset="0"/>
              </a:rPr>
              <a:t>Product Owner works closely with the team to define the user-facing and technical requirements, to document the requirements as needed, and to determine the order of their implementation. </a:t>
            </a:r>
            <a:endParaRPr lang="en-US" sz="2000" b="0" i="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53363" y="365760"/>
            <a:ext cx="9367203" cy="1188720"/>
          </a:xfrm>
        </p:spPr>
        <p:txBody>
          <a:bodyPr>
            <a:normAutofit/>
          </a:bodyPr>
          <a:lstStyle/>
          <a:p>
            <a:r>
              <a:rPr lang="en-US" dirty="0"/>
              <a:t>Continue….</a:t>
            </a:r>
            <a:endParaRPr lang="en-US" dirty="0"/>
          </a:p>
        </p:txBody>
      </p:sp>
      <p:sp>
        <p:nvSpPr>
          <p:cNvPr id="8" name="Freeform: Shape 7"/>
          <p:cNvSpPr>
            <a:spLocks noGrp="1" noRot="1" noChangeAspect="1" noMove="1" noResize="1" noEditPoints="1" noAdjustHandles="1" noChangeArrowheads="1" noChangeShapeType="1" noTextEdit="1"/>
          </p:cNvSpPr>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1653363" y="2176272"/>
            <a:ext cx="9367204" cy="4041648"/>
          </a:xfrm>
        </p:spPr>
        <p:txBody>
          <a:bodyPr anchor="t">
            <a:normAutofit/>
          </a:bodyPr>
          <a:lstStyle/>
          <a:p>
            <a:r>
              <a:rPr lang="en-US" sz="1700" b="0" i="0">
                <a:effectLst/>
                <a:latin typeface="Times New Roman" panose="02020603050405020304" pitchFamily="18" charset="0"/>
                <a:cs typeface="Times New Roman" panose="02020603050405020304" pitchFamily="18" charset="0"/>
              </a:rPr>
              <a:t>Product Owner maintains the Product Backlog (which is the repository for all of this information), keeping it up to date and at the level of detail and quality the Team requires. The Product Owner also sets the schedule for releasing completed work to customers and makes the final call as to whether implementations have the features and quality required for release.</a:t>
            </a:r>
            <a:endParaRPr lang="en-US" sz="1700">
              <a:latin typeface="Times New Roman" panose="02020603050405020304" pitchFamily="18" charset="0"/>
              <a:cs typeface="Times New Roman" panose="02020603050405020304" pitchFamily="18" charset="0"/>
            </a:endParaRPr>
          </a:p>
          <a:p>
            <a:pPr marL="0" indent="0">
              <a:buNone/>
            </a:pPr>
            <a:endParaRPr lang="en-US" sz="1700" b="0" i="0">
              <a:effectLst/>
              <a:latin typeface="Times New Roman" panose="02020603050405020304" pitchFamily="18" charset="0"/>
              <a:cs typeface="Times New Roman" panose="02020603050405020304" pitchFamily="18" charset="0"/>
            </a:endParaRPr>
          </a:p>
          <a:p>
            <a:r>
              <a:rPr lang="en-US" sz="1700" b="0" i="0">
                <a:effectLst/>
                <a:latin typeface="Times New Roman" panose="02020603050405020304" pitchFamily="18" charset="0"/>
                <a:cs typeface="Times New Roman" panose="02020603050405020304" pitchFamily="18" charset="0"/>
              </a:rPr>
              <a:t>Product Owner works closely with the team to define the user-facing and technical requirements, to document the requirements as needed, and to determine the order of their implementation. </a:t>
            </a:r>
            <a:endParaRPr lang="en-US" sz="1700" b="0" i="0">
              <a:effectLst/>
              <a:latin typeface="Times New Roman" panose="02020603050405020304" pitchFamily="18" charset="0"/>
              <a:cs typeface="Times New Roman" panose="02020603050405020304" pitchFamily="18" charset="0"/>
            </a:endParaRPr>
          </a:p>
          <a:p>
            <a:r>
              <a:rPr lang="en-US" sz="1700" b="0" i="0">
                <a:effectLst/>
                <a:latin typeface="Times New Roman" panose="02020603050405020304" pitchFamily="18" charset="0"/>
                <a:cs typeface="Times New Roman" panose="02020603050405020304" pitchFamily="18" charset="0"/>
              </a:rPr>
              <a:t>Product Owner maintains the Product Backlog (which is the repository for all of this information), keeping it up to date and at the level of detail and quality the Team requires. </a:t>
            </a:r>
            <a:endParaRPr lang="en-US" sz="1700" b="0" i="0">
              <a:effectLst/>
              <a:latin typeface="Times New Roman" panose="02020603050405020304" pitchFamily="18" charset="0"/>
              <a:cs typeface="Times New Roman" panose="02020603050405020304" pitchFamily="18" charset="0"/>
            </a:endParaRPr>
          </a:p>
          <a:p>
            <a:r>
              <a:rPr lang="en-US" sz="1700" b="0" i="0">
                <a:effectLst/>
                <a:latin typeface="Times New Roman" panose="02020603050405020304" pitchFamily="18" charset="0"/>
                <a:cs typeface="Times New Roman" panose="02020603050405020304" pitchFamily="18" charset="0"/>
              </a:rPr>
              <a:t>The Product Owner also sets the schedule for releasing completed work to customers and makes the final call as to whether implementations have the features and quality required for release.</a:t>
            </a:r>
            <a:endParaRPr lang="en-US" sz="1700">
              <a:latin typeface="Times New Roman" panose="02020603050405020304" pitchFamily="18" charset="0"/>
              <a:cs typeface="Times New Roman" panose="02020603050405020304" pitchFamily="18" charset="0"/>
            </a:endParaRPr>
          </a:p>
          <a:p>
            <a:endParaRPr lang="en-US"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53363" y="365760"/>
            <a:ext cx="9367203" cy="1188720"/>
          </a:xfrm>
        </p:spPr>
        <p:txBody>
          <a:bodyPr>
            <a:normAutofit/>
          </a:bodyPr>
          <a:lstStyle/>
          <a:p>
            <a:r>
              <a:rPr lang="en-US" b="0" i="0">
                <a:effectLst/>
                <a:latin typeface="Times New Roman" panose="02020603050405020304" pitchFamily="18" charset="0"/>
                <a:cs typeface="Times New Roman" panose="02020603050405020304" pitchFamily="18" charset="0"/>
              </a:rPr>
              <a:t>Team</a:t>
            </a:r>
            <a:endParaRPr lang="en-US" dirty="0">
              <a:latin typeface="Times New Roman" panose="02020603050405020304" pitchFamily="18" charset="0"/>
              <a:cs typeface="Times New Roman" panose="02020603050405020304" pitchFamily="18" charset="0"/>
            </a:endParaRPr>
          </a:p>
        </p:txBody>
      </p:sp>
      <p:sp>
        <p:nvSpPr>
          <p:cNvPr id="15" name="Freeform: Shape 7"/>
          <p:cNvSpPr>
            <a:spLocks noGrp="1" noRot="1" noChangeAspect="1" noMove="1" noResize="1" noEditPoints="1" noAdjustHandles="1" noChangeArrowheads="1" noChangeShapeType="1" noTextEdit="1"/>
          </p:cNvSpPr>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9"/>
          <p:cNvSpPr>
            <a:spLocks noGrp="1" noRot="1" noChangeAspect="1" noMove="1" noResize="1" noEditPoints="1" noAdjustHandles="1" noChangeArrowheads="1" noChangeShapeType="1" noTextEdit="1"/>
          </p:cNvSpPr>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1"/>
          <p:cNvSpPr>
            <a:spLocks noGrp="1" noRot="1" noChangeAspect="1" noMove="1" noResize="1" noEditPoints="1" noAdjustHandles="1" noChangeArrowheads="1" noChangeShapeType="1" noTextEdit="1"/>
          </p:cNvSpPr>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Content Placeholder 2"/>
          <p:cNvSpPr>
            <a:spLocks noGrp="1"/>
          </p:cNvSpPr>
          <p:nvPr>
            <p:ph idx="1"/>
          </p:nvPr>
        </p:nvSpPr>
        <p:spPr>
          <a:xfrm>
            <a:off x="1653363" y="2176272"/>
            <a:ext cx="9367204" cy="4041648"/>
          </a:xfrm>
        </p:spPr>
        <p:txBody>
          <a:bodyPr anchor="t">
            <a:normAutofit/>
          </a:bodyPr>
          <a:lstStyle/>
          <a:p>
            <a:r>
              <a:rPr lang="en-US" sz="2200" b="0" i="0">
                <a:effectLst/>
                <a:latin typeface="Times New Roman" panose="02020603050405020304" pitchFamily="18" charset="0"/>
                <a:cs typeface="Times New Roman" panose="02020603050405020304" pitchFamily="18" charset="0"/>
              </a:rPr>
              <a:t>The Team is a self-organizing and cross-functional group of people who do the hands-on work of developing and testing the product.</a:t>
            </a:r>
            <a:endParaRPr lang="en-US" sz="2200" b="0" i="0">
              <a:effectLst/>
              <a:latin typeface="Times New Roman" panose="02020603050405020304" pitchFamily="18" charset="0"/>
              <a:cs typeface="Times New Roman" panose="02020603050405020304" pitchFamily="18" charset="0"/>
            </a:endParaRPr>
          </a:p>
          <a:p>
            <a:r>
              <a:rPr lang="en-US" sz="2200" b="0" i="0">
                <a:effectLst/>
                <a:latin typeface="Times New Roman" panose="02020603050405020304" pitchFamily="18" charset="0"/>
                <a:cs typeface="Times New Roman" panose="02020603050405020304" pitchFamily="18" charset="0"/>
              </a:rPr>
              <a:t>Since the Team is responsible for producing the product, it must also have the authority to make decisions about how to perform the work.</a:t>
            </a:r>
            <a:endParaRPr lang="en-US" sz="2200" b="0" i="0">
              <a:effectLst/>
              <a:latin typeface="Times New Roman" panose="02020603050405020304" pitchFamily="18" charset="0"/>
              <a:cs typeface="Times New Roman" panose="02020603050405020304" pitchFamily="18" charset="0"/>
            </a:endParaRPr>
          </a:p>
          <a:p>
            <a:r>
              <a:rPr lang="en-US" sz="2200" b="0" i="0">
                <a:effectLst/>
                <a:latin typeface="Times New Roman" panose="02020603050405020304" pitchFamily="18" charset="0"/>
                <a:cs typeface="Times New Roman" panose="02020603050405020304" pitchFamily="18" charset="0"/>
              </a:rPr>
              <a:t>The Team is therefore self-organizing: Team members decide how to break work into tasks, and how to allocate tasks to individuals, throughout the Sprint. </a:t>
            </a:r>
            <a:endParaRPr lang="en-US" sz="2200" b="0" i="0">
              <a:effectLst/>
              <a:latin typeface="Times New Roman" panose="02020603050405020304" pitchFamily="18" charset="0"/>
              <a:cs typeface="Times New Roman" panose="02020603050405020304" pitchFamily="18" charset="0"/>
            </a:endParaRPr>
          </a:p>
          <a:p>
            <a:r>
              <a:rPr lang="en-US" sz="2200" b="0" i="0">
                <a:effectLst/>
                <a:latin typeface="Times New Roman" panose="02020603050405020304" pitchFamily="18" charset="0"/>
                <a:cs typeface="Times New Roman" panose="02020603050405020304" pitchFamily="18" charset="0"/>
              </a:rPr>
              <a:t>The Team size should be kept in the range from five to nine people, if possible. (A larger number make communication difficult, while a smaller number leads to low productivity and fragility.)</a:t>
            </a:r>
            <a:endParaRPr lang="en-US" sz="2200" b="0" i="0">
              <a:effectLst/>
              <a:latin typeface="Times New Roman" panose="02020603050405020304" pitchFamily="18" charset="0"/>
              <a:cs typeface="Times New Roman" panose="02020603050405020304" pitchFamily="18" charset="0"/>
            </a:endParaRPr>
          </a:p>
          <a:p>
            <a:pPr marL="0" indent="0">
              <a:buNone/>
            </a:pPr>
            <a:r>
              <a:rPr lang="en-US" sz="2200" b="0" i="0">
                <a:effectLst/>
                <a:latin typeface="Times New Roman" panose="02020603050405020304" pitchFamily="18" charset="0"/>
                <a:cs typeface="Times New Roman" panose="02020603050405020304" pitchFamily="18" charset="0"/>
              </a:rPr>
              <a:t> Note: A very similar term, “Scrum Team,” refers to the Team plus the ScrumMaster and Product Owner.</a:t>
            </a:r>
            <a:endParaRPr lang="en-US" sz="22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2BB0954B27B44D97FB1C7E540B56B4" ma:contentTypeVersion="8" ma:contentTypeDescription="Create a new document." ma:contentTypeScope="" ma:versionID="2e391eb02a40105bda94e77d3da0a777">
  <xsd:schema xmlns:xsd="http://www.w3.org/2001/XMLSchema" xmlns:xs="http://www.w3.org/2001/XMLSchema" xmlns:p="http://schemas.microsoft.com/office/2006/metadata/properties" xmlns:ns2="0b0c3ba7-7629-4645-8033-22b613358fcf" targetNamespace="http://schemas.microsoft.com/office/2006/metadata/properties" ma:root="true" ma:fieldsID="01b19df82d5aaefc18cc65e03dce6675" ns2:_="">
    <xsd:import namespace="0b0c3ba7-7629-4645-8033-22b613358f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0c3ba7-7629-4645-8033-22b613358f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35C1DF-C995-4448-8E32-C56579B1A636}"/>
</file>

<file path=customXml/itemProps2.xml><?xml version="1.0" encoding="utf-8"?>
<ds:datastoreItem xmlns:ds="http://schemas.openxmlformats.org/officeDocument/2006/customXml" ds:itemID="{1801AE1A-3547-496A-AA26-4151CD0FAA2C}"/>
</file>

<file path=customXml/itemProps3.xml><?xml version="1.0" encoding="utf-8"?>
<ds:datastoreItem xmlns:ds="http://schemas.openxmlformats.org/officeDocument/2006/customXml" ds:itemID="{FAE203D3-9605-47DD-89E4-053A16B75FF4}"/>
</file>

<file path=docProps/app.xml><?xml version="1.0" encoding="utf-8"?>
<Properties xmlns="http://schemas.openxmlformats.org/officeDocument/2006/extended-properties" xmlns:vt="http://schemas.openxmlformats.org/officeDocument/2006/docPropsVTypes">
  <TotalTime>0</TotalTime>
  <Words>5934</Words>
  <Application>WPS Presentation</Application>
  <PresentationFormat>Widescreen</PresentationFormat>
  <Paragraphs>79</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Times New Roman</vt:lpstr>
      <vt:lpstr>Calibri</vt:lpstr>
      <vt:lpstr>Microsoft YaHei</vt:lpstr>
      <vt:lpstr>Arial Unicode MS</vt:lpstr>
      <vt:lpstr>Calibri Light</vt:lpstr>
      <vt:lpstr>Office Theme</vt:lpstr>
      <vt:lpstr>Project management using Agile project management and Scrum methodology.</vt:lpstr>
      <vt:lpstr>What is Agile?</vt:lpstr>
      <vt:lpstr>WHAT IS SCRUM?</vt:lpstr>
      <vt:lpstr>WHAT ARE THE SCRUM REQUIREMENTS?</vt:lpstr>
      <vt:lpstr>WHAT ARE THE SCRUM ROLES?</vt:lpstr>
      <vt:lpstr>ScrumMaster</vt:lpstr>
      <vt:lpstr>Product Owner</vt:lpstr>
      <vt:lpstr>Continue….</vt:lpstr>
      <vt:lpstr>Team</vt:lpstr>
      <vt:lpstr>Sprint planning</vt:lpstr>
      <vt:lpstr>Sprint</vt:lpstr>
      <vt:lpstr>Daily Scrum or Stand Up:</vt:lpstr>
      <vt:lpstr>Scrum Process</vt:lpstr>
      <vt:lpstr>WHAT ARE THE BENEFITS OF AGILE Scrum?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using Agile project management and Scrum methodology.</dc:title>
  <dc:creator>DR. ARUN KUMAR SIVAPRAKASAM</dc:creator>
  <cp:lastModifiedBy>sanjoy</cp:lastModifiedBy>
  <cp:revision>2</cp:revision>
  <dcterms:created xsi:type="dcterms:W3CDTF">2020-10-13T06:35:00Z</dcterms:created>
  <dcterms:modified xsi:type="dcterms:W3CDTF">2020-10-14T08:42:12Z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y fmtid="{D5CDD505-2E9C-101B-9397-08002B2CF9AE}" pid="3" name="ContentTypeId">
    <vt:lpwstr>0x010100B72BB0954B27B44D97FB1C7E540B56B4</vt:lpwstr>
  </property>
</Properties>
</file>