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3.xml" ContentType="application/vnd.openxmlformats-officedocument.themeOverride+xml"/>
  <Override PartName="/ppt/theme/themeOverride2.xml" ContentType="application/vnd.openxmlformats-officedocument.themeOverride+xml"/>
  <Override PartName="/ppt/theme/themeOverride7.xml" ContentType="application/vnd.openxmlformats-officedocument.themeOverride+xml"/>
  <Override PartName="/ppt/theme/themeOverride4.xml" ContentType="application/vnd.openxmlformats-officedocument.themeOverride+xml"/>
  <Override PartName="/ppt/theme/themeOverride6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9" r:id="rId8"/>
    <p:sldId id="278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72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25908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FUNCTION-ORIENTED SOFTWARE</a:t>
            </a:r>
            <a:br>
              <a:rPr lang="en-US" sz="5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DESIGN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229600" cy="884238"/>
          </a:xfrm>
        </p:spPr>
        <p:txBody>
          <a:bodyPr>
            <a:normAutofit/>
          </a:bodyPr>
          <a:lstStyle/>
          <a:p>
            <a:r>
              <a:rPr lang="en-US" b="1" dirty="0" smtClean="0"/>
              <a:t>DFD’s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" y="1295400"/>
            <a:ext cx="8991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/>
              <a:t>Construction of level 1 diagram</a:t>
            </a:r>
            <a:r>
              <a:rPr lang="en-US" sz="3200" b="1" dirty="0"/>
              <a:t>:</a:t>
            </a:r>
          </a:p>
          <a:p>
            <a:pPr algn="just"/>
            <a:r>
              <a:rPr lang="en-US" sz="3200" dirty="0"/>
              <a:t>Examine </a:t>
            </a:r>
            <a:r>
              <a:rPr lang="en-US" sz="3200" dirty="0"/>
              <a:t>the high-level </a:t>
            </a:r>
            <a:r>
              <a:rPr lang="en-US" sz="3200" dirty="0"/>
              <a:t>functions described </a:t>
            </a:r>
            <a:r>
              <a:rPr lang="en-US" sz="3200" dirty="0"/>
              <a:t>in the SRS document. If there are three to seven </a:t>
            </a:r>
            <a:r>
              <a:rPr lang="en-US" sz="3200" dirty="0"/>
              <a:t>high-level requirements </a:t>
            </a:r>
            <a:r>
              <a:rPr lang="en-US" sz="3200" dirty="0"/>
              <a:t>in the SRS document, then represent each of the </a:t>
            </a:r>
            <a:r>
              <a:rPr lang="en-US" sz="3200" dirty="0"/>
              <a:t>high-level function </a:t>
            </a:r>
            <a:r>
              <a:rPr lang="en-US" sz="3200" dirty="0"/>
              <a:t>in the form of </a:t>
            </a:r>
            <a:r>
              <a:rPr lang="en-US" sz="3200" dirty="0"/>
              <a:t>a bubble</a:t>
            </a:r>
            <a:r>
              <a:rPr lang="en-US" sz="3200" dirty="0"/>
              <a:t>. If there are more than seven </a:t>
            </a:r>
            <a:r>
              <a:rPr lang="en-US" sz="3200" dirty="0"/>
              <a:t>bubbles, then </a:t>
            </a:r>
            <a:r>
              <a:rPr lang="en-US" sz="3200" dirty="0"/>
              <a:t>some of them have to be combined. If there are less than </a:t>
            </a:r>
            <a:r>
              <a:rPr lang="en-US" sz="3200" dirty="0"/>
              <a:t>three bubbles</a:t>
            </a:r>
            <a:r>
              <a:rPr lang="en-US" sz="3200" dirty="0"/>
              <a:t>, then some of these have to be split.</a:t>
            </a:r>
          </a:p>
        </p:txBody>
      </p:sp>
    </p:spTree>
    <p:extLst>
      <p:ext uri="{BB962C8B-B14F-4D97-AF65-F5344CB8AC3E}">
        <p14:creationId xmlns:p14="http://schemas.microsoft.com/office/powerpoint/2010/main" val="160720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-274638"/>
            <a:ext cx="8229600" cy="884238"/>
          </a:xfrm>
        </p:spPr>
        <p:txBody>
          <a:bodyPr>
            <a:normAutofit/>
          </a:bodyPr>
          <a:lstStyle/>
          <a:p>
            <a:r>
              <a:rPr lang="en-US" b="1" dirty="0" smtClean="0"/>
              <a:t>DFD’s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" y="457200"/>
            <a:ext cx="89916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/>
              <a:t>Construction </a:t>
            </a:r>
            <a:r>
              <a:rPr lang="en-US" sz="3200" b="1" dirty="0"/>
              <a:t>of lower-level diagrams: </a:t>
            </a:r>
            <a:r>
              <a:rPr lang="en-US" sz="3200" b="1" dirty="0"/>
              <a:t> </a:t>
            </a:r>
            <a:r>
              <a:rPr lang="en-US" sz="3200" dirty="0" smtClean="0"/>
              <a:t>Decompose </a:t>
            </a:r>
            <a:r>
              <a:rPr lang="en-US" sz="3200" dirty="0"/>
              <a:t>each high-level </a:t>
            </a:r>
            <a:r>
              <a:rPr lang="en-US" sz="3200" dirty="0"/>
              <a:t>function into </a:t>
            </a:r>
            <a:r>
              <a:rPr lang="en-US" sz="3200" dirty="0"/>
              <a:t>its constituent </a:t>
            </a:r>
            <a:r>
              <a:rPr lang="en-US" sz="3200" dirty="0"/>
              <a:t>sub-functions </a:t>
            </a:r>
            <a:r>
              <a:rPr lang="en-US" sz="3200" dirty="0"/>
              <a:t>through the following set of activities:</a:t>
            </a:r>
          </a:p>
          <a:p>
            <a:pPr marL="800100" indent="-342900" algn="just"/>
            <a:r>
              <a:rPr lang="en-US" sz="3200" dirty="0"/>
              <a:t>• Identify </a:t>
            </a:r>
            <a:r>
              <a:rPr lang="en-US" sz="3200" dirty="0"/>
              <a:t>the different </a:t>
            </a:r>
            <a:r>
              <a:rPr lang="en-US" sz="3200" dirty="0"/>
              <a:t>sub-functions </a:t>
            </a:r>
            <a:r>
              <a:rPr lang="en-US" sz="3200" dirty="0"/>
              <a:t>of the high-level function.</a:t>
            </a:r>
          </a:p>
          <a:p>
            <a:pPr marL="800100" indent="-342900" algn="just"/>
            <a:r>
              <a:rPr lang="en-US" sz="3200" dirty="0"/>
              <a:t>• Identify </a:t>
            </a:r>
            <a:r>
              <a:rPr lang="en-US" sz="3200" dirty="0"/>
              <a:t>the data input to each of </a:t>
            </a:r>
            <a:r>
              <a:rPr lang="en-US" sz="3200" dirty="0"/>
              <a:t>these sub-functions</a:t>
            </a:r>
            <a:r>
              <a:rPr lang="en-US" sz="3200" dirty="0"/>
              <a:t>.</a:t>
            </a:r>
          </a:p>
          <a:p>
            <a:pPr marL="800100" indent="-342900" algn="just"/>
            <a:r>
              <a:rPr lang="en-US" sz="3200" dirty="0"/>
              <a:t>• Identify </a:t>
            </a:r>
            <a:r>
              <a:rPr lang="en-US" sz="3200" dirty="0"/>
              <a:t>the data output from each of these </a:t>
            </a:r>
            <a:r>
              <a:rPr lang="en-US" sz="3200" dirty="0"/>
              <a:t>sub-functions</a:t>
            </a:r>
            <a:r>
              <a:rPr lang="en-US" sz="3200" dirty="0"/>
              <a:t>.</a:t>
            </a:r>
          </a:p>
          <a:p>
            <a:pPr marL="800100" indent="-342900" algn="just"/>
            <a:r>
              <a:rPr lang="en-US" sz="3200" dirty="0"/>
              <a:t>• Identify </a:t>
            </a:r>
            <a:r>
              <a:rPr lang="en-US" sz="3200" dirty="0"/>
              <a:t>the interactions (data flow) among these </a:t>
            </a:r>
            <a:r>
              <a:rPr lang="en-US" sz="3200" dirty="0"/>
              <a:t>sub-functions</a:t>
            </a:r>
            <a:r>
              <a:rPr lang="en-US" sz="3200" dirty="0"/>
              <a:t>.</a:t>
            </a:r>
          </a:p>
          <a:p>
            <a:pPr algn="just"/>
            <a:r>
              <a:rPr lang="en-US" sz="3200" dirty="0"/>
              <a:t>Represent these aspects in a diagrammatic form using a DFD.</a:t>
            </a:r>
          </a:p>
        </p:txBody>
      </p:sp>
    </p:spTree>
    <p:extLst>
      <p:ext uri="{BB962C8B-B14F-4D97-AF65-F5344CB8AC3E}">
        <p14:creationId xmlns:p14="http://schemas.microsoft.com/office/powerpoint/2010/main" val="3418021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-122238"/>
            <a:ext cx="8229600" cy="884238"/>
          </a:xfrm>
        </p:spPr>
        <p:txBody>
          <a:bodyPr>
            <a:normAutofit/>
          </a:bodyPr>
          <a:lstStyle/>
          <a:p>
            <a:r>
              <a:rPr lang="en-US" b="1" dirty="0" smtClean="0"/>
              <a:t>DFD’s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" y="774442"/>
            <a:ext cx="8991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/>
              <a:t>Numbering of </a:t>
            </a:r>
            <a:r>
              <a:rPr lang="en-US" sz="3200" b="1" dirty="0" smtClean="0"/>
              <a:t>bubbles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These numbers help in uniquely identifying any bubble in the DFD </a:t>
            </a:r>
            <a:r>
              <a:rPr lang="en-US" sz="3200" dirty="0" smtClean="0"/>
              <a:t>from its </a:t>
            </a:r>
            <a:r>
              <a:rPr lang="en-US" sz="3200" dirty="0"/>
              <a:t>bubble number.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bubble at the context level is usually </a:t>
            </a:r>
            <a:r>
              <a:rPr lang="en-US" sz="3200" dirty="0" smtClean="0"/>
              <a:t>assigned the </a:t>
            </a:r>
            <a:r>
              <a:rPr lang="en-US" sz="3200" dirty="0"/>
              <a:t>number 0 to indicate that it is the 0 level DFD.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Bubbles </a:t>
            </a:r>
            <a:r>
              <a:rPr lang="en-US" sz="3200" dirty="0"/>
              <a:t>at level </a:t>
            </a:r>
            <a:r>
              <a:rPr lang="en-US" sz="3200" dirty="0" smtClean="0"/>
              <a:t>1 are </a:t>
            </a:r>
            <a:r>
              <a:rPr lang="en-US" sz="3200" dirty="0"/>
              <a:t>numbered, 0.1, 0.2, 0.3, etc. When a bubble numbered x </a:t>
            </a:r>
            <a:r>
              <a:rPr lang="en-US" sz="3200" dirty="0" smtClean="0"/>
              <a:t>is </a:t>
            </a:r>
            <a:r>
              <a:rPr lang="en-US" sz="3200" dirty="0"/>
              <a:t>decomposed, its children bubble are numbered x.1, x.2, x.3, etc.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82457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-122238"/>
            <a:ext cx="8229600" cy="884238"/>
          </a:xfrm>
        </p:spPr>
        <p:txBody>
          <a:bodyPr>
            <a:normAutofit/>
          </a:bodyPr>
          <a:lstStyle/>
          <a:p>
            <a:r>
              <a:rPr lang="en-US" b="1" dirty="0" smtClean="0"/>
              <a:t>DFD’s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" y="457200"/>
            <a:ext cx="89916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/>
              <a:t>Balancing DFDs</a:t>
            </a:r>
          </a:p>
          <a:p>
            <a:pPr algn="just"/>
            <a:r>
              <a:rPr lang="en-US" sz="3200" dirty="0"/>
              <a:t>The data that flow into or out of a bubble must match the data flow at the next </a:t>
            </a:r>
            <a:r>
              <a:rPr lang="en-US" sz="3200" dirty="0" smtClean="0"/>
              <a:t>level of </a:t>
            </a:r>
            <a:r>
              <a:rPr lang="en-US" sz="3200" dirty="0"/>
              <a:t>DFD. This </a:t>
            </a:r>
            <a:r>
              <a:rPr lang="en-US" sz="3200" dirty="0" smtClean="0"/>
              <a:t>is known </a:t>
            </a:r>
            <a:r>
              <a:rPr lang="en-US" sz="3200" dirty="0"/>
              <a:t>as balancing a DFD</a:t>
            </a:r>
            <a:r>
              <a:rPr lang="en-US" sz="3200" dirty="0" smtClean="0"/>
              <a:t>.</a:t>
            </a:r>
          </a:p>
          <a:p>
            <a:pPr algn="just"/>
            <a:endParaRPr lang="en-US" sz="3200" dirty="0"/>
          </a:p>
          <a:p>
            <a:r>
              <a:rPr lang="en-US" sz="3200" b="1" dirty="0"/>
              <a:t>How far to decompose?</a:t>
            </a:r>
          </a:p>
          <a:p>
            <a:pPr algn="just"/>
            <a:r>
              <a:rPr lang="en-US" sz="3200" dirty="0"/>
              <a:t>A bubble should not be decomposed any </a:t>
            </a:r>
            <a:r>
              <a:rPr lang="en-US" sz="3200" dirty="0" smtClean="0"/>
              <a:t>further once </a:t>
            </a:r>
            <a:r>
              <a:rPr lang="en-US" sz="3200" dirty="0"/>
              <a:t>a bubble is found </a:t>
            </a:r>
            <a:r>
              <a:rPr lang="en-US" sz="3200" dirty="0" smtClean="0"/>
              <a:t>to represent </a:t>
            </a:r>
            <a:r>
              <a:rPr lang="en-US" sz="3200" dirty="0"/>
              <a:t>a simple set of instructions. For simple problems, decomposition up</a:t>
            </a:r>
          </a:p>
          <a:p>
            <a:pPr algn="just"/>
            <a:r>
              <a:rPr lang="en-US" sz="3200" dirty="0"/>
              <a:t>to level 1 should suffice. However, large </a:t>
            </a:r>
            <a:r>
              <a:rPr lang="en-US" sz="3200" dirty="0" smtClean="0"/>
              <a:t>industry standard </a:t>
            </a:r>
            <a:r>
              <a:rPr lang="en-US" sz="3200" dirty="0"/>
              <a:t>problems </a:t>
            </a:r>
            <a:r>
              <a:rPr lang="en-US" sz="3200" dirty="0" smtClean="0"/>
              <a:t>may need </a:t>
            </a:r>
            <a:r>
              <a:rPr lang="en-US" sz="3200" dirty="0"/>
              <a:t>decomposition up to level 3 or level 4. Rarely, if ever, </a:t>
            </a:r>
            <a:r>
              <a:rPr lang="en-US" sz="3200" dirty="0" smtClean="0"/>
              <a:t>decomposition beyond </a:t>
            </a:r>
            <a:r>
              <a:rPr lang="en-US" sz="3200" dirty="0"/>
              <a:t>level 4 is needed</a:t>
            </a:r>
            <a:r>
              <a:rPr lang="en-US" sz="3200" dirty="0" smtClean="0"/>
              <a:t>.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650936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-304800"/>
            <a:ext cx="8229600" cy="884238"/>
          </a:xfrm>
        </p:spPr>
        <p:txBody>
          <a:bodyPr>
            <a:normAutofit/>
          </a:bodyPr>
          <a:lstStyle/>
          <a:p>
            <a:r>
              <a:rPr lang="en-US" b="1" dirty="0" smtClean="0"/>
              <a:t>Balancing DFD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8" t="16667" r="42459" b="6250"/>
          <a:stretch/>
        </p:blipFill>
        <p:spPr bwMode="auto">
          <a:xfrm>
            <a:off x="1676400" y="457200"/>
            <a:ext cx="5715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41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It is important to </a:t>
            </a:r>
            <a:r>
              <a:rPr lang="en-US" b="1" dirty="0" smtClean="0"/>
              <a:t>realize </a:t>
            </a:r>
            <a:r>
              <a:rPr lang="en-US" b="1" dirty="0"/>
              <a:t>that a DFD represents only data flow, and it does </a:t>
            </a:r>
            <a:r>
              <a:rPr lang="en-US" b="1" dirty="0" smtClean="0"/>
              <a:t>not represent </a:t>
            </a:r>
            <a:r>
              <a:rPr lang="en-US" b="1" dirty="0"/>
              <a:t>any control information</a:t>
            </a:r>
            <a:r>
              <a:rPr lang="en-US" b="1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8" t="39583" r="37921" b="32552"/>
          <a:stretch/>
        </p:blipFill>
        <p:spPr bwMode="auto">
          <a:xfrm>
            <a:off x="914400" y="3352800"/>
            <a:ext cx="73152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5607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Things to remember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9050" y="457200"/>
            <a:ext cx="916305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Many beginners commit the mistake of drawing more than one </a:t>
            </a:r>
            <a:r>
              <a:rPr lang="en-US" sz="2800" dirty="0"/>
              <a:t>bubble in </a:t>
            </a:r>
            <a:r>
              <a:rPr lang="en-US" sz="2800" dirty="0"/>
              <a:t>the context diagram. Context diagram should depict the system as </a:t>
            </a:r>
            <a:r>
              <a:rPr lang="en-US" sz="2800" dirty="0"/>
              <a:t>a single </a:t>
            </a:r>
            <a:r>
              <a:rPr lang="en-US" sz="2800" dirty="0"/>
              <a:t>bubble</a:t>
            </a:r>
            <a:r>
              <a:rPr lang="en-US" sz="28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Many beginners create DFD models in which external </a:t>
            </a:r>
            <a:r>
              <a:rPr lang="en-US" sz="2800" dirty="0"/>
              <a:t>entities appearing </a:t>
            </a:r>
            <a:r>
              <a:rPr lang="en-US" sz="2800" dirty="0"/>
              <a:t>at all levels of DFDs. All external entities interacting with </a:t>
            </a:r>
            <a:r>
              <a:rPr lang="en-US" sz="2800" dirty="0"/>
              <a:t>the system </a:t>
            </a:r>
            <a:r>
              <a:rPr lang="en-US" sz="2800" dirty="0"/>
              <a:t>should be represented only in the context diagram. </a:t>
            </a:r>
            <a:r>
              <a:rPr lang="en-US" sz="2800" dirty="0"/>
              <a:t>The external </a:t>
            </a:r>
            <a:r>
              <a:rPr lang="en-US" sz="2800" dirty="0"/>
              <a:t>entities should not appear in the DFDs at any other level</a:t>
            </a:r>
            <a:r>
              <a:rPr lang="en-US" sz="28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It is a common oversight to have either too few or too many bubbles </a:t>
            </a:r>
            <a:r>
              <a:rPr lang="en-US" sz="2800" dirty="0"/>
              <a:t>in a </a:t>
            </a:r>
            <a:r>
              <a:rPr lang="en-US" sz="2800" dirty="0"/>
              <a:t>DFD. Only three to seven bubbles per diagram should be </a:t>
            </a:r>
            <a:r>
              <a:rPr lang="en-US" sz="2800" dirty="0"/>
              <a:t>allowed. This </a:t>
            </a:r>
            <a:r>
              <a:rPr lang="en-US" sz="2800" dirty="0"/>
              <a:t>also means that each bubble in a DFD should be </a:t>
            </a:r>
            <a:r>
              <a:rPr lang="en-US" sz="2800" dirty="0"/>
              <a:t>decomposed three </a:t>
            </a:r>
            <a:r>
              <a:rPr lang="en-US" sz="2800" dirty="0"/>
              <a:t>to seven bubbles in the next level</a:t>
            </a:r>
            <a:r>
              <a:rPr lang="en-US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2249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Things to remember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9050" y="990600"/>
            <a:ext cx="89344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Many </a:t>
            </a:r>
            <a:r>
              <a:rPr lang="en-US" sz="2800" dirty="0"/>
              <a:t>beginners leave the DFDs at the different levels of a DFD </a:t>
            </a:r>
            <a:r>
              <a:rPr lang="en-US" sz="2800" dirty="0"/>
              <a:t>model unbalanced.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A common mistake committed by many beginners while developing </a:t>
            </a:r>
            <a:r>
              <a:rPr lang="en-US" sz="2800" dirty="0"/>
              <a:t>a DFD </a:t>
            </a:r>
            <a:r>
              <a:rPr lang="en-US" sz="2800" dirty="0"/>
              <a:t>model is attempting to represent control information in a DFD.</a:t>
            </a:r>
          </a:p>
        </p:txBody>
      </p:sp>
    </p:spTree>
    <p:extLst>
      <p:ext uri="{BB962C8B-B14F-4D97-AF65-F5344CB8AC3E}">
        <p14:creationId xmlns:p14="http://schemas.microsoft.com/office/powerpoint/2010/main" val="1283760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 of DFD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47918" r="42313" b="10937"/>
          <a:stretch/>
        </p:blipFill>
        <p:spPr bwMode="auto">
          <a:xfrm>
            <a:off x="457200" y="1219200"/>
            <a:ext cx="8382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480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 of DFD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4" t="30208" r="40263" b="19271"/>
          <a:stretch/>
        </p:blipFill>
        <p:spPr bwMode="auto">
          <a:xfrm>
            <a:off x="304800" y="914400"/>
            <a:ext cx="8458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32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4238"/>
          </a:xfrm>
        </p:spPr>
        <p:txBody>
          <a:bodyPr>
            <a:normAutofit/>
          </a:bodyPr>
          <a:lstStyle/>
          <a:p>
            <a:r>
              <a:rPr lang="en-US" b="1" dirty="0"/>
              <a:t>Context </a:t>
            </a:r>
            <a:r>
              <a:rPr lang="en-US" b="1" dirty="0" smtClean="0"/>
              <a:t>Diagram-Level 0 DFD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15400" cy="55626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The context diagram is the most abstract (highest level) data </a:t>
            </a:r>
            <a:r>
              <a:rPr lang="en-US" dirty="0" smtClean="0"/>
              <a:t>flow representation </a:t>
            </a:r>
            <a:r>
              <a:rPr lang="en-US" dirty="0"/>
              <a:t>of a system.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represents the entire system as a </a:t>
            </a:r>
            <a:r>
              <a:rPr lang="en-US" dirty="0" smtClean="0"/>
              <a:t>single bubble</a:t>
            </a:r>
            <a:r>
              <a:rPr lang="en-US" dirty="0"/>
              <a:t>. The bubble in the context diagram is annotated with the name of </a:t>
            </a:r>
            <a:r>
              <a:rPr lang="en-US" dirty="0" smtClean="0"/>
              <a:t>the software </a:t>
            </a:r>
            <a:r>
              <a:rPr lang="en-US" dirty="0"/>
              <a:t>system being developed (usually a noun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Example: software</a:t>
            </a:r>
            <a:r>
              <a:rPr lang="en-US" dirty="0"/>
              <a:t> </a:t>
            </a:r>
            <a:r>
              <a:rPr lang="en-US" dirty="0" smtClean="0"/>
              <a:t>developed </a:t>
            </a:r>
            <a:r>
              <a:rPr lang="en-US" dirty="0"/>
              <a:t>to automate the book keeping activities of a </a:t>
            </a:r>
            <a:r>
              <a:rPr lang="en-US" dirty="0" smtClean="0"/>
              <a:t>supermarket has </a:t>
            </a:r>
            <a:r>
              <a:rPr lang="en-US" dirty="0"/>
              <a:t>been labelled as ‘</a:t>
            </a:r>
            <a:r>
              <a:rPr lang="en-US" dirty="0" smtClean="0"/>
              <a:t>Supermarket software’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 of DFD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4" t="43489" r="37628" b="10417"/>
          <a:stretch/>
        </p:blipFill>
        <p:spPr bwMode="auto">
          <a:xfrm>
            <a:off x="381000" y="876299"/>
            <a:ext cx="8458200" cy="566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910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 of DFD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28600" y="762000"/>
            <a:ext cx="8686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Data dictionary for the DFD model of </a:t>
            </a:r>
            <a:r>
              <a:rPr lang="en-US" sz="3200" dirty="0" smtClean="0"/>
              <a:t>Example</a:t>
            </a:r>
            <a:endParaRPr lang="en-US" sz="3200" dirty="0"/>
          </a:p>
          <a:p>
            <a:pPr algn="just"/>
            <a:r>
              <a:rPr lang="en-US" sz="3200" dirty="0"/>
              <a:t>address: </a:t>
            </a:r>
            <a:r>
              <a:rPr lang="en-US" sz="3200" dirty="0" err="1"/>
              <a:t>name+house</a:t>
            </a:r>
            <a:r>
              <a:rPr lang="en-US" sz="3200" dirty="0"/>
              <a:t>#+street#+</a:t>
            </a:r>
            <a:r>
              <a:rPr lang="en-US" sz="3200" dirty="0" err="1"/>
              <a:t>city+pin</a:t>
            </a:r>
            <a:endParaRPr lang="en-US" sz="3200" dirty="0"/>
          </a:p>
          <a:p>
            <a:pPr algn="just"/>
            <a:r>
              <a:rPr lang="en-US" sz="3200" dirty="0"/>
              <a:t>sales-details: {</a:t>
            </a:r>
            <a:r>
              <a:rPr lang="en-US" sz="3200" dirty="0" err="1"/>
              <a:t>item+amount</a:t>
            </a:r>
            <a:r>
              <a:rPr lang="en-US" sz="3200" dirty="0"/>
              <a:t>}* + CN</a:t>
            </a:r>
          </a:p>
          <a:p>
            <a:pPr algn="just"/>
            <a:r>
              <a:rPr lang="en-US" sz="3200" dirty="0"/>
              <a:t>CN: integer</a:t>
            </a:r>
          </a:p>
          <a:p>
            <a:pPr algn="just"/>
            <a:r>
              <a:rPr lang="en-US" sz="3200" dirty="0"/>
              <a:t>customer-data: {</a:t>
            </a:r>
            <a:r>
              <a:rPr lang="en-US" sz="3200" dirty="0" err="1"/>
              <a:t>address+CN</a:t>
            </a:r>
            <a:r>
              <a:rPr lang="en-US" sz="3200" dirty="0"/>
              <a:t>}*</a:t>
            </a:r>
          </a:p>
          <a:p>
            <a:pPr algn="just"/>
            <a:r>
              <a:rPr lang="en-US" sz="3200" dirty="0"/>
              <a:t>sales-info: {sales-details}*</a:t>
            </a:r>
          </a:p>
          <a:p>
            <a:pPr algn="just"/>
            <a:r>
              <a:rPr lang="en-US" sz="3200" dirty="0"/>
              <a:t>winner-list: surprise-gift-winner-list + gold-coin-winner-list</a:t>
            </a:r>
          </a:p>
          <a:p>
            <a:pPr algn="just"/>
            <a:r>
              <a:rPr lang="en-US" sz="3200" dirty="0"/>
              <a:t>surprise-gift-winner-list: {</a:t>
            </a:r>
            <a:r>
              <a:rPr lang="en-US" sz="3200" dirty="0" err="1"/>
              <a:t>address+CN</a:t>
            </a:r>
            <a:r>
              <a:rPr lang="en-US" sz="3200" dirty="0"/>
              <a:t>}*</a:t>
            </a:r>
          </a:p>
          <a:p>
            <a:pPr algn="just"/>
            <a:r>
              <a:rPr lang="en-US" sz="3200" dirty="0"/>
              <a:t>gold-coin-winner-list: {</a:t>
            </a:r>
            <a:r>
              <a:rPr lang="en-US" sz="3200" dirty="0" err="1"/>
              <a:t>address+CN</a:t>
            </a:r>
            <a:r>
              <a:rPr lang="en-US" sz="3200" dirty="0"/>
              <a:t>}*</a:t>
            </a:r>
          </a:p>
          <a:p>
            <a:pPr algn="just"/>
            <a:r>
              <a:rPr lang="en-US" sz="3200" dirty="0"/>
              <a:t>gen-winner-command: command</a:t>
            </a:r>
          </a:p>
          <a:p>
            <a:pPr algn="just"/>
            <a:r>
              <a:rPr lang="en-US" sz="3200" dirty="0"/>
              <a:t>total-sales: {</a:t>
            </a:r>
            <a:r>
              <a:rPr lang="en-US" sz="3200" dirty="0" err="1"/>
              <a:t>CN+integer</a:t>
            </a:r>
            <a:r>
              <a:rPr lang="en-US" sz="3200" dirty="0" smtClean="0"/>
              <a:t>}*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3422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11500" dirty="0" smtClean="0">
                <a:latin typeface="Times New Roman" pitchFamily="18" charset="0"/>
                <a:cs typeface="Times New Roman" pitchFamily="18" charset="0"/>
              </a:rPr>
              <a:t>Any question?</a:t>
            </a:r>
            <a:endParaRPr lang="en-US" sz="11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067800" cy="609600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context diagram establishes the context in which the system operates; that is, who are the users, what data do they input to the system, and what data they received by the system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The various external entities with which the system interacts and the data flow occurring between the system and the external entities are represented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data input to the system and the </a:t>
            </a:r>
            <a:r>
              <a:rPr lang="en-US" dirty="0" smtClean="0"/>
              <a:t>data output </a:t>
            </a:r>
            <a:r>
              <a:rPr lang="en-US" dirty="0"/>
              <a:t>from the system are represented as incoming and outgoing arrows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These data flow arrows should be annotated with the corresponding data names.</a:t>
            </a:r>
          </a:p>
          <a:p>
            <a:pPr algn="just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884238"/>
          </a:xfrm>
        </p:spPr>
        <p:txBody>
          <a:bodyPr>
            <a:normAutofit/>
          </a:bodyPr>
          <a:lstStyle/>
          <a:p>
            <a:r>
              <a:rPr lang="en-US" b="1" dirty="0"/>
              <a:t>Context </a:t>
            </a:r>
            <a:r>
              <a:rPr lang="en-US" b="1" dirty="0" smtClean="0"/>
              <a:t>Diagram-Level 0 DFD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6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884238"/>
          </a:xfrm>
        </p:spPr>
        <p:txBody>
          <a:bodyPr>
            <a:normAutofit/>
          </a:bodyPr>
          <a:lstStyle/>
          <a:p>
            <a:r>
              <a:rPr lang="en-US" b="1" dirty="0"/>
              <a:t>Context </a:t>
            </a:r>
            <a:r>
              <a:rPr lang="en-US" b="1" dirty="0" smtClean="0"/>
              <a:t>Diagram-Level 0 DFD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38200" y="1428750"/>
            <a:ext cx="7391400" cy="4800600"/>
            <a:chOff x="838200" y="1428750"/>
            <a:chExt cx="7391400" cy="48006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84" t="30208" r="26564" b="19010"/>
            <a:stretch/>
          </p:blipFill>
          <p:spPr bwMode="auto">
            <a:xfrm>
              <a:off x="838200" y="1428750"/>
              <a:ext cx="7391400" cy="480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477000" y="39624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50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-46038"/>
            <a:ext cx="8229600" cy="884238"/>
          </a:xfrm>
        </p:spPr>
        <p:txBody>
          <a:bodyPr>
            <a:normAutofit/>
          </a:bodyPr>
          <a:lstStyle/>
          <a:p>
            <a:r>
              <a:rPr lang="en-US" b="1" dirty="0" smtClean="0"/>
              <a:t>Level 1- DFD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990600"/>
            <a:ext cx="8763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/>
              <a:t>The level 1 DFD usually contains three to seven </a:t>
            </a:r>
            <a:r>
              <a:rPr lang="en-US" sz="3200" dirty="0" smtClean="0"/>
              <a:t>bubbles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/>
              <a:t>To develop the level 1 DFD, examine the high-level functional requirements in the </a:t>
            </a:r>
            <a:r>
              <a:rPr lang="en-US" sz="3200" dirty="0" smtClean="0"/>
              <a:t>SRS document.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/>
              <a:t>E</a:t>
            </a:r>
            <a:r>
              <a:rPr lang="en-US" sz="3200" dirty="0" smtClean="0"/>
              <a:t>xamine </a:t>
            </a:r>
            <a:r>
              <a:rPr lang="en-US" sz="3200" dirty="0"/>
              <a:t>the </a:t>
            </a:r>
            <a:r>
              <a:rPr lang="en-US" sz="3200" dirty="0" smtClean="0"/>
              <a:t>input data </a:t>
            </a:r>
            <a:r>
              <a:rPr lang="en-US" sz="3200" dirty="0"/>
              <a:t>to these functions and the data output by these functions </a:t>
            </a:r>
            <a:r>
              <a:rPr lang="en-US" sz="3200" dirty="0" smtClean="0"/>
              <a:t>as documented </a:t>
            </a:r>
            <a:r>
              <a:rPr lang="en-US" sz="3200" dirty="0"/>
              <a:t>in the SRS document and represent </a:t>
            </a:r>
            <a:r>
              <a:rPr lang="en-US" sz="3200" dirty="0" smtClean="0"/>
              <a:t>them appropriately in the </a:t>
            </a:r>
            <a:r>
              <a:rPr lang="en-US" sz="3200" dirty="0"/>
              <a:t>diagram</a:t>
            </a:r>
            <a:r>
              <a:rPr lang="en-US" sz="32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167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884238"/>
          </a:xfrm>
        </p:spPr>
        <p:txBody>
          <a:bodyPr>
            <a:normAutofit/>
          </a:bodyPr>
          <a:lstStyle/>
          <a:p>
            <a:r>
              <a:rPr lang="en-US" b="1" dirty="0" smtClean="0"/>
              <a:t>Level 1- DFD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2" t="23438" r="42460" b="9114"/>
          <a:stretch/>
        </p:blipFill>
        <p:spPr bwMode="auto">
          <a:xfrm>
            <a:off x="1066800" y="685801"/>
            <a:ext cx="6705600" cy="5855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75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884238"/>
          </a:xfrm>
        </p:spPr>
        <p:txBody>
          <a:bodyPr>
            <a:normAutofit/>
          </a:bodyPr>
          <a:lstStyle/>
          <a:p>
            <a:r>
              <a:rPr lang="en-US" b="1" dirty="0" smtClean="0"/>
              <a:t>Level 1- DFD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685800"/>
            <a:ext cx="6858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Data dictionary for the DFD model of Example 6.1</a:t>
            </a:r>
          </a:p>
          <a:p>
            <a:pPr algn="just"/>
            <a:r>
              <a:rPr lang="en-US" sz="3200" dirty="0"/>
              <a:t>data-items: {integer}3</a:t>
            </a:r>
          </a:p>
          <a:p>
            <a:pPr algn="just"/>
            <a:r>
              <a:rPr lang="en-US" sz="3200" dirty="0" err="1"/>
              <a:t>rms</a:t>
            </a:r>
            <a:r>
              <a:rPr lang="en-US" sz="3200" dirty="0"/>
              <a:t>: float</a:t>
            </a:r>
          </a:p>
          <a:p>
            <a:pPr algn="just"/>
            <a:r>
              <a:rPr lang="en-US" sz="3200" dirty="0" err="1"/>
              <a:t>valid-data:data-items</a:t>
            </a:r>
            <a:endParaRPr lang="en-US" sz="3200" dirty="0"/>
          </a:p>
          <a:p>
            <a:pPr algn="just"/>
            <a:r>
              <a:rPr lang="en-US" sz="3200" dirty="0"/>
              <a:t>a: integer</a:t>
            </a:r>
          </a:p>
          <a:p>
            <a:pPr algn="just"/>
            <a:r>
              <a:rPr lang="en-US" sz="3200" dirty="0"/>
              <a:t>b: integer</a:t>
            </a:r>
          </a:p>
          <a:p>
            <a:pPr algn="just"/>
            <a:r>
              <a:rPr lang="en-US" sz="3200" dirty="0"/>
              <a:t>c: integer</a:t>
            </a:r>
          </a:p>
          <a:p>
            <a:pPr algn="just"/>
            <a:r>
              <a:rPr lang="en-US" sz="3200" dirty="0" err="1"/>
              <a:t>asq</a:t>
            </a:r>
            <a:r>
              <a:rPr lang="en-US" sz="3200" dirty="0"/>
              <a:t>: </a:t>
            </a:r>
            <a:r>
              <a:rPr lang="en-US" sz="3200" dirty="0"/>
              <a:t>integer</a:t>
            </a:r>
          </a:p>
          <a:p>
            <a:pPr algn="just"/>
            <a:r>
              <a:rPr lang="en-US" sz="3200" dirty="0" err="1"/>
              <a:t>bsq</a:t>
            </a:r>
            <a:r>
              <a:rPr lang="en-US" sz="3200" dirty="0"/>
              <a:t>: integer</a:t>
            </a:r>
          </a:p>
          <a:p>
            <a:pPr algn="just"/>
            <a:r>
              <a:rPr lang="en-US" sz="3200" dirty="0" err="1"/>
              <a:t>csq</a:t>
            </a:r>
            <a:r>
              <a:rPr lang="en-US" sz="3200" dirty="0"/>
              <a:t>: integer</a:t>
            </a:r>
          </a:p>
          <a:p>
            <a:pPr algn="just"/>
            <a:r>
              <a:rPr lang="en-US" sz="3200" dirty="0" err="1"/>
              <a:t>msq</a:t>
            </a:r>
            <a:r>
              <a:rPr lang="en-US" sz="3200" dirty="0"/>
              <a:t>: integer</a:t>
            </a:r>
          </a:p>
        </p:txBody>
      </p:sp>
    </p:spTree>
    <p:extLst>
      <p:ext uri="{BB962C8B-B14F-4D97-AF65-F5344CB8AC3E}">
        <p14:creationId xmlns:p14="http://schemas.microsoft.com/office/powerpoint/2010/main" val="30576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30162"/>
            <a:ext cx="8229600" cy="884238"/>
          </a:xfrm>
        </p:spPr>
        <p:txBody>
          <a:bodyPr>
            <a:normAutofit/>
          </a:bodyPr>
          <a:lstStyle/>
          <a:p>
            <a:r>
              <a:rPr lang="en-US" b="1" dirty="0" smtClean="0"/>
              <a:t>DFD’s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 rot="10800000" flipV="1">
            <a:off x="114300" y="780156"/>
            <a:ext cx="8763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Each </a:t>
            </a:r>
            <a:r>
              <a:rPr lang="en-US" sz="3200" dirty="0"/>
              <a:t>bubble in the DFD represents a function performed by the system. The bubbles are decomposed into sub-functions at the successive levels of the DFD model.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Decomposition of a bubble is also known as factoring or exploding a bubble. </a:t>
            </a:r>
          </a:p>
          <a:p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Decomposition of a bubble should be carried on until a level is reached at which the function of the bubble can be described using a simple algorithm.</a:t>
            </a:r>
          </a:p>
        </p:txBody>
      </p:sp>
    </p:spTree>
    <p:extLst>
      <p:ext uri="{BB962C8B-B14F-4D97-AF65-F5344CB8AC3E}">
        <p14:creationId xmlns:p14="http://schemas.microsoft.com/office/powerpoint/2010/main" val="1014608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229600" cy="884238"/>
          </a:xfrm>
        </p:spPr>
        <p:txBody>
          <a:bodyPr>
            <a:normAutofit/>
          </a:bodyPr>
          <a:lstStyle/>
          <a:p>
            <a:r>
              <a:rPr lang="en-US" b="1" dirty="0" smtClean="0"/>
              <a:t>DFD’s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" y="780157"/>
            <a:ext cx="8991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Construction of context diagram: Examine the SRS document </a:t>
            </a:r>
            <a:r>
              <a:rPr lang="en-US" sz="3200" dirty="0" smtClean="0"/>
              <a:t>to determine</a:t>
            </a:r>
            <a:r>
              <a:rPr lang="en-US" sz="3200" dirty="0"/>
              <a:t>:</a:t>
            </a:r>
          </a:p>
          <a:p>
            <a:pPr marL="914400" indent="-457200" algn="just"/>
            <a:r>
              <a:rPr lang="en-US" sz="3200" dirty="0"/>
              <a:t>• Different high-level functions that the system needs to perform.</a:t>
            </a:r>
          </a:p>
          <a:p>
            <a:pPr marL="914400" indent="-457200" algn="just"/>
            <a:r>
              <a:rPr lang="en-US" sz="3200" dirty="0"/>
              <a:t>• Data input to every high-level function.</a:t>
            </a:r>
          </a:p>
          <a:p>
            <a:pPr marL="914400" indent="-457200" algn="just"/>
            <a:r>
              <a:rPr lang="en-US" sz="3200" dirty="0"/>
              <a:t>• Data output from every high-level function.</a:t>
            </a:r>
          </a:p>
          <a:p>
            <a:pPr marL="914400" indent="-457200" algn="just"/>
            <a:r>
              <a:rPr lang="en-US" sz="3200" dirty="0"/>
              <a:t>• Interactions (data flow) among the identified high-level functions.</a:t>
            </a:r>
          </a:p>
          <a:p>
            <a:pPr algn="just"/>
            <a:r>
              <a:rPr lang="en-US" sz="3200" dirty="0"/>
              <a:t>Represent these aspects of the high-level functions in a </a:t>
            </a:r>
            <a:r>
              <a:rPr lang="en-US" sz="3200" dirty="0" smtClean="0"/>
              <a:t>diagrammatic form</a:t>
            </a:r>
            <a:r>
              <a:rPr lang="en-US" sz="3200" dirty="0"/>
              <a:t>. This would form the top-level data flow diagram (DFD), </a:t>
            </a:r>
            <a:r>
              <a:rPr lang="en-US" sz="3200" dirty="0" smtClean="0"/>
              <a:t>usually called </a:t>
            </a:r>
            <a:r>
              <a:rPr lang="en-US" sz="3200" dirty="0"/>
              <a:t>the DFD 0.</a:t>
            </a:r>
          </a:p>
        </p:txBody>
      </p:sp>
    </p:spTree>
    <p:extLst>
      <p:ext uri="{BB962C8B-B14F-4D97-AF65-F5344CB8AC3E}">
        <p14:creationId xmlns:p14="http://schemas.microsoft.com/office/powerpoint/2010/main" val="2412609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2BB0954B27B44D97FB1C7E540B56B4" ma:contentTypeVersion="8" ma:contentTypeDescription="Create a new document." ma:contentTypeScope="" ma:versionID="2e391eb02a40105bda94e77d3da0a777">
  <xsd:schema xmlns:xsd="http://www.w3.org/2001/XMLSchema" xmlns:xs="http://www.w3.org/2001/XMLSchema" xmlns:p="http://schemas.microsoft.com/office/2006/metadata/properties" xmlns:ns2="0b0c3ba7-7629-4645-8033-22b613358fcf" targetNamespace="http://schemas.microsoft.com/office/2006/metadata/properties" ma:root="true" ma:fieldsID="01b19df82d5aaefc18cc65e03dce6675" ns2:_="">
    <xsd:import namespace="0b0c3ba7-7629-4645-8033-22b613358f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0c3ba7-7629-4645-8033-22b613358f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7C49DC-28CE-4A71-9AD5-8166DE4E2C54}"/>
</file>

<file path=customXml/itemProps2.xml><?xml version="1.0" encoding="utf-8"?>
<ds:datastoreItem xmlns:ds="http://schemas.openxmlformats.org/officeDocument/2006/customXml" ds:itemID="{C43EA9B7-D38D-45DD-93CB-3DEF24F8821B}"/>
</file>

<file path=customXml/itemProps3.xml><?xml version="1.0" encoding="utf-8"?>
<ds:datastoreItem xmlns:ds="http://schemas.openxmlformats.org/officeDocument/2006/customXml" ds:itemID="{24C36767-1191-48A7-B83D-EAED196206A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1036</Words>
  <Application>Microsoft Office PowerPoint</Application>
  <PresentationFormat>On-screen Show (4:3)</PresentationFormat>
  <Paragraphs>97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FUNCTION-ORIENTED SOFTWARE DESIGN</vt:lpstr>
      <vt:lpstr>Context Diagram-Level 0 DFD</vt:lpstr>
      <vt:lpstr>Context Diagram-Level 0 DFD</vt:lpstr>
      <vt:lpstr>Context Diagram-Level 0 DFD</vt:lpstr>
      <vt:lpstr>Level 1- DFD</vt:lpstr>
      <vt:lpstr>Level 1- DFD</vt:lpstr>
      <vt:lpstr>Level 1- DFD</vt:lpstr>
      <vt:lpstr>DFD’s</vt:lpstr>
      <vt:lpstr>DFD’s</vt:lpstr>
      <vt:lpstr>DFD’s</vt:lpstr>
      <vt:lpstr>DFD’s</vt:lpstr>
      <vt:lpstr>DFD’s</vt:lpstr>
      <vt:lpstr>DFD’s</vt:lpstr>
      <vt:lpstr>Balancing DFD</vt:lpstr>
      <vt:lpstr>Things to remember</vt:lpstr>
      <vt:lpstr>Things to remember</vt:lpstr>
      <vt:lpstr>Things to remember</vt:lpstr>
      <vt:lpstr>Example of DFD</vt:lpstr>
      <vt:lpstr>Example of DFD</vt:lpstr>
      <vt:lpstr>Example of DFD</vt:lpstr>
      <vt:lpstr>Example of DFD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FUNCTION-ORIENTED SOFTWARE DESIGN</dc:title>
  <dc:creator>Jhuma</dc:creator>
  <cp:lastModifiedBy>jhuma</cp:lastModifiedBy>
  <cp:revision>37</cp:revision>
  <dcterms:created xsi:type="dcterms:W3CDTF">2006-08-16T00:00:00Z</dcterms:created>
  <dcterms:modified xsi:type="dcterms:W3CDTF">2020-11-03T04:44:31Z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0x010100B72BB0954B27B44D97FB1C7E540B56B4</vt:lpwstr>
  </property>
</Properties>
</file>