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theme" Target="theme/theme1.xml"/><Relationship Id="rId16" Type="http://schemas.openxmlformats.org/officeDocument/2006/relationships/customXml" Target="../customXml/item3.xml"/><Relationship Id="rId6" Type="http://schemas.openxmlformats.org/officeDocument/2006/relationships/slide" Target="slides/slide4.xml"/><Relationship Id="rId11"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customXml" Target="../customXml/item2.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469DBAA-F39A-41F2-867F-DDE05E57F89C}"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8CBF2E8F-B43A-484B-A05B-DFF411DBA2A0}">
      <dgm:prSet/>
      <dgm:spPr/>
      <dgm:t>
        <a:bodyPr/>
        <a:lstStyle/>
        <a:p>
          <a:r>
            <a:rPr lang="en-US"/>
            <a:t>To learn and use project size estimation for a different category of software</a:t>
          </a:r>
        </a:p>
      </dgm:t>
    </dgm:pt>
    <dgm:pt modelId="{F2C0E388-B051-4596-86C2-DE4E0053245D}" cxnId="{DD577868-D816-4585-BCEB-A37A8620876F}" type="parTrans">
      <dgm:prSet/>
      <dgm:spPr/>
      <dgm:t>
        <a:bodyPr/>
        <a:lstStyle/>
        <a:p>
          <a:endParaRPr lang="en-US"/>
        </a:p>
      </dgm:t>
    </dgm:pt>
    <dgm:pt modelId="{71573C2C-8002-44FB-8B46-0DC416C76E23}" cxnId="{DD577868-D816-4585-BCEB-A37A8620876F}" type="sibTrans">
      <dgm:prSet/>
      <dgm:spPr/>
      <dgm:t>
        <a:bodyPr/>
        <a:lstStyle/>
        <a:p>
          <a:endParaRPr lang="en-US"/>
        </a:p>
      </dgm:t>
    </dgm:pt>
    <dgm:pt modelId="{F9ABEBB9-14B0-40F2-BC87-99A1654A2807}">
      <dgm:prSet/>
      <dgm:spPr/>
      <dgm:t>
        <a:bodyPr/>
        <a:lstStyle/>
        <a:p>
          <a:r>
            <a:rPr lang="en-US"/>
            <a:t>To prepare test case and test the developed Program</a:t>
          </a:r>
        </a:p>
      </dgm:t>
    </dgm:pt>
    <dgm:pt modelId="{41B20350-5AC3-4CF9-9C4C-67E70E39AF61}" cxnId="{9717C77F-A413-423B-A7B0-8BAF3AC65ED4}" type="parTrans">
      <dgm:prSet/>
      <dgm:spPr/>
      <dgm:t>
        <a:bodyPr/>
        <a:lstStyle/>
        <a:p>
          <a:endParaRPr lang="en-US"/>
        </a:p>
      </dgm:t>
    </dgm:pt>
    <dgm:pt modelId="{66C5D637-76A4-4A7D-829E-365D4D3AF17B}" cxnId="{9717C77F-A413-423B-A7B0-8BAF3AC65ED4}" type="sibTrans">
      <dgm:prSet/>
      <dgm:spPr/>
      <dgm:t>
        <a:bodyPr/>
        <a:lstStyle/>
        <a:p>
          <a:endParaRPr lang="en-US"/>
        </a:p>
      </dgm:t>
    </dgm:pt>
    <dgm:pt modelId="{EB50E471-8FC3-4274-B4C7-BAB82A86C083}">
      <dgm:prSet/>
      <dgm:spPr/>
      <dgm:t>
        <a:bodyPr/>
        <a:lstStyle/>
        <a:p>
          <a:r>
            <a:rPr lang="en-US"/>
            <a:t>To perform work in team and learn formation of team structure </a:t>
          </a:r>
        </a:p>
      </dgm:t>
    </dgm:pt>
    <dgm:pt modelId="{435BEA76-1250-4785-B6C3-F9409786F5B8}" cxnId="{0E467A1D-AEAC-4738-88B5-83B3C04271B5}" type="parTrans">
      <dgm:prSet/>
      <dgm:spPr/>
      <dgm:t>
        <a:bodyPr/>
        <a:lstStyle/>
        <a:p>
          <a:endParaRPr lang="en-US"/>
        </a:p>
      </dgm:t>
    </dgm:pt>
    <dgm:pt modelId="{C1CA987E-11A1-4BB5-A4E7-F5EE12151B5F}" cxnId="{0E467A1D-AEAC-4738-88B5-83B3C04271B5}" type="sibTrans">
      <dgm:prSet/>
      <dgm:spPr/>
      <dgm:t>
        <a:bodyPr/>
        <a:lstStyle/>
        <a:p>
          <a:endParaRPr lang="en-US"/>
        </a:p>
      </dgm:t>
    </dgm:pt>
    <dgm:pt modelId="{DB60190C-5B32-4642-B3FD-594A5330D10E}">
      <dgm:prSet/>
      <dgm:spPr/>
      <dgm:t>
        <a:bodyPr/>
        <a:lstStyle/>
        <a:p>
          <a:r>
            <a:rPr lang="en-US"/>
            <a:t>To decompose a software in terms of modules/partition</a:t>
          </a:r>
        </a:p>
      </dgm:t>
    </dgm:pt>
    <dgm:pt modelId="{6845515C-69DC-4DDF-8365-CB9E36B35E3C}" cxnId="{17E40C87-22A6-41DA-AA06-E2EB16C5958C}" type="parTrans">
      <dgm:prSet/>
      <dgm:spPr/>
      <dgm:t>
        <a:bodyPr/>
        <a:lstStyle/>
        <a:p>
          <a:endParaRPr lang="en-US"/>
        </a:p>
      </dgm:t>
    </dgm:pt>
    <dgm:pt modelId="{1A81B6CE-697D-4E80-98C8-0DE2FB905298}" cxnId="{17E40C87-22A6-41DA-AA06-E2EB16C5958C}" type="sibTrans">
      <dgm:prSet/>
      <dgm:spPr/>
      <dgm:t>
        <a:bodyPr/>
        <a:lstStyle/>
        <a:p>
          <a:endParaRPr lang="en-US"/>
        </a:p>
      </dgm:t>
    </dgm:pt>
    <dgm:pt modelId="{F27708C0-CB3E-4293-8F04-5EF7A357AE12}" type="pres">
      <dgm:prSet presAssocID="{2469DBAA-F39A-41F2-867F-DDE05E57F89C}" presName="matrix" presStyleCnt="0">
        <dgm:presLayoutVars>
          <dgm:chMax val="1"/>
          <dgm:dir/>
          <dgm:resizeHandles val="exact"/>
        </dgm:presLayoutVars>
      </dgm:prSet>
      <dgm:spPr/>
    </dgm:pt>
    <dgm:pt modelId="{4EEA37B1-64CD-48DB-B6B5-636485C3F6D2}" type="pres">
      <dgm:prSet presAssocID="{2469DBAA-F39A-41F2-867F-DDE05E57F89C}" presName="diamond" presStyleLbl="bgShp" presStyleIdx="0" presStyleCnt="1"/>
      <dgm:spPr/>
    </dgm:pt>
    <dgm:pt modelId="{79EA3A9D-D7A5-4903-8669-4309EE36F02E}" type="pres">
      <dgm:prSet presAssocID="{2469DBAA-F39A-41F2-867F-DDE05E57F89C}" presName="quad1" presStyleLbl="node1" presStyleIdx="0" presStyleCnt="4">
        <dgm:presLayoutVars>
          <dgm:chMax val="0"/>
          <dgm:chPref val="0"/>
          <dgm:bulletEnabled val="1"/>
        </dgm:presLayoutVars>
      </dgm:prSet>
      <dgm:spPr/>
    </dgm:pt>
    <dgm:pt modelId="{A4C8A126-41D1-4E1A-9733-98508A4FEBAA}" type="pres">
      <dgm:prSet presAssocID="{2469DBAA-F39A-41F2-867F-DDE05E57F89C}" presName="quad2" presStyleLbl="node1" presStyleIdx="1" presStyleCnt="4">
        <dgm:presLayoutVars>
          <dgm:chMax val="0"/>
          <dgm:chPref val="0"/>
          <dgm:bulletEnabled val="1"/>
        </dgm:presLayoutVars>
      </dgm:prSet>
      <dgm:spPr/>
    </dgm:pt>
    <dgm:pt modelId="{FFB2B371-D0D9-4D6E-A173-6B2F1EE13DA8}" type="pres">
      <dgm:prSet presAssocID="{2469DBAA-F39A-41F2-867F-DDE05E57F89C}" presName="quad3" presStyleLbl="node1" presStyleIdx="2" presStyleCnt="4">
        <dgm:presLayoutVars>
          <dgm:chMax val="0"/>
          <dgm:chPref val="0"/>
          <dgm:bulletEnabled val="1"/>
        </dgm:presLayoutVars>
      </dgm:prSet>
      <dgm:spPr/>
    </dgm:pt>
    <dgm:pt modelId="{BA6CCCEF-D959-453C-90AE-6C081F527721}" type="pres">
      <dgm:prSet presAssocID="{2469DBAA-F39A-41F2-867F-DDE05E57F89C}" presName="quad4" presStyleLbl="node1" presStyleIdx="3" presStyleCnt="4">
        <dgm:presLayoutVars>
          <dgm:chMax val="0"/>
          <dgm:chPref val="0"/>
          <dgm:bulletEnabled val="1"/>
        </dgm:presLayoutVars>
      </dgm:prSet>
      <dgm:spPr/>
    </dgm:pt>
  </dgm:ptLst>
  <dgm:cxnLst>
    <dgm:cxn modelId="{0E467A1D-AEAC-4738-88B5-83B3C04271B5}" srcId="{2469DBAA-F39A-41F2-867F-DDE05E57F89C}" destId="{EB50E471-8FC3-4274-B4C7-BAB82A86C083}" srcOrd="2" destOrd="0" parTransId="{435BEA76-1250-4785-B6C3-F9409786F5B8}" sibTransId="{C1CA987E-11A1-4BB5-A4E7-F5EE12151B5F}"/>
    <dgm:cxn modelId="{DD577868-D816-4585-BCEB-A37A8620876F}" srcId="{2469DBAA-F39A-41F2-867F-DDE05E57F89C}" destId="{8CBF2E8F-B43A-484B-A05B-DFF411DBA2A0}" srcOrd="0" destOrd="0" parTransId="{F2C0E388-B051-4596-86C2-DE4E0053245D}" sibTransId="{71573C2C-8002-44FB-8B46-0DC416C76E23}"/>
    <dgm:cxn modelId="{73DCB472-9CE6-4C76-BF8A-387D00A38EB0}" type="presOf" srcId="{DB60190C-5B32-4642-B3FD-594A5330D10E}" destId="{BA6CCCEF-D959-453C-90AE-6C081F527721}" srcOrd="0" destOrd="0" presId="urn:microsoft.com/office/officeart/2005/8/layout/matrix3"/>
    <dgm:cxn modelId="{D96F8359-B1CC-44FE-A59C-57CFF91722D8}" type="presOf" srcId="{8CBF2E8F-B43A-484B-A05B-DFF411DBA2A0}" destId="{79EA3A9D-D7A5-4903-8669-4309EE36F02E}" srcOrd="0" destOrd="0" presId="urn:microsoft.com/office/officeart/2005/8/layout/matrix3"/>
    <dgm:cxn modelId="{9717C77F-A413-423B-A7B0-8BAF3AC65ED4}" srcId="{2469DBAA-F39A-41F2-867F-DDE05E57F89C}" destId="{F9ABEBB9-14B0-40F2-BC87-99A1654A2807}" srcOrd="1" destOrd="0" parTransId="{41B20350-5AC3-4CF9-9C4C-67E70E39AF61}" sibTransId="{66C5D637-76A4-4A7D-829E-365D4D3AF17B}"/>
    <dgm:cxn modelId="{9FC7EB80-E26C-4E2F-89A7-C4D9879DBE24}" type="presOf" srcId="{F9ABEBB9-14B0-40F2-BC87-99A1654A2807}" destId="{A4C8A126-41D1-4E1A-9733-98508A4FEBAA}" srcOrd="0" destOrd="0" presId="urn:microsoft.com/office/officeart/2005/8/layout/matrix3"/>
    <dgm:cxn modelId="{17E40C87-22A6-41DA-AA06-E2EB16C5958C}" srcId="{2469DBAA-F39A-41F2-867F-DDE05E57F89C}" destId="{DB60190C-5B32-4642-B3FD-594A5330D10E}" srcOrd="3" destOrd="0" parTransId="{6845515C-69DC-4DDF-8365-CB9E36B35E3C}" sibTransId="{1A81B6CE-697D-4E80-98C8-0DE2FB905298}"/>
    <dgm:cxn modelId="{4070F28F-0487-4B84-8127-36A0376FAD50}" type="presOf" srcId="{EB50E471-8FC3-4274-B4C7-BAB82A86C083}" destId="{FFB2B371-D0D9-4D6E-A173-6B2F1EE13DA8}" srcOrd="0" destOrd="0" presId="urn:microsoft.com/office/officeart/2005/8/layout/matrix3"/>
    <dgm:cxn modelId="{2283ADD1-54EA-4E93-B540-0B8063942491}" type="presOf" srcId="{2469DBAA-F39A-41F2-867F-DDE05E57F89C}" destId="{F27708C0-CB3E-4293-8F04-5EF7A357AE12}" srcOrd="0" destOrd="0" presId="urn:microsoft.com/office/officeart/2005/8/layout/matrix3"/>
    <dgm:cxn modelId="{2DEF9623-A749-4C82-8083-DA18896FD384}" type="presParOf" srcId="{F27708C0-CB3E-4293-8F04-5EF7A357AE12}" destId="{4EEA37B1-64CD-48DB-B6B5-636485C3F6D2}" srcOrd="0" destOrd="0" presId="urn:microsoft.com/office/officeart/2005/8/layout/matrix3"/>
    <dgm:cxn modelId="{C7AEF5CC-0002-442E-8646-E7C50D753CF7}" type="presParOf" srcId="{F27708C0-CB3E-4293-8F04-5EF7A357AE12}" destId="{79EA3A9D-D7A5-4903-8669-4309EE36F02E}" srcOrd="1" destOrd="0" presId="urn:microsoft.com/office/officeart/2005/8/layout/matrix3"/>
    <dgm:cxn modelId="{33CEB827-550B-457A-9669-B339E8DAE5A5}" type="presParOf" srcId="{F27708C0-CB3E-4293-8F04-5EF7A357AE12}" destId="{A4C8A126-41D1-4E1A-9733-98508A4FEBAA}" srcOrd="2" destOrd="0" presId="urn:microsoft.com/office/officeart/2005/8/layout/matrix3"/>
    <dgm:cxn modelId="{A5762423-61B0-461E-97DC-E2AF80A49BAA}" type="presParOf" srcId="{F27708C0-CB3E-4293-8F04-5EF7A357AE12}" destId="{FFB2B371-D0D9-4D6E-A173-6B2F1EE13DA8}" srcOrd="3" destOrd="0" presId="urn:microsoft.com/office/officeart/2005/8/layout/matrix3"/>
    <dgm:cxn modelId="{D3F65C41-CAFD-49A5-901C-45A208CAF45A}" type="presParOf" srcId="{F27708C0-CB3E-4293-8F04-5EF7A357AE12}" destId="{BA6CCCEF-D959-453C-90AE-6C081F527721}"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A37B1-64CD-48DB-B6B5-636485C3F6D2}">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A3A9D-D7A5-4903-8669-4309EE36F02E}">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 learn and use project size estimation for a different category of software</a:t>
          </a:r>
        </a:p>
      </dsp:txBody>
      <dsp:txXfrm>
        <a:off x="1007221" y="627745"/>
        <a:ext cx="1937228" cy="1937228"/>
      </dsp:txXfrm>
    </dsp:sp>
    <dsp:sp modelId="{A4C8A126-41D1-4E1A-9733-98508A4FEBAA}">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 prepare test case and test the developed Program</a:t>
          </a:r>
        </a:p>
      </dsp:txBody>
      <dsp:txXfrm>
        <a:off x="3319190" y="627745"/>
        <a:ext cx="1937228" cy="1937228"/>
      </dsp:txXfrm>
    </dsp:sp>
    <dsp:sp modelId="{FFB2B371-D0D9-4D6E-A173-6B2F1EE13DA8}">
      <dsp:nvSpPr>
        <dsp:cNvPr id="0" name=""/>
        <dsp:cNvSpPr/>
      </dsp:nvSpPr>
      <dsp:spPr>
        <a:xfrm>
          <a:off x="902421" y="2834914"/>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 perform work in team and learn formation of team structure </a:t>
          </a:r>
        </a:p>
      </dsp:txBody>
      <dsp:txXfrm>
        <a:off x="1007221" y="2939714"/>
        <a:ext cx="1937228" cy="1937228"/>
      </dsp:txXfrm>
    </dsp:sp>
    <dsp:sp modelId="{BA6CCCEF-D959-453C-90AE-6C081F527721}">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 decompose a software in terms of modules/partition</a:t>
          </a:r>
        </a:p>
      </dsp:txBody>
      <dsp:txXfrm>
        <a:off x="3319190" y="2939714"/>
        <a:ext cx="1937228" cy="193722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CF5A32E-A765-4E61-AB34-4097A0777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DF7DD-2FD3-4BA9-88C0-AB2B31391AE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CF5A32E-A765-4E61-AB34-4097A0777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DF7DD-2FD3-4BA9-88C0-AB2B31391AE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CF5A32E-A765-4E61-AB34-4097A0777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DF7DD-2FD3-4BA9-88C0-AB2B31391AE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CF5A32E-A765-4E61-AB34-4097A0777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DF7DD-2FD3-4BA9-88C0-AB2B31391AE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CF5A32E-A765-4E61-AB34-4097A0777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DF7DD-2FD3-4BA9-88C0-AB2B31391AE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CF5A32E-A765-4E61-AB34-4097A07773C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DF7DD-2FD3-4BA9-88C0-AB2B31391AE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CF5A32E-A765-4E61-AB34-4097A07773C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EDF7DD-2FD3-4BA9-88C0-AB2B31391AE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CF5A32E-A765-4E61-AB34-4097A07773C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DF7DD-2FD3-4BA9-88C0-AB2B31391AE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5A32E-A765-4E61-AB34-4097A07773C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EDF7DD-2FD3-4BA9-88C0-AB2B31391AE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F5A32E-A765-4E61-AB34-4097A07773C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DF7DD-2FD3-4BA9-88C0-AB2B31391AE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F5A32E-A765-4E61-AB34-4097A07773C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DF7DD-2FD3-4BA9-88C0-AB2B31391AE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5A32E-A765-4E61-AB34-4097A07773C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DF7DD-2FD3-4BA9-88C0-AB2B31391AE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6000" b="1">
                <a:solidFill>
                  <a:schemeClr val="bg1"/>
                </a:solidFill>
                <a:latin typeface="Times New Roman" panose="02020603050405020304" pitchFamily="18" charset="0"/>
                <a:ea typeface="Times New Roman" panose="02020603050405020304" pitchFamily="18" charset="0"/>
              </a:rPr>
              <a:t>P</a:t>
            </a:r>
            <a:r>
              <a:rPr lang="en-US" sz="6000" b="1">
                <a:solidFill>
                  <a:schemeClr val="bg1"/>
                </a:solidFill>
                <a:effectLst/>
                <a:latin typeface="Times New Roman" panose="02020603050405020304" pitchFamily="18" charset="0"/>
                <a:ea typeface="Times New Roman" panose="02020603050405020304" pitchFamily="18" charset="0"/>
              </a:rPr>
              <a:t>roject Size Estimation for Online Banking System</a:t>
            </a:r>
            <a:endParaRPr lang="en-US" sz="6000">
              <a:solidFill>
                <a:schemeClr val="bg1"/>
              </a:solidFill>
            </a:endParaRPr>
          </a:p>
        </p:txBody>
      </p:sp>
      <p:graphicFrame>
        <p:nvGraphicFramePr>
          <p:cNvPr id="5" name="Content Placeholder 2"/>
          <p:cNvGraphicFramePr>
            <a:graphicFrameLocks noGrp="1"/>
          </p:cNvGraphicFramePr>
          <p:nvPr>
            <p:ph idx="1"/>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a:solidFill>
                  <a:srgbClr val="FFFFFF"/>
                </a:solidFill>
                <a:effectLst/>
                <a:latin typeface="Times New Roman" panose="02020603050405020304" pitchFamily="18" charset="0"/>
                <a:ea typeface="Times New Roman" panose="02020603050405020304" pitchFamily="18" charset="0"/>
              </a:rPr>
              <a:t>Project Estimation</a:t>
            </a:r>
            <a:br>
              <a:rPr lang="en-US">
                <a:solidFill>
                  <a:srgbClr val="FFFFFF"/>
                </a:solidFill>
                <a:effectLst/>
                <a:latin typeface="Times New Roman" panose="02020603050405020304" pitchFamily="18" charset="0"/>
                <a:ea typeface="Times New Roman" panose="02020603050405020304" pitchFamily="18" charset="0"/>
              </a:rPr>
            </a:br>
            <a:endParaRPr lang="en-US">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sz="2600" dirty="0">
                <a:effectLst/>
                <a:latin typeface="Times New Roman" panose="02020603050405020304" pitchFamily="18" charset="0"/>
                <a:ea typeface="Times New Roman" panose="02020603050405020304" pitchFamily="18" charset="0"/>
              </a:rPr>
              <a:t>For an effective management, accurate estimation of various measures is a must. With the correct estimation, managers can manage and control the project more efficiently and effectively.</a:t>
            </a:r>
            <a:endParaRPr lang="en-US" sz="2600" dirty="0">
              <a:effectLst/>
              <a:latin typeface="Times New Roman" panose="02020603050405020304" pitchFamily="18" charset="0"/>
              <a:ea typeface="Times New Roman" panose="02020603050405020304" pitchFamily="18" charset="0"/>
            </a:endParaRPr>
          </a:p>
          <a:p>
            <a:pPr marL="0" indent="0">
              <a:buNone/>
            </a:pPr>
            <a:endParaRPr lang="en-US" sz="2600" dirty="0">
              <a:effectLst/>
              <a:latin typeface="Times New Roman" panose="02020603050405020304" pitchFamily="18" charset="0"/>
              <a:ea typeface="Times New Roman" panose="02020603050405020304" pitchFamily="18" charset="0"/>
            </a:endParaRPr>
          </a:p>
          <a:p>
            <a:pPr marL="0" indent="0">
              <a:buNone/>
            </a:pPr>
            <a:r>
              <a:rPr lang="en-US" sz="2600" dirty="0">
                <a:effectLst/>
                <a:latin typeface="Times New Roman" panose="02020603050405020304" pitchFamily="18" charset="0"/>
                <a:ea typeface="Times New Roman" panose="02020603050405020304" pitchFamily="18" charset="0"/>
              </a:rPr>
              <a:t>Project estimation may involve the following:</a:t>
            </a:r>
            <a:endParaRPr lang="en-US" sz="2600" dirty="0">
              <a:effectLst/>
              <a:latin typeface="Times New Roman" panose="02020603050405020304" pitchFamily="18" charset="0"/>
              <a:ea typeface="Times New Roman" panose="02020603050405020304" pitchFamily="18" charset="0"/>
            </a:endParaRPr>
          </a:p>
          <a:p>
            <a:pPr marL="0" indent="0">
              <a:buNone/>
            </a:pPr>
            <a:endParaRPr lang="en-US" sz="2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600" b="1" dirty="0">
                <a:effectLst/>
                <a:latin typeface="Times New Roman" panose="02020603050405020304" pitchFamily="18" charset="0"/>
                <a:ea typeface="Times New Roman" panose="02020603050405020304" pitchFamily="18" charset="0"/>
              </a:rPr>
              <a:t>Software size estimation</a:t>
            </a:r>
            <a:endParaRPr lang="en-US" sz="2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600" b="1" dirty="0">
                <a:effectLst/>
                <a:latin typeface="Times New Roman" panose="02020603050405020304" pitchFamily="18" charset="0"/>
                <a:ea typeface="Times New Roman" panose="02020603050405020304" pitchFamily="18" charset="0"/>
              </a:rPr>
              <a:t>Effort estimation</a:t>
            </a:r>
            <a:endParaRPr lang="en-US" sz="2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600" b="1" dirty="0">
                <a:effectLst/>
                <a:latin typeface="Times New Roman" panose="02020603050405020304" pitchFamily="18" charset="0"/>
                <a:ea typeface="Times New Roman" panose="02020603050405020304" pitchFamily="18" charset="0"/>
              </a:rPr>
              <a:t>Time estimation</a:t>
            </a:r>
            <a:endParaRPr lang="en-US" sz="2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600" b="1" dirty="0">
                <a:effectLst/>
                <a:latin typeface="Times New Roman" panose="02020603050405020304" pitchFamily="18" charset="0"/>
                <a:ea typeface="Times New Roman" panose="02020603050405020304" pitchFamily="18" charset="0"/>
              </a:rPr>
              <a:t>Cost estimation</a:t>
            </a:r>
            <a:endParaRPr lang="en-US" sz="2600" dirty="0">
              <a:effectLst/>
              <a:latin typeface="Times New Roman" panose="02020603050405020304" pitchFamily="18" charset="0"/>
              <a:ea typeface="Times New Roman" panose="02020603050405020304" pitchFamily="18" charset="0"/>
            </a:endParaRPr>
          </a:p>
          <a:p>
            <a:pPr marL="0" indent="0">
              <a:buNone/>
            </a:pPr>
            <a:endParaRPr lang="en-US" sz="2600" dirty="0">
              <a:effectLst/>
              <a:latin typeface="Times New Roman" panose="02020603050405020304" pitchFamily="18" charset="0"/>
              <a:ea typeface="Times New Roman" panose="02020603050405020304" pitchFamily="18" charset="0"/>
            </a:endParaRPr>
          </a:p>
          <a:p>
            <a:endParaRPr 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302" y="1166842"/>
            <a:ext cx="11493304" cy="4524315"/>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Software size estimation</a:t>
            </a:r>
            <a:endParaRPr lang="en-US" sz="1800" b="1" dirty="0">
              <a:solidFill>
                <a:srgbClr val="000000"/>
              </a:solidFill>
              <a:effectLst/>
              <a:latin typeface="Times New Roman" panose="02020603050405020304" pitchFamily="18" charset="0"/>
              <a:ea typeface="Times New Roman" panose="02020603050405020304" pitchFamily="18" charset="0"/>
            </a:endParaRPr>
          </a:p>
          <a:p>
            <a:endParaRPr lang="en-US" sz="1800" b="1" dirty="0">
              <a:solidFill>
                <a:srgbClr val="000000"/>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Software size may be estimated either in terms of KLOC (Kilo Line of Code) or by calculating number of function points in the software. Lines of code depend upon coding practices. </a:t>
            </a:r>
            <a:endParaRPr lang="en-US" dirty="0">
              <a:solidFill>
                <a:srgbClr val="000000"/>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Function points vary according to the user or software requirement.</a:t>
            </a:r>
            <a:endParaRPr lang="en-US" dirty="0">
              <a:solidFill>
                <a:srgbClr val="000000"/>
              </a:solidFill>
              <a:effectLst/>
              <a:latin typeface="Times New Roman" panose="02020603050405020304" pitchFamily="18" charset="0"/>
              <a:ea typeface="Times New Roman" panose="02020603050405020304" pitchFamily="18" charset="0"/>
            </a:endParaRPr>
          </a:p>
          <a:p>
            <a:endParaRPr lang="en-US" dirty="0">
              <a:solidFill>
                <a:srgbClr val="000000"/>
              </a:solidFill>
              <a:effectLst/>
              <a:latin typeface="Times New Roman" panose="02020603050405020304" pitchFamily="18" charset="0"/>
              <a:ea typeface="Times New Roman" panose="02020603050405020304" pitchFamily="18" charset="0"/>
            </a:endParaRPr>
          </a:p>
          <a:p>
            <a:r>
              <a:rPr lang="en-US" sz="1800" b="1" dirty="0">
                <a:solidFill>
                  <a:srgbClr val="000000"/>
                </a:solidFill>
                <a:effectLst/>
                <a:latin typeface="Times New Roman" panose="02020603050405020304" pitchFamily="18" charset="0"/>
                <a:ea typeface="Times New Roman" panose="02020603050405020304" pitchFamily="18" charset="0"/>
              </a:rPr>
              <a:t>Effort estimation</a:t>
            </a:r>
            <a:endParaRPr lang="en-US" sz="1800" b="1" dirty="0">
              <a:solidFill>
                <a:srgbClr val="000000"/>
              </a:solidFill>
              <a:effectLst/>
              <a:latin typeface="Times New Roman" panose="02020603050405020304" pitchFamily="18" charset="0"/>
              <a:ea typeface="Times New Roman" panose="02020603050405020304" pitchFamily="18" charset="0"/>
            </a:endParaRPr>
          </a:p>
          <a:p>
            <a:endParaRPr lang="en-US" sz="1800" b="1" dirty="0">
              <a:solidFill>
                <a:srgbClr val="000000"/>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The manager estimates efforts in terms of personnel requirement and man-hour required to produce the software.</a:t>
            </a:r>
            <a:endParaRPr lang="en-US" dirty="0">
              <a:solidFill>
                <a:srgbClr val="000000"/>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 For effort estimation software size should be known. </a:t>
            </a:r>
            <a:endParaRPr lang="en-US" dirty="0">
              <a:solidFill>
                <a:srgbClr val="000000"/>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This can either be derived by manager’s experience, historical data of organization, or software size can be converted into efforts by using some standard formulae.</a:t>
            </a:r>
            <a:endParaRPr lang="en-US" dirty="0">
              <a:effectLst/>
              <a:latin typeface="Times New Roman" panose="02020603050405020304" pitchFamily="18" charset="0"/>
              <a:ea typeface="Times New Roman" panose="02020603050405020304" pitchFamily="18" charset="0"/>
            </a:endParaRPr>
          </a:p>
          <a:p>
            <a:endParaRPr lang="en-US" sz="1800" b="1" dirty="0">
              <a:solidFill>
                <a:srgbClr val="000000"/>
              </a:solidFill>
              <a:effectLst/>
              <a:latin typeface="Times New Roman" panose="02020603050405020304" pitchFamily="18" charset="0"/>
              <a:ea typeface="Times New Roman" panose="02020603050405020304" pitchFamily="18" charset="0"/>
            </a:endParaRPr>
          </a:p>
          <a:p>
            <a:pPr lvl="1"/>
            <a:endParaRPr lang="en-US" dirty="0">
              <a:solidFill>
                <a:srgbClr val="000000"/>
              </a:solidFill>
              <a:effectLst/>
              <a:latin typeface="Times New Roman" panose="02020603050405020304" pitchFamily="18" charset="0"/>
              <a:ea typeface="Times New Roman" panose="02020603050405020304" pitchFamily="18" charset="0"/>
            </a:endParaRPr>
          </a:p>
          <a:p>
            <a:pPr lvl="1"/>
            <a:endParaRPr lang="en-US"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59" y="1440324"/>
            <a:ext cx="11113477" cy="2585323"/>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Time estimation</a:t>
            </a:r>
            <a:endParaRPr lang="en-US" sz="1800" b="1"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Once size and efforts are estimated, the time required to produce the software can be estimated. </a:t>
            </a:r>
            <a:endParaRPr lang="en-US" dirty="0">
              <a:solidFill>
                <a:srgbClr val="000000"/>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Effort required is segregated into sub-categories as per the requirement specifications and interdependency of various components of software. </a:t>
            </a:r>
            <a:endParaRPr lang="en-US" dirty="0">
              <a:solidFill>
                <a:srgbClr val="000000"/>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Software tasks are divided into smaller tasks, activities or events by Work Breakthrough Structure (WBS). The tasks are scheduled on day-to-day basis or in calendar months. </a:t>
            </a:r>
            <a:endParaRPr lang="en-US" dirty="0">
              <a:solidFill>
                <a:srgbClr val="000000"/>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The sum of time required to complete all tasks in hours or days is the total time invested to complete the project.</a:t>
            </a:r>
            <a:endParaRPr lang="en-US"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62"/>
          <p:cNvSpPr>
            <a:spLocks noGrp="1" noRot="1" noChangeAspect="1" noMove="1" noResize="1" noEditPoints="1" noAdjustHandles="1" noChangeArrowheads="1" noChangeShapeType="1" noTextEdit="1"/>
          </p:cNvSpPr>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Calculato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54" y="1629089"/>
            <a:ext cx="3620021" cy="3620021"/>
          </a:xfrm>
          <a:prstGeom prst="rect">
            <a:avLst/>
          </a:prstGeom>
        </p:spPr>
      </p:pic>
      <p:sp>
        <p:nvSpPr>
          <p:cNvPr id="22" name="TextBox 1"/>
          <p:cNvSpPr txBox="1"/>
          <p:nvPr/>
        </p:nvSpPr>
        <p:spPr>
          <a:xfrm>
            <a:off x="6090574" y="2421682"/>
            <a:ext cx="4977578" cy="3639289"/>
          </a:xfrm>
          <a:prstGeom prst="rect">
            <a:avLst/>
          </a:prstGeom>
        </p:spPr>
        <p:txBody>
          <a:bodyPr vert="horz" lIns="91440" tIns="45720" rIns="91440" bIns="45720" rtlCol="0" anchor="ctr">
            <a:normAutofit/>
          </a:bodyPr>
          <a:lstStyle/>
          <a:p>
            <a:pPr marR="0" lvl="0" indent="-228600">
              <a:lnSpc>
                <a:spcPct val="90000"/>
              </a:lnSpc>
              <a:spcBef>
                <a:spcPts val="0"/>
              </a:spcBef>
              <a:spcAft>
                <a:spcPts val="600"/>
              </a:spcAft>
              <a:buFont typeface="Arial" panose="020B0604020202020204" pitchFamily="34" charset="0"/>
              <a:buChar char="•"/>
            </a:pPr>
            <a:r>
              <a:rPr lang="en-US" sz="1400" b="1">
                <a:solidFill>
                  <a:srgbClr val="000000"/>
                </a:solidFill>
                <a:effectLst/>
              </a:rPr>
              <a:t>Cost estimation</a:t>
            </a:r>
            <a:endParaRPr lang="en-US" sz="1400">
              <a:solidFill>
                <a:srgbClr val="000000"/>
              </a:solidFill>
              <a:effectLst/>
            </a:endParaRPr>
          </a:p>
          <a:p>
            <a:pPr marL="457200" marR="0" indent="-228600">
              <a:lnSpc>
                <a:spcPct val="90000"/>
              </a:lnSpc>
              <a:spcBef>
                <a:spcPts val="0"/>
              </a:spcBef>
              <a:spcAft>
                <a:spcPts val="600"/>
              </a:spcAft>
              <a:buFont typeface="Arial" panose="020B0604020202020204" pitchFamily="34" charset="0"/>
              <a:buChar char="•"/>
            </a:pPr>
            <a:r>
              <a:rPr lang="en-US" sz="1400">
                <a:solidFill>
                  <a:srgbClr val="000000"/>
                </a:solidFill>
                <a:effectLst/>
              </a:rPr>
              <a:t>This might be considered as the most difficult of all because it depends on more elements than any of the previous ones. For estimating project cost, it is required to consider -</a:t>
            </a:r>
            <a:endParaRPr lang="en-US" sz="1400">
              <a:solidFill>
                <a:srgbClr val="000000"/>
              </a:solidFill>
              <a:effectLst/>
            </a:endParaRPr>
          </a:p>
          <a:p>
            <a:pPr marL="1714500" lvl="3" indent="-228600">
              <a:lnSpc>
                <a:spcPct val="90000"/>
              </a:lnSpc>
              <a:spcAft>
                <a:spcPts val="600"/>
              </a:spcAft>
              <a:buFont typeface="Arial" panose="020B0604020202020204" pitchFamily="34" charset="0"/>
              <a:buChar char="•"/>
            </a:pPr>
            <a:r>
              <a:rPr lang="en-US" sz="1400">
                <a:solidFill>
                  <a:srgbClr val="000000"/>
                </a:solidFill>
                <a:effectLst/>
              </a:rPr>
              <a:t>Size of the software</a:t>
            </a:r>
            <a:endParaRPr lang="en-US" sz="1400">
              <a:solidFill>
                <a:srgbClr val="000000"/>
              </a:solidFill>
              <a:effectLst/>
            </a:endParaRPr>
          </a:p>
          <a:p>
            <a:pPr marL="1714500" lvl="3" indent="-228600">
              <a:lnSpc>
                <a:spcPct val="90000"/>
              </a:lnSpc>
              <a:spcAft>
                <a:spcPts val="600"/>
              </a:spcAft>
              <a:buFont typeface="Arial" panose="020B0604020202020204" pitchFamily="34" charset="0"/>
              <a:buChar char="•"/>
            </a:pPr>
            <a:r>
              <a:rPr lang="en-US" sz="1400">
                <a:solidFill>
                  <a:srgbClr val="000000"/>
                </a:solidFill>
                <a:effectLst/>
              </a:rPr>
              <a:t>Software quality</a:t>
            </a:r>
            <a:endParaRPr lang="en-US" sz="1400">
              <a:solidFill>
                <a:srgbClr val="000000"/>
              </a:solidFill>
              <a:effectLst/>
            </a:endParaRPr>
          </a:p>
          <a:p>
            <a:pPr marL="1714500" lvl="3" indent="-228600">
              <a:lnSpc>
                <a:spcPct val="90000"/>
              </a:lnSpc>
              <a:spcAft>
                <a:spcPts val="600"/>
              </a:spcAft>
              <a:buFont typeface="Arial" panose="020B0604020202020204" pitchFamily="34" charset="0"/>
              <a:buChar char="•"/>
            </a:pPr>
            <a:r>
              <a:rPr lang="en-US" sz="1400">
                <a:solidFill>
                  <a:srgbClr val="000000"/>
                </a:solidFill>
                <a:effectLst/>
              </a:rPr>
              <a:t>Hardware</a:t>
            </a:r>
            <a:endParaRPr lang="en-US" sz="1400">
              <a:solidFill>
                <a:srgbClr val="000000"/>
              </a:solidFill>
              <a:effectLst/>
            </a:endParaRPr>
          </a:p>
          <a:p>
            <a:pPr marL="1714500" lvl="3" indent="-228600">
              <a:lnSpc>
                <a:spcPct val="90000"/>
              </a:lnSpc>
              <a:spcAft>
                <a:spcPts val="600"/>
              </a:spcAft>
              <a:buFont typeface="Arial" panose="020B0604020202020204" pitchFamily="34" charset="0"/>
              <a:buChar char="•"/>
            </a:pPr>
            <a:r>
              <a:rPr lang="en-US" sz="1400">
                <a:solidFill>
                  <a:srgbClr val="000000"/>
                </a:solidFill>
                <a:effectLst/>
              </a:rPr>
              <a:t>Additional software or tools, licenses etc.</a:t>
            </a:r>
            <a:endParaRPr lang="en-US" sz="1400">
              <a:solidFill>
                <a:srgbClr val="000000"/>
              </a:solidFill>
              <a:effectLst/>
            </a:endParaRPr>
          </a:p>
          <a:p>
            <a:pPr marL="1714500" lvl="3" indent="-228600">
              <a:lnSpc>
                <a:spcPct val="90000"/>
              </a:lnSpc>
              <a:spcAft>
                <a:spcPts val="600"/>
              </a:spcAft>
              <a:buFont typeface="Arial" panose="020B0604020202020204" pitchFamily="34" charset="0"/>
              <a:buChar char="•"/>
            </a:pPr>
            <a:r>
              <a:rPr lang="en-US" sz="1400">
                <a:solidFill>
                  <a:srgbClr val="000000"/>
                </a:solidFill>
                <a:effectLst/>
              </a:rPr>
              <a:t>Skilled personnel with task-specific skills</a:t>
            </a:r>
            <a:endParaRPr lang="en-US" sz="1400">
              <a:solidFill>
                <a:srgbClr val="000000"/>
              </a:solidFill>
              <a:effectLst/>
            </a:endParaRPr>
          </a:p>
          <a:p>
            <a:pPr marL="1714500" lvl="3" indent="-228600">
              <a:lnSpc>
                <a:spcPct val="90000"/>
              </a:lnSpc>
              <a:spcAft>
                <a:spcPts val="600"/>
              </a:spcAft>
              <a:buFont typeface="Arial" panose="020B0604020202020204" pitchFamily="34" charset="0"/>
              <a:buChar char="•"/>
            </a:pPr>
            <a:r>
              <a:rPr lang="en-US" sz="1400">
                <a:solidFill>
                  <a:srgbClr val="000000"/>
                </a:solidFill>
                <a:effectLst/>
              </a:rPr>
              <a:t>Travel involved</a:t>
            </a:r>
            <a:endParaRPr lang="en-US" sz="1400">
              <a:solidFill>
                <a:srgbClr val="000000"/>
              </a:solidFill>
              <a:effectLst/>
            </a:endParaRPr>
          </a:p>
          <a:p>
            <a:pPr marL="1714500" lvl="3" indent="-228600">
              <a:lnSpc>
                <a:spcPct val="90000"/>
              </a:lnSpc>
              <a:spcAft>
                <a:spcPts val="600"/>
              </a:spcAft>
              <a:buFont typeface="Arial" panose="020B0604020202020204" pitchFamily="34" charset="0"/>
              <a:buChar char="•"/>
            </a:pPr>
            <a:r>
              <a:rPr lang="en-US" sz="1400">
                <a:solidFill>
                  <a:srgbClr val="000000"/>
                </a:solidFill>
                <a:effectLst/>
              </a:rPr>
              <a:t>Communication</a:t>
            </a:r>
            <a:endParaRPr lang="en-US" sz="1400">
              <a:solidFill>
                <a:srgbClr val="000000"/>
              </a:solidFill>
              <a:effectLst/>
            </a:endParaRPr>
          </a:p>
          <a:p>
            <a:pPr marL="1714500" lvl="3" indent="-228600">
              <a:lnSpc>
                <a:spcPct val="90000"/>
              </a:lnSpc>
              <a:spcAft>
                <a:spcPts val="600"/>
              </a:spcAft>
              <a:buFont typeface="Arial" panose="020B0604020202020204" pitchFamily="34" charset="0"/>
              <a:buChar char="•"/>
            </a:pPr>
            <a:r>
              <a:rPr lang="en-US" sz="1400">
                <a:solidFill>
                  <a:srgbClr val="000000"/>
                </a:solidFill>
                <a:effectLst/>
              </a:rPr>
              <a:t>Training and support</a:t>
            </a:r>
            <a:endParaRPr lang="en-US" sz="1400">
              <a:solidFill>
                <a:srgbClr val="000000"/>
              </a:solidFill>
              <a:effectLst/>
            </a:endParaRPr>
          </a:p>
          <a:p>
            <a:pPr indent="-228600">
              <a:lnSpc>
                <a:spcPct val="90000"/>
              </a:lnSpc>
              <a:spcAft>
                <a:spcPts val="600"/>
              </a:spcAft>
              <a:buFont typeface="Arial" panose="020B0604020202020204" pitchFamily="34" charset="0"/>
              <a:buChar char="•"/>
            </a:pPr>
            <a:endParaRPr lang="en-US"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0025" y="291474"/>
            <a:ext cx="11211950" cy="6690550"/>
          </a:xfrm>
          <a:prstGeom prst="rect">
            <a:avLst/>
          </a:prstGeom>
          <a:noFill/>
        </p:spPr>
        <p:txBody>
          <a:bodyPr wrap="square">
            <a:spAutoFit/>
          </a:bodyPr>
          <a:lstStyle/>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COCOMO (Co</a:t>
            </a:r>
            <a:r>
              <a:rPr lang="en-US" sz="1800" dirty="0">
                <a:solidFill>
                  <a:srgbClr val="000000"/>
                </a:solidFill>
                <a:effectLst/>
                <a:latin typeface="Times New Roman" panose="02020603050405020304" pitchFamily="18" charset="0"/>
                <a:ea typeface="Times New Roman" panose="02020603050405020304" pitchFamily="18" charset="0"/>
              </a:rPr>
              <a:t>nstructive </a:t>
            </a:r>
            <a:r>
              <a:rPr lang="en-US" sz="1800" b="1" dirty="0">
                <a:solidFill>
                  <a:srgbClr val="000000"/>
                </a:solidFill>
                <a:effectLst/>
                <a:latin typeface="Times New Roman" panose="02020603050405020304" pitchFamily="18" charset="0"/>
                <a:ea typeface="Times New Roman" panose="02020603050405020304" pitchFamily="18" charset="0"/>
              </a:rPr>
              <a:t>Co</a:t>
            </a:r>
            <a:r>
              <a:rPr lang="en-US" sz="1800" dirty="0">
                <a:solidFill>
                  <a:srgbClr val="000000"/>
                </a:solidFill>
                <a:effectLst/>
                <a:latin typeface="Times New Roman" panose="02020603050405020304" pitchFamily="18" charset="0"/>
                <a:ea typeface="Times New Roman" panose="02020603050405020304" pitchFamily="18" charset="0"/>
              </a:rPr>
              <a:t>st</a:t>
            </a:r>
            <a:r>
              <a:rPr lang="en-US" sz="1800" b="1" dirty="0">
                <a:solidFill>
                  <a:srgbClr val="000000"/>
                </a:solidFill>
                <a:effectLst/>
                <a:latin typeface="Times New Roman" panose="02020603050405020304" pitchFamily="18" charset="0"/>
                <a:ea typeface="Times New Roman" panose="02020603050405020304" pitchFamily="18" charset="0"/>
              </a:rPr>
              <a:t> Mo</a:t>
            </a:r>
            <a:r>
              <a:rPr lang="en-US" sz="1800" dirty="0">
                <a:solidFill>
                  <a:srgbClr val="000000"/>
                </a:solidFill>
                <a:effectLst/>
                <a:latin typeface="Times New Roman" panose="02020603050405020304" pitchFamily="18" charset="0"/>
                <a:ea typeface="Times New Roman" panose="02020603050405020304" pitchFamily="18" charset="0"/>
              </a:rPr>
              <a:t>del) </a:t>
            </a:r>
            <a:endParaRPr lang="en-US" sz="1800" dirty="0">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COCOMO is a regression model based on LOC, </a:t>
            </a:r>
            <a:r>
              <a:rPr lang="en-US" sz="1800" dirty="0" err="1">
                <a:solidFill>
                  <a:srgbClr val="000000"/>
                </a:solidFill>
                <a:effectLst/>
                <a:latin typeface="Times New Roman" panose="02020603050405020304" pitchFamily="18" charset="0"/>
                <a:ea typeface="Times New Roman" panose="02020603050405020304" pitchFamily="18" charset="0"/>
              </a:rPr>
              <a:t>i.e</a:t>
            </a:r>
            <a:r>
              <a:rPr lang="en-US" sz="1800" dirty="0">
                <a:solidFill>
                  <a:srgbClr val="000000"/>
                </a:solidFill>
                <a:effectLst/>
                <a:latin typeface="Times New Roman" panose="02020603050405020304" pitchFamily="18" charset="0"/>
                <a:ea typeface="Times New Roman" panose="02020603050405020304" pitchFamily="18" charset="0"/>
              </a:rPr>
              <a:t> number of Lines of Code.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It is a procedural cost estimate model for software projects and often used as a process of reliably predicting the various parameters associated with making a project such as size, effort, cost, time and quality.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It was proposed by Barry Boehm in 1970 and is based on the study of 63 projects, which make it one of the best-documented models.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The key parameters which define the quality of any software products, which are also an outcome of the COCOMO are primarily Effort &amp; Schedule: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Effort:</a:t>
            </a:r>
            <a:endParaRPr lang="en-US" sz="1800" dirty="0">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 Amount of labor that will be required to complete a given task is the effort. It is measured in person-months (PM) units.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Schedule:</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Simply means the amount of time required for the completion of the job, which is, of course, proportional to the effort put. It is measured in the units of time such as weeks, months.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R="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7964" y="477936"/>
            <a:ext cx="10072468" cy="5444054"/>
          </a:xfrm>
          <a:prstGeom prst="rect">
            <a:avLst/>
          </a:prstGeom>
          <a:noFill/>
        </p:spPr>
        <p:txBody>
          <a:bodyPr wrap="square">
            <a:spAutoFit/>
          </a:bodyPr>
          <a:lstStyle/>
          <a:p>
            <a:pPr marL="0" marR="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Different models of COCOMO have been proposed to predict the cost estimation at different levels, based on the amount of accuracy and correctness required.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All of these models can be applied to a variety of projects, whose characteristics determine the value of constant to be used in subsequent calculations.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These characteristics pertaining to different system types are mentioned below. Boehm’s definition of organic, semidetached, and embedded systems: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Organic</a:t>
            </a:r>
            <a:r>
              <a:rPr lang="en-US" sz="1800" dirty="0">
                <a:solidFill>
                  <a:srgbClr val="000000"/>
                </a:solidFill>
                <a:effectLst/>
                <a:latin typeface="Times New Roman" panose="02020603050405020304" pitchFamily="18" charset="0"/>
                <a:ea typeface="Times New Roman" panose="02020603050405020304" pitchFamily="18" charset="0"/>
              </a:rPr>
              <a:t> –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A software project is said to be an organic type if the team size required is adequately small, the problem is well understood and has been solved in the past and the team members have a nominal experience regarding the problem.</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1126" y="816074"/>
            <a:ext cx="11169747" cy="5632311"/>
          </a:xfrm>
          <a:prstGeom prst="rect">
            <a:avLst/>
          </a:prstGeom>
          <a:noFill/>
        </p:spPr>
        <p:txBody>
          <a:bodyPr wrap="square">
            <a:spAutoFit/>
          </a:bodyPr>
          <a:lstStyle/>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Semi-detached</a:t>
            </a:r>
            <a:r>
              <a:rPr lang="en-US" sz="1800" dirty="0">
                <a:solidFill>
                  <a:srgbClr val="000000"/>
                </a:solidFill>
                <a:effectLst/>
                <a:latin typeface="Times New Roman" panose="02020603050405020304" pitchFamily="18" charset="0"/>
                <a:ea typeface="Times New Roman" panose="02020603050405020304" pitchFamily="18" charset="0"/>
              </a:rPr>
              <a:t> –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A software project is said to be a Semi-detached type if the vital characteristics such as team-size, experience, knowledge of the various programming environment lie in between that of organic and embedded.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The projects classified as Semi-Detached are comparatively less familiar and difficult to develop compared to the organic ones and require more experience and better guidance and creativity.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r>
              <a:rPr lang="en-US" sz="1800" dirty="0" err="1">
                <a:solidFill>
                  <a:srgbClr val="000000"/>
                </a:solidFill>
                <a:effectLst/>
                <a:latin typeface="Times New Roman" panose="02020603050405020304" pitchFamily="18" charset="0"/>
                <a:ea typeface="Times New Roman" panose="02020603050405020304" pitchFamily="18" charset="0"/>
              </a:rPr>
              <a:t>Eg</a:t>
            </a:r>
            <a:r>
              <a:rPr lang="en-US" sz="1800" dirty="0">
                <a:solidFill>
                  <a:srgbClr val="000000"/>
                </a:solidFill>
                <a:effectLst/>
                <a:latin typeface="Times New Roman" panose="02020603050405020304" pitchFamily="18" charset="0"/>
                <a:ea typeface="Times New Roman" panose="02020603050405020304" pitchFamily="18" charset="0"/>
              </a:rPr>
              <a:t>: Compilers or different Embedded Systems can be considered of Semi-Detached type.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Embedded</a:t>
            </a:r>
            <a:r>
              <a:rPr lang="en-US" sz="1800" dirty="0">
                <a:solidFill>
                  <a:srgbClr val="000000"/>
                </a:solidFill>
                <a:effectLst/>
                <a:latin typeface="Times New Roman" panose="02020603050405020304" pitchFamily="18" charset="0"/>
                <a:ea typeface="Times New Roman" panose="02020603050405020304" pitchFamily="18" charset="0"/>
              </a:rPr>
              <a:t> –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A software project with requiring the highest level of complexity, creativity, and experience requirement fall under this category.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Such software requires a larger team size than the other two models and also the developers need to be sufficiently experienced and creative to develop such complex models.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All the above system types utilize different values of the constants used in Effort Calculations</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2BB0954B27B44D97FB1C7E540B56B4" ma:contentTypeVersion="8" ma:contentTypeDescription="Create a new document." ma:contentTypeScope="" ma:versionID="2e391eb02a40105bda94e77d3da0a777">
  <xsd:schema xmlns:xsd="http://www.w3.org/2001/XMLSchema" xmlns:xs="http://www.w3.org/2001/XMLSchema" xmlns:p="http://schemas.microsoft.com/office/2006/metadata/properties" xmlns:ns2="0b0c3ba7-7629-4645-8033-22b613358fcf" targetNamespace="http://schemas.microsoft.com/office/2006/metadata/properties" ma:root="true" ma:fieldsID="01b19df82d5aaefc18cc65e03dce6675" ns2:_="">
    <xsd:import namespace="0b0c3ba7-7629-4645-8033-22b613358f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0c3ba7-7629-4645-8033-22b613358f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D03CE2-9CCC-484A-9D63-C60FA1D9A649}"/>
</file>

<file path=customXml/itemProps2.xml><?xml version="1.0" encoding="utf-8"?>
<ds:datastoreItem xmlns:ds="http://schemas.openxmlformats.org/officeDocument/2006/customXml" ds:itemID="{6FC7F3A6-10CF-4C45-9365-AC48D29CC526}"/>
</file>

<file path=customXml/itemProps3.xml><?xml version="1.0" encoding="utf-8"?>
<ds:datastoreItem xmlns:ds="http://schemas.openxmlformats.org/officeDocument/2006/customXml" ds:itemID="{EAD807AE-41F8-4231-A08E-F3FEFE934228}"/>
</file>

<file path=docProps/app.xml><?xml version="1.0" encoding="utf-8"?>
<Properties xmlns="http://schemas.openxmlformats.org/officeDocument/2006/extended-properties" xmlns:vt="http://schemas.openxmlformats.org/officeDocument/2006/docPropsVTypes">
  <TotalTime>0</TotalTime>
  <Words>4419</Words>
  <Application>WPS Presentation</Application>
  <PresentationFormat>Widescreen</PresentationFormat>
  <Paragraphs>85</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Times New Roman</vt:lpstr>
      <vt:lpstr>Calibri</vt:lpstr>
      <vt:lpstr>Calibri Light</vt:lpstr>
      <vt:lpstr>Microsoft YaHei</vt:lpstr>
      <vt:lpstr>Arial Unicode MS</vt:lpstr>
      <vt:lpstr>Office Theme</vt:lpstr>
      <vt:lpstr>Project Size Estimation for Online Banking System</vt:lpstr>
      <vt:lpstr>Project Estimation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Size Estimation for Online Banking System</dc:title>
  <dc:creator>DR. ARUN KUMAR SIVAPRAKASAM</dc:creator>
  <cp:lastModifiedBy>sanjoy</cp:lastModifiedBy>
  <cp:revision>2</cp:revision>
  <dcterms:created xsi:type="dcterms:W3CDTF">2020-08-25T06:33:00Z</dcterms:created>
  <dcterms:modified xsi:type="dcterms:W3CDTF">2020-08-25T08:40:23Z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y fmtid="{D5CDD505-2E9C-101B-9397-08002B2CF9AE}" pid="3" name="ContentTypeId">
    <vt:lpwstr>0x010100B72BB0954B27B44D97FB1C7E540B56B4</vt:lpwstr>
  </property>
</Properties>
</file>