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1.xml" ContentType="application/vnd.openxmlformats-officedocument.presentationml.notes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1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</p:sldIdLst>
  <p:sldSz cx="9144000" cy="6858000" type="screen4x3"/>
  <p:notesSz cx="6858000" cy="9144000"/>
  <p:defaultTextStyle>
    <a:defPPr>
      <a:defRPr lang="en-GB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-1350" y="-3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6.xml"/><Relationship Id="rId26" Type="http://schemas.openxmlformats.org/officeDocument/2006/relationships/slide" Target="slides/slide23.xml"/><Relationship Id="rId18" Type="http://schemas.openxmlformats.org/officeDocument/2006/relationships/slide" Target="slides/slide15.xml"/><Relationship Id="rId13" Type="http://schemas.openxmlformats.org/officeDocument/2006/relationships/slide" Target="slides/slide10.xml"/><Relationship Id="rId47" Type="http://schemas.openxmlformats.org/officeDocument/2006/relationships/viewProps" Target="viewProps.xml"/><Relationship Id="rId42" Type="http://schemas.openxmlformats.org/officeDocument/2006/relationships/slide" Target="slides/slide39.xml"/><Relationship Id="rId34" Type="http://schemas.openxmlformats.org/officeDocument/2006/relationships/slide" Target="slides/slide31.xml"/><Relationship Id="rId21" Type="http://schemas.openxmlformats.org/officeDocument/2006/relationships/slide" Target="slides/slide18.xml"/><Relationship Id="rId50" Type="http://schemas.openxmlformats.org/officeDocument/2006/relationships/customXml" Target="../customXml/item2.xml"/><Relationship Id="rId7" Type="http://schemas.openxmlformats.org/officeDocument/2006/relationships/slide" Target="slides/slide4.xml"/><Relationship Id="rId29" Type="http://schemas.openxmlformats.org/officeDocument/2006/relationships/slide" Target="slides/slide26.xml"/><Relationship Id="rId2" Type="http://schemas.openxmlformats.org/officeDocument/2006/relationships/theme" Target="theme/theme1.xml"/><Relationship Id="rId16" Type="http://schemas.openxmlformats.org/officeDocument/2006/relationships/slide" Target="slides/slide13.xml"/><Relationship Id="rId45" Type="http://schemas.openxmlformats.org/officeDocument/2006/relationships/slide" Target="slides/slide42.xml"/><Relationship Id="rId40" Type="http://schemas.openxmlformats.org/officeDocument/2006/relationships/slide" Target="slides/slide37.xml"/><Relationship Id="rId37" Type="http://schemas.openxmlformats.org/officeDocument/2006/relationships/slide" Target="slides/slide34.xml"/><Relationship Id="rId32" Type="http://schemas.openxmlformats.org/officeDocument/2006/relationships/slide" Target="slides/slide29.xml"/><Relationship Id="rId24" Type="http://schemas.openxmlformats.org/officeDocument/2006/relationships/slide" Target="slides/slide21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36" Type="http://schemas.openxmlformats.org/officeDocument/2006/relationships/slide" Target="slides/slide33.xml"/><Relationship Id="rId28" Type="http://schemas.openxmlformats.org/officeDocument/2006/relationships/slide" Target="slides/slide25.xml"/><Relationship Id="rId23" Type="http://schemas.openxmlformats.org/officeDocument/2006/relationships/slide" Target="slides/slide20.xml"/><Relationship Id="rId15" Type="http://schemas.openxmlformats.org/officeDocument/2006/relationships/slide" Target="slides/slide12.xml"/><Relationship Id="rId49" Type="http://schemas.openxmlformats.org/officeDocument/2006/relationships/customXml" Target="../customXml/item1.xml"/><Relationship Id="rId44" Type="http://schemas.openxmlformats.org/officeDocument/2006/relationships/slide" Target="slides/slide41.xml"/><Relationship Id="rId31" Type="http://schemas.openxmlformats.org/officeDocument/2006/relationships/slide" Target="slides/slide28.xml"/><Relationship Id="rId19" Type="http://schemas.openxmlformats.org/officeDocument/2006/relationships/slide" Target="slides/slide16.xml"/><Relationship Id="rId10" Type="http://schemas.openxmlformats.org/officeDocument/2006/relationships/slide" Target="slides/slide7.xml"/><Relationship Id="rId9" Type="http://schemas.openxmlformats.org/officeDocument/2006/relationships/slide" Target="slides/slide6.xml"/><Relationship Id="rId48" Type="http://schemas.openxmlformats.org/officeDocument/2006/relationships/tableStyles" Target="tableStyles.xml"/><Relationship Id="rId43" Type="http://schemas.openxmlformats.org/officeDocument/2006/relationships/slide" Target="slides/slide40.xml"/><Relationship Id="rId4" Type="http://schemas.openxmlformats.org/officeDocument/2006/relationships/notesMaster" Target="notesMasters/notesMaster1.xml"/><Relationship Id="rId35" Type="http://schemas.openxmlformats.org/officeDocument/2006/relationships/slide" Target="slides/slide32.xml"/><Relationship Id="rId30" Type="http://schemas.openxmlformats.org/officeDocument/2006/relationships/slide" Target="slides/slide27.xml"/><Relationship Id="rId27" Type="http://schemas.openxmlformats.org/officeDocument/2006/relationships/slide" Target="slides/slide24.xml"/><Relationship Id="rId22" Type="http://schemas.openxmlformats.org/officeDocument/2006/relationships/slide" Target="slides/slide19.xml"/><Relationship Id="rId14" Type="http://schemas.openxmlformats.org/officeDocument/2006/relationships/slide" Target="slides/slide11.xml"/><Relationship Id="rId8" Type="http://schemas.openxmlformats.org/officeDocument/2006/relationships/slide" Target="slides/slide5.xml"/><Relationship Id="rId51" Type="http://schemas.openxmlformats.org/officeDocument/2006/relationships/customXml" Target="../customXml/item3.xml"/><Relationship Id="rId3" Type="http://schemas.openxmlformats.org/officeDocument/2006/relationships/slide" Target="slides/slide1.xml"/><Relationship Id="rId46" Type="http://schemas.openxmlformats.org/officeDocument/2006/relationships/presProps" Target="presProps.xml"/><Relationship Id="rId38" Type="http://schemas.openxmlformats.org/officeDocument/2006/relationships/slide" Target="slides/slide35.xml"/><Relationship Id="rId33" Type="http://schemas.openxmlformats.org/officeDocument/2006/relationships/slide" Target="slides/slide30.xml"/><Relationship Id="rId25" Type="http://schemas.openxmlformats.org/officeDocument/2006/relationships/slide" Target="slides/slide22.xml"/><Relationship Id="rId17" Type="http://schemas.openxmlformats.org/officeDocument/2006/relationships/slide" Target="slides/slide14.xml"/><Relationship Id="rId12" Type="http://schemas.openxmlformats.org/officeDocument/2006/relationships/slide" Target="slides/slide9.xml"/><Relationship Id="rId41" Type="http://schemas.openxmlformats.org/officeDocument/2006/relationships/slide" Target="slides/slide38.xml"/><Relationship Id="rId20" Type="http://schemas.openxmlformats.org/officeDocument/2006/relationships/slide" Target="slides/slide17.xml"/><Relationship Id="rId6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s 2048"/>
          <p:cNvSpPr>
            <a:spLocks noTextEdit="1"/>
          </p:cNvSpPr>
          <p:nvPr/>
        </p:nvSpPr>
        <p:spPr>
          <a:xfrm>
            <a:off x="990600" y="303213"/>
            <a:ext cx="4873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" name="Text Box 2049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lvl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charset="0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charset="0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charset="0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charset="0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charset="0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charset="0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charset="0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charset="0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9318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186" name="Text Box 93185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0649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498" name="Text Box 106497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0854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46" name="Text Box 108545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1059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594" name="Text Box 110593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1161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618" name="Text Box 111617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1366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66" name="Text Box 113665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14688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690" name="Text Box 114689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1571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14" name="Text Box 115713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1673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6738" name="Text Box 116737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17760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7762" name="Text Box 117761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1878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786" name="Text Box 118785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9523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34" name="Text Box 95233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19808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9810" name="Text Box 119809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2083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0834" name="Text Box 120833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2185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1858" name="Text Box 121857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22880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82" name="Text Box 122881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2390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906" name="Text Box 123905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24928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4930" name="Text Box 124929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2595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5954" name="Text Box 125953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2697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6978" name="Text Box 126977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28000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8002" name="Text Box 128001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2902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26" name="Text Box 129025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97280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282" name="Text Box 97281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30048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0050" name="Text Box 130049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3107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074" name="Text Box 131073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3209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2098" name="Text Box 132097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33120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22" name="Text Box 133121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3414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4146" name="Text Box 134145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35168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5170" name="Text Box 135169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3619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6194" name="Text Box 136193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3721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7218" name="Text Box 137217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Image Placeholder 138240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42" name="Text Box 138241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Image Placeholder 13926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9266" name="Text Box 139265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9830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06" name="Text Box 98305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40288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0290" name="Text Box 140289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4131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1314" name="Text Box 141313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99328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30" name="Text Box 99329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0137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1378" name="Text Box 101377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02400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2" name="Text Box 102401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0342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26" name="Text Box 103425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0547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474" name="Text Box 105473"/>
          <p:cNvSpPr txBox="1"/>
          <p:nvPr/>
        </p:nvSpPr>
        <p:spPr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spcBef>
                <a:spcPct val="50000"/>
              </a:spcBef>
            </a:pPr>
            <a:fld id="{9A0DB2DC-4C9A-4742-B13C-FB6460FD3503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smtClean="0"/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BB962C8B-B14F-4D97-AF65-F5344CB8AC3E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BB962C8B-B14F-4D97-AF65-F5344CB8AC3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smtClean="0"/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en-US" smtClean="0"/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en-US" smtClean="0"/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 lv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fld id="{BB962C8B-B14F-4D97-AF65-F5344CB8AC3E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en-US" smtClean="0"/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 panose="05000000000000000000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 panose="05020102010507070707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 panose="05000000000000000000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4096"/>
          <p:cNvSpPr>
            <a:spLocks noGrp="1"/>
          </p:cNvSpPr>
          <p:nvPr>
            <p:ph type="title"/>
          </p:nvPr>
        </p:nvSpPr>
        <p:spPr>
          <a:xfrm>
            <a:off x="785786" y="2071678"/>
            <a:ext cx="7718425" cy="1692275"/>
          </a:xfrm>
        </p:spPr>
        <p:txBody>
          <a:bodyPr wrap="square" lIns="18000" tIns="46800" rIns="18000" bIns="46800" anchor="ctr">
            <a:normAutofit/>
          </a:bodyPr>
          <a:lstStyle/>
          <a:p>
            <a:pPr algn="ctr">
              <a:lnSpc>
                <a:spcPct val="72000"/>
              </a:lnSpc>
              <a:spcBef>
                <a:spcPts val="1215"/>
              </a:spcBef>
            </a:pPr>
            <a:r>
              <a:rPr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Management 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4098" name="Text Box 4097"/>
          <p:cNvSpPr txBox="1"/>
          <p:nvPr/>
        </p:nvSpPr>
        <p:spPr>
          <a:xfrm>
            <a:off x="1371600" y="2619375"/>
            <a:ext cx="6397625" cy="17494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 anchor="ctr"/>
          <a:lstStyle/>
          <a:p>
            <a:pPr algn="ctr" defTabSz="914400">
              <a:lnSpc>
                <a:spcPct val="72000"/>
              </a:lnSpc>
              <a:spcBef>
                <a:spcPts val="875"/>
              </a:spcBef>
              <a:tabLst>
                <a:tab pos="624205" algn="l"/>
                <a:tab pos="1440180" algn="l"/>
                <a:tab pos="2256155" algn="l"/>
                <a:tab pos="3072130" algn="l"/>
                <a:tab pos="3889375" algn="l"/>
                <a:tab pos="4705350" algn="l"/>
                <a:tab pos="5521325" algn="l"/>
                <a:tab pos="6048375" algn="l"/>
              </a:tabLst>
            </a:pPr>
            <a:endParaRPr sz="4000"/>
          </a:p>
          <a:p>
            <a:pPr algn="ctr" defTabSz="914400">
              <a:lnSpc>
                <a:spcPct val="72000"/>
              </a:lnSpc>
              <a:spcBef>
                <a:spcPts val="875"/>
              </a:spcBef>
              <a:tabLst>
                <a:tab pos="624205" algn="l"/>
                <a:tab pos="1440180" algn="l"/>
                <a:tab pos="2256155" algn="l"/>
                <a:tab pos="3072130" algn="l"/>
                <a:tab pos="3889375" algn="l"/>
                <a:tab pos="4705350" algn="l"/>
                <a:tab pos="5521325" algn="l"/>
                <a:tab pos="6048375" algn="l"/>
              </a:tabLst>
            </a:pPr>
            <a:endParaRPr sz="4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7408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525"/>
              </a:spcBef>
            </a:pPr>
            <a:r>
              <a:t>Software Cost Estimation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7410" name="Text Placeholder 17409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>
            <a:normAutofit/>
          </a:bodyPr>
          <a:lstStyle/>
          <a:p>
            <a:pPr>
              <a:spcBef>
                <a:spcPts val="875"/>
              </a:spcBef>
              <a:buNone/>
            </a:pPr>
            <a:r>
              <a:rPr sz="2800"/>
              <a:t>Three main approaches to estimation:</a:t>
            </a:r>
            <a:endParaRPr sz="2800"/>
          </a:p>
          <a:p>
            <a:pPr lvl="1" algn="just">
              <a:spcBef>
                <a:spcPts val="790"/>
              </a:spcBef>
              <a:buFont typeface="Wingdings" panose="05000000000000000000" pitchFamily="2" charset="2"/>
              <a:buChar char="Ø"/>
            </a:pPr>
            <a:r>
              <a:rPr sz="2800" smtClean="0"/>
              <a:t>Empirical</a:t>
            </a:r>
            <a:r>
              <a:rPr lang="en-IN" sz="2800" dirty="0" smtClean="0"/>
              <a:t>- </a:t>
            </a:r>
            <a:r>
              <a:rPr lang="en-US" sz="2800" dirty="0" smtClean="0"/>
              <a:t>An educated guess based on past experience</a:t>
            </a:r>
            <a:endParaRPr sz="2800"/>
          </a:p>
          <a:p>
            <a:pPr lvl="1" algn="just">
              <a:spcBef>
                <a:spcPts val="790"/>
              </a:spcBef>
              <a:buFont typeface="Wingdings" panose="05000000000000000000" pitchFamily="2" charset="2"/>
              <a:buChar char="Ø"/>
            </a:pPr>
            <a:r>
              <a:rPr sz="2800" smtClean="0"/>
              <a:t>Heuristic</a:t>
            </a:r>
            <a:r>
              <a:rPr lang="en-IN" sz="2800" dirty="0" smtClean="0"/>
              <a:t> - </a:t>
            </a:r>
            <a:r>
              <a:rPr lang="en-US" sz="2800" dirty="0" smtClean="0"/>
              <a:t>Assume that the characteristics to be estimated can be expressed in terms of </a:t>
            </a:r>
            <a:br>
              <a:rPr lang="en-US" sz="2800" dirty="0" smtClean="0"/>
            </a:br>
            <a:r>
              <a:rPr lang="en-US" sz="2800" dirty="0" smtClean="0"/>
              <a:t>some mathematical expression. </a:t>
            </a:r>
            <a:endParaRPr lang="en-US" sz="2800" dirty="0" smtClean="0"/>
          </a:p>
          <a:p>
            <a:pPr lvl="1" algn="just">
              <a:spcBef>
                <a:spcPts val="790"/>
              </a:spcBef>
              <a:buFont typeface="Wingdings" panose="05000000000000000000" pitchFamily="2" charset="2"/>
              <a:buChar char="Ø"/>
            </a:pPr>
            <a:r>
              <a:rPr sz="2800" smtClean="0"/>
              <a:t>Analytical</a:t>
            </a:r>
            <a:r>
              <a:rPr lang="en-IN" sz="2800" dirty="0" smtClean="0"/>
              <a:t>- </a:t>
            </a:r>
            <a:r>
              <a:rPr lang="en-US" sz="2800" dirty="0" smtClean="0"/>
              <a:t>Derive the required results starting from certain simple assumptions.</a:t>
            </a:r>
            <a:endParaRPr lang="en-US" sz="2800" dirty="0" smtClean="0"/>
          </a:p>
          <a:p>
            <a:pPr lvl="1">
              <a:spcBef>
                <a:spcPts val="790"/>
              </a:spcBef>
              <a:buFont typeface="Wingdings" panose="05000000000000000000" pitchFamily="2" charset="2"/>
              <a:buChar char="Ø"/>
            </a:pP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9456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>
            <a:normAutofit/>
          </a:bodyPr>
          <a:lstStyle/>
          <a:p>
            <a:pPr>
              <a:spcBef>
                <a:spcPts val="1075"/>
              </a:spcBef>
            </a:pPr>
            <a:r>
              <a:rPr sz="3600" b="1"/>
              <a:t>Software Size Metrics</a:t>
            </a:r>
            <a:endParaRPr sz="36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9458" name="Text Placeholder 19457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572000"/>
          </a:xfrm>
        </p:spPr>
        <p:txBody>
          <a:bodyPr wrap="square" lIns="18000" tIns="46800" rIns="18000" bIns="46800" anchor="t">
            <a:normAutofit/>
          </a:bodyPr>
          <a:lstStyle/>
          <a:p>
            <a:pPr>
              <a:spcBef>
                <a:spcPts val="790"/>
              </a:spcBef>
            </a:pPr>
            <a:r>
              <a:rPr sz="280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LOC (Lines of Code):</a:t>
            </a:r>
            <a:endParaRPr sz="2800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lvl="1">
              <a:spcBef>
                <a:spcPts val="715"/>
              </a:spcBef>
              <a:buFont typeface="Wingdings" panose="05000000000000000000" pitchFamily="2" charset="2"/>
              <a:buChar char="Ø"/>
            </a:pPr>
            <a:r>
              <a:rPr sz="2800"/>
              <a:t>Simplest and most widely used metric.</a:t>
            </a:r>
            <a:endParaRPr sz="2800"/>
          </a:p>
          <a:p>
            <a:pPr lvl="1">
              <a:spcBef>
                <a:spcPts val="715"/>
              </a:spcBef>
              <a:buFont typeface="Wingdings" panose="05000000000000000000" pitchFamily="2" charset="2"/>
              <a:buChar char="Ø"/>
            </a:pPr>
            <a:r>
              <a:rPr sz="2800"/>
              <a:t>Comments and blank lines should not be </a:t>
            </a:r>
            <a:r>
              <a:rPr sz="2800" smtClean="0"/>
              <a:t>counted.</a:t>
            </a:r>
            <a:endParaRPr lang="en-IN" sz="2800" dirty="0" smtClean="0"/>
          </a:p>
          <a:p>
            <a:pPr lvl="1">
              <a:spcBef>
                <a:spcPts val="715"/>
              </a:spcBef>
              <a:buNone/>
            </a:pPr>
            <a:r>
              <a:rPr lang="en-US" sz="2800" b="1" dirty="0" smtClean="0">
                <a:solidFill>
                  <a:srgbClr val="336600"/>
                </a:solidFill>
              </a:rPr>
              <a:t>Disadvantages of Using LOC</a:t>
            </a:r>
            <a:endParaRPr lang="en-US" sz="2800" b="1" dirty="0" smtClean="0">
              <a:solidFill>
                <a:srgbClr val="336600"/>
              </a:solidFill>
            </a:endParaRPr>
          </a:p>
          <a:p>
            <a:pPr algn="just">
              <a:spcBef>
                <a:spcPts val="615"/>
              </a:spcBef>
              <a:buFont typeface="Wingdings" panose="05000000000000000000" pitchFamily="2" charset="2"/>
              <a:buChar char="Ø"/>
            </a:pPr>
            <a:r>
              <a:rPr lang="en-US" sz="2400" dirty="0" smtClean="0"/>
              <a:t>Size can vary with coding style.</a:t>
            </a:r>
            <a:endParaRPr lang="en-US" sz="2400" dirty="0" smtClean="0"/>
          </a:p>
          <a:p>
            <a:pPr algn="just">
              <a:spcBef>
                <a:spcPts val="615"/>
              </a:spcBef>
              <a:buFont typeface="Wingdings" panose="05000000000000000000" pitchFamily="2" charset="2"/>
              <a:buChar char="Ø"/>
            </a:pPr>
            <a:r>
              <a:rPr lang="en-US" sz="2400" dirty="0" smtClean="0"/>
              <a:t>Focuses on coding activity alone.</a:t>
            </a:r>
            <a:endParaRPr lang="en-US" sz="2400" dirty="0" smtClean="0"/>
          </a:p>
          <a:p>
            <a:pPr algn="just">
              <a:spcBef>
                <a:spcPts val="615"/>
              </a:spcBef>
              <a:buFont typeface="Wingdings" panose="05000000000000000000" pitchFamily="2" charset="2"/>
              <a:buChar char="Ø"/>
            </a:pPr>
            <a:r>
              <a:rPr lang="en-US" sz="2400" dirty="0" smtClean="0"/>
              <a:t>Correlates poorly with quality and efficiency of code.</a:t>
            </a:r>
            <a:endParaRPr lang="en-US" sz="2400" dirty="0" smtClean="0"/>
          </a:p>
          <a:p>
            <a:pPr algn="just">
              <a:spcBef>
                <a:spcPts val="615"/>
              </a:spcBef>
              <a:buFont typeface="Wingdings" panose="05000000000000000000" pitchFamily="2" charset="2"/>
              <a:buChar char="Ø"/>
            </a:pPr>
            <a:r>
              <a:rPr lang="en-US" sz="2400" dirty="0" smtClean="0"/>
              <a:t>Penalizes higher level programming languages, code reuse, etc.</a:t>
            </a:r>
            <a:endParaRPr lang="en-US" sz="2400" dirty="0" smtClean="0"/>
          </a:p>
          <a:p>
            <a:pPr lvl="1">
              <a:spcBef>
                <a:spcPts val="715"/>
              </a:spcBef>
              <a:buNone/>
            </a:pPr>
            <a:endParaRPr lang="en-US" sz="2800" b="1" dirty="0" smtClean="0">
              <a:solidFill>
                <a:srgbClr val="336600"/>
              </a:solidFill>
            </a:endParaRPr>
          </a:p>
          <a:p>
            <a:pPr lvl="1">
              <a:spcBef>
                <a:spcPts val="715"/>
              </a:spcBef>
              <a:buNone/>
            </a:pP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21504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790"/>
              </a:spcBef>
            </a:pPr>
            <a:r>
              <a:rPr sz="3600" b="1">
                <a:solidFill>
                  <a:srgbClr val="336600"/>
                </a:solidFill>
              </a:rPr>
              <a:t>Disadvantages of Using LOC  </a:t>
            </a:r>
            <a:r>
              <a:rPr sz="1800" b="1">
                <a:solidFill>
                  <a:srgbClr val="336600"/>
                </a:solidFill>
              </a:rPr>
              <a:t>(cont...)</a:t>
            </a:r>
            <a:endParaRPr sz="1800" b="1">
              <a:solidFill>
                <a:srgbClr val="3366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21506" name="Text Placeholder 21505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>
            <a:normAutofit/>
          </a:bodyPr>
          <a:lstStyle/>
          <a:p>
            <a:pPr algn="just">
              <a:spcBef>
                <a:spcPts val="615"/>
              </a:spcBef>
            </a:pPr>
            <a:r>
              <a:rPr sz="2800"/>
              <a:t>Measures lexical/textual  complexity only. </a:t>
            </a:r>
            <a:endParaRPr sz="2800"/>
          </a:p>
          <a:p>
            <a:pPr lvl="1" algn="just">
              <a:spcBef>
                <a:spcPts val="525"/>
              </a:spcBef>
              <a:buFont typeface="Wingdings" panose="05000000000000000000" pitchFamily="2" charset="2"/>
              <a:buChar char="Ø"/>
            </a:pPr>
            <a:r>
              <a:rPr sz="2800"/>
              <a:t>does not address the issues of structural or logical complexity.</a:t>
            </a:r>
            <a:endParaRPr sz="2800"/>
          </a:p>
          <a:p>
            <a:pPr algn="just">
              <a:spcBef>
                <a:spcPts val="615"/>
              </a:spcBef>
            </a:pPr>
            <a:r>
              <a:rPr sz="2800"/>
              <a:t>Difficult to estimate LOC from problem description.</a:t>
            </a:r>
            <a:endParaRPr sz="2800"/>
          </a:p>
          <a:p>
            <a:pPr lvl="1" algn="just">
              <a:spcBef>
                <a:spcPts val="525"/>
              </a:spcBef>
              <a:buFont typeface="Wingdings" panose="05000000000000000000" pitchFamily="2" charset="2"/>
              <a:buChar char="Ø"/>
            </a:pPr>
            <a:r>
              <a:rPr sz="2800"/>
              <a:t>So not useful for project planning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22528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1075"/>
              </a:spcBef>
            </a:pPr>
            <a:r>
              <a:rPr sz="4400" b="1"/>
              <a:t>Function Point Metric</a:t>
            </a:r>
            <a:endParaRPr sz="44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22530" name="Text Placeholder 22529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>
            <a:noAutofit/>
          </a:bodyPr>
          <a:lstStyle/>
          <a:p>
            <a:pPr>
              <a:spcBef>
                <a:spcPts val="990"/>
              </a:spcBef>
            </a:pPr>
            <a:r>
              <a:rPr sz="2400" smtClean="0"/>
              <a:t>Proposed </a:t>
            </a:r>
            <a:r>
              <a:rPr sz="2400"/>
              <a:t>by Albrecht in early 80's:</a:t>
            </a:r>
            <a:endParaRPr sz="2400"/>
          </a:p>
          <a:p>
            <a:pPr lvl="1">
              <a:spcBef>
                <a:spcPts val="715"/>
              </a:spcBef>
              <a:buNone/>
            </a:pPr>
            <a:r>
              <a:rPr sz="2400">
                <a:solidFill>
                  <a:schemeClr val="tx1"/>
                </a:solidFill>
              </a:rPr>
              <a:t>FP=4 </a:t>
            </a:r>
            <a:r>
              <a:rPr lang="en-IN" sz="2400" dirty="0" smtClean="0">
                <a:solidFill>
                  <a:schemeClr val="tx1"/>
                </a:solidFill>
              </a:rPr>
              <a:t>* no. of </a:t>
            </a:r>
            <a:r>
              <a:rPr sz="2400" smtClean="0">
                <a:solidFill>
                  <a:schemeClr val="tx1"/>
                </a:solidFill>
              </a:rPr>
              <a:t>inputs </a:t>
            </a:r>
            <a:r>
              <a:rPr sz="2400">
                <a:solidFill>
                  <a:schemeClr val="tx1"/>
                </a:solidFill>
              </a:rPr>
              <a:t>+ 5  </a:t>
            </a:r>
            <a:r>
              <a:rPr lang="en-IN" sz="2400" dirty="0" smtClean="0">
                <a:solidFill>
                  <a:schemeClr val="tx1"/>
                </a:solidFill>
              </a:rPr>
              <a:t>* no. of </a:t>
            </a:r>
            <a:r>
              <a:rPr sz="2400" smtClean="0">
                <a:solidFill>
                  <a:schemeClr val="tx1"/>
                </a:solidFill>
              </a:rPr>
              <a:t>Outputs </a:t>
            </a:r>
            <a:r>
              <a:rPr sz="2400">
                <a:solidFill>
                  <a:schemeClr val="tx1"/>
                </a:solidFill>
              </a:rPr>
              <a:t>+ 4  </a:t>
            </a:r>
            <a:r>
              <a:rPr lang="en-IN" sz="2400" dirty="0" smtClean="0">
                <a:solidFill>
                  <a:schemeClr val="tx1"/>
                </a:solidFill>
              </a:rPr>
              <a:t>* no of </a:t>
            </a:r>
            <a:r>
              <a:rPr sz="2400" smtClean="0">
                <a:solidFill>
                  <a:schemeClr val="tx1"/>
                </a:solidFill>
              </a:rPr>
              <a:t>inquiries  </a:t>
            </a:r>
            <a:r>
              <a:rPr sz="2400">
                <a:solidFill>
                  <a:schemeClr val="tx1"/>
                </a:solidFill>
              </a:rPr>
              <a:t>+ 10  </a:t>
            </a:r>
            <a:r>
              <a:rPr lang="en-IN" sz="2400" dirty="0" smtClean="0">
                <a:solidFill>
                  <a:schemeClr val="tx1"/>
                </a:solidFill>
              </a:rPr>
              <a:t>* no. of </a:t>
            </a:r>
            <a:r>
              <a:rPr sz="2400" smtClean="0">
                <a:solidFill>
                  <a:schemeClr val="tx1"/>
                </a:solidFill>
              </a:rPr>
              <a:t>files </a:t>
            </a:r>
            <a:r>
              <a:rPr sz="2400">
                <a:solidFill>
                  <a:schemeClr val="tx1"/>
                </a:solidFill>
              </a:rPr>
              <a:t>+ 10 </a:t>
            </a:r>
            <a:r>
              <a:rPr lang="en-IN" sz="2400" dirty="0" smtClean="0">
                <a:solidFill>
                  <a:schemeClr val="tx1"/>
                </a:solidFill>
              </a:rPr>
              <a:t>* no of </a:t>
            </a:r>
            <a:r>
              <a:rPr sz="2400" smtClean="0">
                <a:solidFill>
                  <a:schemeClr val="tx1"/>
                </a:solidFill>
              </a:rPr>
              <a:t>interfaces </a:t>
            </a:r>
            <a:endParaRPr lang="en-IN" sz="2400" dirty="0" smtClean="0">
              <a:solidFill>
                <a:schemeClr val="tx1"/>
              </a:solidFill>
            </a:endParaRPr>
          </a:p>
          <a:p>
            <a:pPr lvl="1">
              <a:spcBef>
                <a:spcPts val="715"/>
              </a:spcBef>
              <a:buNone/>
            </a:pPr>
            <a:endParaRPr sz="1800">
              <a:solidFill>
                <a:srgbClr val="800000"/>
              </a:solidFill>
            </a:endParaRPr>
          </a:p>
          <a:p>
            <a:pPr algn="just">
              <a:spcBef>
                <a:spcPts val="615"/>
              </a:spcBef>
            </a:pPr>
            <a:r>
              <a:rPr sz="2400" u="sng">
                <a:solidFill>
                  <a:srgbClr val="0000FF"/>
                </a:solidFill>
              </a:rPr>
              <a:t>Input:</a:t>
            </a:r>
            <a:r>
              <a:rPr sz="2400"/>
              <a:t> </a:t>
            </a:r>
            <a:r>
              <a:rPr lang="en-IN" sz="2400" dirty="0" smtClean="0"/>
              <a:t> </a:t>
            </a:r>
            <a:r>
              <a:rPr sz="2400" smtClean="0"/>
              <a:t>A </a:t>
            </a:r>
            <a:r>
              <a:rPr sz="2400"/>
              <a:t>set of related inputs is counted as one </a:t>
            </a:r>
            <a:r>
              <a:rPr sz="2400" smtClean="0"/>
              <a:t>input</a:t>
            </a:r>
            <a:endParaRPr lang="en-IN" sz="2400" dirty="0" smtClean="0"/>
          </a:p>
          <a:p>
            <a:pPr algn="just">
              <a:spcBef>
                <a:spcPts val="615"/>
              </a:spcBef>
            </a:pPr>
            <a:r>
              <a:rPr lang="en-US" sz="2400" u="sng" dirty="0" smtClean="0">
                <a:solidFill>
                  <a:srgbClr val="0000FF"/>
                </a:solidFill>
              </a:rPr>
              <a:t>Output:  </a:t>
            </a:r>
            <a:r>
              <a:rPr lang="en-US" sz="2400" dirty="0" smtClean="0"/>
              <a:t>A set of related outputs is counted as one output.</a:t>
            </a:r>
            <a:endParaRPr lang="en-US" sz="2400" dirty="0" smtClean="0"/>
          </a:p>
          <a:p>
            <a:pPr algn="just">
              <a:spcBef>
                <a:spcPts val="615"/>
              </a:spcBef>
            </a:pPr>
            <a:r>
              <a:rPr lang="en-US" sz="2400" u="sng" dirty="0" smtClean="0">
                <a:solidFill>
                  <a:srgbClr val="0000FF"/>
                </a:solidFill>
              </a:rPr>
              <a:t>Inquiries:</a:t>
            </a:r>
            <a:r>
              <a:rPr lang="en-US" sz="2400" dirty="0" smtClean="0">
                <a:solidFill>
                  <a:srgbClr val="0000FF"/>
                </a:solidFill>
              </a:rPr>
              <a:t>  </a:t>
            </a:r>
            <a:r>
              <a:rPr lang="en-US" sz="2400" dirty="0" smtClean="0"/>
              <a:t>Each user query type is counted.</a:t>
            </a:r>
            <a:endParaRPr lang="en-US" sz="2400" dirty="0" smtClean="0"/>
          </a:p>
          <a:p>
            <a:pPr algn="just">
              <a:spcBef>
                <a:spcPts val="615"/>
              </a:spcBef>
            </a:pPr>
            <a:r>
              <a:rPr lang="en-US" sz="2400" u="sng" dirty="0" smtClean="0">
                <a:solidFill>
                  <a:srgbClr val="0000FF"/>
                </a:solidFill>
              </a:rPr>
              <a:t>Files:</a:t>
            </a:r>
            <a:r>
              <a:rPr lang="en-US" sz="2400" dirty="0" smtClean="0">
                <a:solidFill>
                  <a:srgbClr val="0000FF"/>
                </a:solidFill>
              </a:rPr>
              <a:t>   </a:t>
            </a:r>
            <a:r>
              <a:rPr lang="en-US" sz="2400" dirty="0" smtClean="0"/>
              <a:t>Files are logically related data and thus can be data structures or physical files.</a:t>
            </a:r>
            <a:endParaRPr lang="en-US" sz="2400" dirty="0" smtClean="0"/>
          </a:p>
          <a:p>
            <a:pPr algn="just">
              <a:spcBef>
                <a:spcPts val="615"/>
              </a:spcBef>
            </a:pPr>
            <a:r>
              <a:rPr lang="en-US" sz="2400" u="sng" dirty="0" smtClean="0">
                <a:solidFill>
                  <a:srgbClr val="0000FF"/>
                </a:solidFill>
              </a:rPr>
              <a:t>Interface:</a:t>
            </a:r>
            <a:r>
              <a:rPr lang="en-US" sz="2400" dirty="0" smtClean="0">
                <a:solidFill>
                  <a:srgbClr val="0000FF"/>
                </a:solidFill>
              </a:rPr>
              <a:t>  </a:t>
            </a:r>
            <a:r>
              <a:rPr lang="en-US" sz="2400" dirty="0" smtClean="0"/>
              <a:t>Data transfer to other systems.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24576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1075"/>
              </a:spcBef>
            </a:pPr>
            <a:r>
              <a:rPr sz="4400" b="1">
                <a:solidFill>
                  <a:srgbClr val="003300"/>
                </a:solidFill>
              </a:rPr>
              <a:t>Function Point Metric</a:t>
            </a:r>
            <a:r>
              <a:rPr sz="1600" b="1">
                <a:solidFill>
                  <a:srgbClr val="003300"/>
                </a:solidFill>
              </a:rPr>
              <a:t> (CONT.)</a:t>
            </a:r>
            <a:endParaRPr sz="1600" b="1">
              <a:solidFill>
                <a:srgbClr val="00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24578" name="Text Placeholder 24577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/>
          <a:lstStyle/>
          <a:p>
            <a:pPr>
              <a:spcBef>
                <a:spcPts val="990"/>
              </a:spcBef>
            </a:pPr>
            <a:r>
              <a:rPr sz="3600"/>
              <a:t>Suffers from a major drawback:</a:t>
            </a:r>
            <a:endParaRPr sz="3600"/>
          </a:p>
          <a:p>
            <a:pPr lvl="1">
              <a:spcBef>
                <a:spcPts val="715"/>
              </a:spcBef>
            </a:pPr>
            <a:r>
              <a:rPr sz="3200">
                <a:solidFill>
                  <a:srgbClr val="0000FF"/>
                </a:solidFill>
              </a:rPr>
              <a:t>the size of a function is considered to be independent of its complexity</a:t>
            </a:r>
            <a:r>
              <a:rPr sz="3200"/>
              <a:t>.</a:t>
            </a:r>
            <a:endParaRPr sz="3200"/>
          </a:p>
          <a:p>
            <a:pPr>
              <a:spcBef>
                <a:spcPts val="990"/>
              </a:spcBef>
            </a:pPr>
            <a:r>
              <a:rPr sz="3600"/>
              <a:t>Extend function point metric:</a:t>
            </a:r>
            <a:endParaRPr sz="3600"/>
          </a:p>
          <a:p>
            <a:pPr lvl="1">
              <a:spcBef>
                <a:spcPts val="715"/>
              </a:spcBef>
            </a:pPr>
            <a:r>
              <a:rPr sz="3200"/>
              <a:t> </a:t>
            </a:r>
            <a:r>
              <a:rPr sz="3200">
                <a:solidFill>
                  <a:srgbClr val="800000"/>
                </a:solidFill>
              </a:rPr>
              <a:t>Feature Point metric:</a:t>
            </a:r>
            <a:endParaRPr sz="3200">
              <a:solidFill>
                <a:srgbClr val="800000"/>
              </a:solidFill>
            </a:endParaRPr>
          </a:p>
          <a:p>
            <a:pPr lvl="1">
              <a:spcBef>
                <a:spcPts val="715"/>
              </a:spcBef>
            </a:pPr>
            <a:r>
              <a:rPr sz="3200"/>
              <a:t>considers an extra parameter:</a:t>
            </a:r>
            <a:endParaRPr sz="3200"/>
          </a:p>
          <a:p>
            <a:pPr lvl="2">
              <a:spcBef>
                <a:spcPts val="615"/>
              </a:spcBef>
            </a:pPr>
            <a:r>
              <a:rPr sz="2800"/>
              <a:t>Algorithm Complexity.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25600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1075"/>
              </a:spcBef>
            </a:pPr>
            <a:r>
              <a:rPr sz="4400">
                <a:solidFill>
                  <a:srgbClr val="336600"/>
                </a:solidFill>
              </a:rPr>
              <a:t>Function Point Metric</a:t>
            </a:r>
            <a:r>
              <a:rPr sz="1600">
                <a:solidFill>
                  <a:srgbClr val="336600"/>
                </a:solidFill>
              </a:rPr>
              <a:t> (CONT.)</a:t>
            </a:r>
            <a:endParaRPr sz="1600">
              <a:solidFill>
                <a:srgbClr val="3366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25602" name="Text Placeholder 25601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/>
          <a:lstStyle/>
          <a:p>
            <a:pPr>
              <a:spcBef>
                <a:spcPts val="990"/>
              </a:spcBef>
            </a:pPr>
            <a:r>
              <a:rPr sz="3600"/>
              <a:t>Proponents claim: </a:t>
            </a:r>
            <a:endParaRPr sz="3600"/>
          </a:p>
          <a:p>
            <a:pPr lvl="1">
              <a:spcBef>
                <a:spcPts val="715"/>
              </a:spcBef>
            </a:pPr>
            <a:r>
              <a:rPr sz="3200"/>
              <a:t>FP is language independent.</a:t>
            </a:r>
            <a:endParaRPr sz="3200"/>
          </a:p>
          <a:p>
            <a:pPr lvl="1">
              <a:spcBef>
                <a:spcPts val="715"/>
              </a:spcBef>
            </a:pPr>
            <a:r>
              <a:rPr sz="3200"/>
              <a:t>Size can be easily derived from problem description</a:t>
            </a:r>
            <a:endParaRPr sz="3200"/>
          </a:p>
          <a:p>
            <a:pPr>
              <a:spcBef>
                <a:spcPts val="990"/>
              </a:spcBef>
            </a:pPr>
            <a:r>
              <a:rPr sz="3600"/>
              <a:t>Opponents claim: </a:t>
            </a:r>
            <a:endParaRPr sz="3600"/>
          </a:p>
          <a:p>
            <a:pPr lvl="1">
              <a:spcBef>
                <a:spcPts val="715"/>
              </a:spcBef>
            </a:pPr>
            <a:r>
              <a:rPr sz="3200"/>
              <a:t>it is subjective --- Different people can come up with different estimates for the same problem.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26624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69225" cy="1271588"/>
          </a:xfrm>
        </p:spPr>
        <p:txBody>
          <a:bodyPr wrap="square" lIns="18000" tIns="46800" rIns="18000" bIns="46800" anchor="ctr"/>
          <a:lstStyle/>
          <a:p>
            <a:pPr>
              <a:spcBef>
                <a:spcPts val="990"/>
              </a:spcBef>
            </a:pPr>
            <a:r>
              <a:t>Empirical Size Estimation Techniques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26626" name="Text Placeholder 26625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/>
          <a:lstStyle/>
          <a:p>
            <a:pPr>
              <a:lnSpc>
                <a:spcPct val="90000"/>
              </a:lnSpc>
              <a:spcBef>
                <a:spcPts val="490"/>
              </a:spcBef>
            </a:pPr>
            <a:r>
              <a:rPr sz="4000">
                <a:solidFill>
                  <a:srgbClr val="0000FF"/>
                </a:solidFill>
              </a:rPr>
              <a:t>Expert Judgement:</a:t>
            </a:r>
            <a:endParaRPr sz="400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spcBef>
                <a:spcPts val="350"/>
              </a:spcBef>
            </a:pPr>
            <a:r>
              <a:rPr sz="3600"/>
              <a:t>An euphemism for guess made by an expert.</a:t>
            </a:r>
            <a:endParaRPr sz="3600"/>
          </a:p>
          <a:p>
            <a:pPr lvl="1">
              <a:lnSpc>
                <a:spcPct val="90000"/>
              </a:lnSpc>
              <a:spcBef>
                <a:spcPts val="350"/>
              </a:spcBef>
            </a:pPr>
            <a:r>
              <a:rPr sz="3600"/>
              <a:t>Suffers from individual bias.</a:t>
            </a:r>
            <a:endParaRPr sz="3600"/>
          </a:p>
          <a:p>
            <a:pPr>
              <a:lnSpc>
                <a:spcPct val="90000"/>
              </a:lnSpc>
              <a:spcBef>
                <a:spcPts val="490"/>
              </a:spcBef>
            </a:pPr>
            <a:r>
              <a:rPr sz="4000">
                <a:solidFill>
                  <a:srgbClr val="0000CC"/>
                </a:solidFill>
              </a:rPr>
              <a:t>Delphi Estimation:</a:t>
            </a:r>
            <a:endParaRPr sz="4000">
              <a:solidFill>
                <a:srgbClr val="0000CC"/>
              </a:solidFill>
            </a:endParaRPr>
          </a:p>
          <a:p>
            <a:pPr lvl="1">
              <a:lnSpc>
                <a:spcPct val="90000"/>
              </a:lnSpc>
              <a:spcBef>
                <a:spcPts val="350"/>
              </a:spcBef>
            </a:pPr>
            <a:r>
              <a:rPr sz="3600"/>
              <a:t>overcomes some of the problems of expert judgement.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27648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1075"/>
              </a:spcBef>
            </a:pPr>
            <a:r>
              <a:rPr sz="4400"/>
              <a:t>Expert judgement</a:t>
            </a:r>
            <a:endParaRPr sz="4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27650" name="Text Placeholder 27649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/>
          <a:lstStyle/>
          <a:p>
            <a:pPr>
              <a:spcBef>
                <a:spcPts val="615"/>
              </a:spcBef>
            </a:pPr>
            <a:r>
              <a:rPr sz="3600"/>
              <a:t>Experts divide a software product into component units: </a:t>
            </a:r>
            <a:endParaRPr sz="3600"/>
          </a:p>
          <a:p>
            <a:pPr lvl="1">
              <a:spcBef>
                <a:spcPts val="525"/>
              </a:spcBef>
            </a:pPr>
            <a:r>
              <a:rPr sz="3200"/>
              <a:t>e.g. GUI, database module,  data communication module, billing module, etc. </a:t>
            </a:r>
            <a:endParaRPr sz="3200"/>
          </a:p>
          <a:p>
            <a:pPr>
              <a:spcBef>
                <a:spcPts val="615"/>
              </a:spcBef>
            </a:pPr>
            <a:r>
              <a:rPr sz="3600"/>
              <a:t>Add up the guesses for each of the components.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28672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1075"/>
              </a:spcBef>
            </a:pPr>
            <a:r>
              <a:rPr sz="4400"/>
              <a:t>Delphi Estimation:</a:t>
            </a:r>
            <a:endParaRPr sz="4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28674" name="Text Placeholder 28673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/>
          <a:lstStyle/>
          <a:p>
            <a:pPr>
              <a:lnSpc>
                <a:spcPct val="95000"/>
              </a:lnSpc>
              <a:spcBef>
                <a:spcPts val="490"/>
              </a:spcBef>
            </a:pPr>
            <a:r>
              <a:rPr sz="3600"/>
              <a:t>Team of Experts and a coordinator.</a:t>
            </a:r>
            <a:endParaRPr sz="3600"/>
          </a:p>
          <a:p>
            <a:pPr>
              <a:lnSpc>
                <a:spcPct val="95000"/>
              </a:lnSpc>
              <a:spcBef>
                <a:spcPts val="490"/>
              </a:spcBef>
            </a:pPr>
            <a:r>
              <a:rPr sz="3600"/>
              <a:t>Experts carry out estimation independently:</a:t>
            </a:r>
            <a:endParaRPr sz="3600"/>
          </a:p>
          <a:p>
            <a:pPr lvl="1">
              <a:lnSpc>
                <a:spcPct val="95000"/>
              </a:lnSpc>
              <a:spcBef>
                <a:spcPts val="350"/>
              </a:spcBef>
            </a:pPr>
            <a:r>
              <a:rPr sz="3200"/>
              <a:t>mention the rationale behind their estimation.</a:t>
            </a:r>
            <a:endParaRPr sz="3200"/>
          </a:p>
          <a:p>
            <a:pPr lvl="1">
              <a:lnSpc>
                <a:spcPct val="95000"/>
              </a:lnSpc>
              <a:spcBef>
                <a:spcPts val="350"/>
              </a:spcBef>
            </a:pPr>
            <a:r>
              <a:rPr sz="3200"/>
              <a:t>coordinator notes down any extraordinary rationale:</a:t>
            </a:r>
            <a:endParaRPr sz="3200"/>
          </a:p>
          <a:p>
            <a:pPr lvl="2">
              <a:lnSpc>
                <a:spcPct val="95000"/>
              </a:lnSpc>
              <a:spcBef>
                <a:spcPts val="300"/>
              </a:spcBef>
            </a:pPr>
            <a:r>
              <a:rPr sz="2800"/>
              <a:t>circulates among experts.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29696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1075"/>
              </a:spcBef>
            </a:pPr>
            <a:r>
              <a:rPr sz="4400">
                <a:solidFill>
                  <a:srgbClr val="336600"/>
                </a:solidFill>
              </a:rPr>
              <a:t>Delphi Estimation:</a:t>
            </a:r>
            <a:endParaRPr sz="4400">
              <a:solidFill>
                <a:srgbClr val="3366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29698" name="Text Placeholder 29697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/>
          <a:lstStyle/>
          <a:p>
            <a:pPr>
              <a:spcBef>
                <a:spcPts val="990"/>
              </a:spcBef>
            </a:pPr>
            <a:r>
              <a:rPr sz="4000"/>
              <a:t>Experts re-estimate.</a:t>
            </a:r>
            <a:endParaRPr sz="4000"/>
          </a:p>
          <a:p>
            <a:pPr>
              <a:spcBef>
                <a:spcPts val="990"/>
              </a:spcBef>
            </a:pPr>
            <a:r>
              <a:rPr sz="4000"/>
              <a:t>Experts never meet each other</a:t>
            </a:r>
            <a:endParaRPr sz="4000"/>
          </a:p>
          <a:p>
            <a:pPr lvl="1">
              <a:spcBef>
                <a:spcPts val="715"/>
              </a:spcBef>
            </a:pPr>
            <a:r>
              <a:rPr sz="3600"/>
              <a:t> to discuss their viewpoints.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6144"/>
          <p:cNvSpPr>
            <a:spLocks noGrp="1"/>
          </p:cNvSpPr>
          <p:nvPr>
            <p:ph type="title"/>
          </p:nvPr>
        </p:nvSpPr>
        <p:spPr>
          <a:xfrm>
            <a:off x="406400" y="182563"/>
            <a:ext cx="8523318" cy="888983"/>
          </a:xfrm>
        </p:spPr>
        <p:txBody>
          <a:bodyPr wrap="square" lIns="18000" tIns="46800" rIns="18000" bIns="46800" anchor="ctr">
            <a:normAutofit/>
          </a:bodyPr>
          <a:lstStyle/>
          <a:p>
            <a:pPr algn="ctr">
              <a:spcBef>
                <a:spcPts val="1475"/>
              </a:spcBef>
              <a:buClr>
                <a:schemeClr val="accent1"/>
              </a:buClr>
            </a:pPr>
            <a:r>
              <a:rPr sz="36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</a:t>
            </a:r>
            <a:endParaRPr sz="36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6146" name="Text Placeholder 6145"/>
          <p:cNvSpPr>
            <a:spLocks noGrp="1"/>
          </p:cNvSpPr>
          <p:nvPr>
            <p:ph sz="quarter" idx="1"/>
          </p:nvPr>
        </p:nvSpPr>
        <p:spPr>
          <a:xfrm>
            <a:off x="285720" y="1285861"/>
            <a:ext cx="8643998" cy="3714776"/>
          </a:xfrm>
        </p:spPr>
        <p:txBody>
          <a:bodyPr wrap="square" lIns="18000" tIns="46800" rIns="18000" bIns="46800" anchor="t">
            <a:normAutofit lnSpcReduction="10000"/>
          </a:bodyPr>
          <a:lstStyle/>
          <a:p>
            <a:pPr>
              <a:spcBef>
                <a:spcPts val="790"/>
              </a:spcBef>
              <a:buNone/>
            </a:pP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Many software projects fail: 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>
              <a:spcBef>
                <a:spcPts val="715"/>
              </a:spcBef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 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faulty  </a:t>
            </a:r>
            <a:r>
              <a:rPr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practices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spcBef>
                <a:spcPts val="715"/>
              </a:spcBef>
              <a:buNone/>
            </a:pPr>
            <a:r>
              <a:rPr sz="2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important to learn different aspects of software project management</a:t>
            </a:r>
            <a:r>
              <a:rPr sz="2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spcBef>
                <a:spcPts val="715"/>
              </a:spcBef>
              <a:buNone/>
            </a:pPr>
            <a:endParaRPr lang="en-IN" sz="2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790"/>
              </a:spcBef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 of software project management: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spcBef>
                <a:spcPts val="715"/>
              </a:spcBef>
              <a:buNone/>
            </a:pP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a group of engineers to work efficiently towards successful completion of a software project.</a:t>
            </a:r>
            <a:endParaRPr lang="en-US" sz="2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715"/>
              </a:spcBef>
              <a:buNone/>
            </a:pPr>
            <a:endParaRPr sz="28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30720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790"/>
              </a:spcBef>
            </a:pPr>
            <a:r>
              <a:rPr sz="3200"/>
              <a:t>Heuristic Estimation Techniques</a:t>
            </a:r>
            <a:endParaRPr sz="3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30722" name="Text Placeholder 30721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175625" cy="4664075"/>
          </a:xfrm>
        </p:spPr>
        <p:txBody>
          <a:bodyPr wrap="square" lIns="18000" tIns="46800" rIns="18000" bIns="46800" anchor="t"/>
          <a:lstStyle/>
          <a:p>
            <a:pPr>
              <a:lnSpc>
                <a:spcPct val="90000"/>
              </a:lnSpc>
              <a:spcBef>
                <a:spcPts val="490"/>
              </a:spcBef>
            </a:pPr>
            <a:r>
              <a:rPr sz="3600" u="sng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Single Variable Model:</a:t>
            </a:r>
            <a:endParaRPr sz="3600" u="sng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spcBef>
                <a:spcPts val="375"/>
              </a:spcBef>
            </a:pPr>
            <a:r>
              <a:rPr>
                <a:solidFill>
                  <a:srgbClr val="800000"/>
                </a:solidFill>
              </a:rPr>
              <a:t>Parameter to be Estimated=C1(Estimated  Characteristic)d1</a:t>
            </a:r>
            <a:endParaRPr>
              <a:solidFill>
                <a:srgbClr val="800000"/>
              </a:solidFill>
            </a:endParaRPr>
          </a:p>
          <a:p>
            <a:pPr>
              <a:lnSpc>
                <a:spcPct val="90000"/>
              </a:lnSpc>
              <a:spcBef>
                <a:spcPts val="490"/>
              </a:spcBef>
            </a:pPr>
            <a:r>
              <a:rPr sz="3600" u="sng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Multivariable Model:</a:t>
            </a:r>
            <a:endParaRPr sz="3600" u="sng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spcBef>
                <a:spcPts val="350"/>
              </a:spcBef>
            </a:pPr>
            <a:r>
              <a:rPr sz="3200"/>
              <a:t>Assumes that the parameter to be estimated  depends on more than one characteristic.</a:t>
            </a:r>
            <a:endParaRPr sz="3200"/>
          </a:p>
          <a:p>
            <a:pPr lvl="1">
              <a:lnSpc>
                <a:spcPct val="90000"/>
              </a:lnSpc>
              <a:spcBef>
                <a:spcPts val="325"/>
              </a:spcBef>
            </a:pPr>
            <a:r>
              <a:rPr sz="2400">
                <a:solidFill>
                  <a:srgbClr val="800000"/>
                </a:solidFill>
              </a:rPr>
              <a:t>Parameter to be Estimated=C1(Estimated  Characteristic)d1+ C2(Estimated  Characteristic)d2+…</a:t>
            </a:r>
            <a:endParaRPr sz="2400">
              <a:solidFill>
                <a:srgbClr val="800000"/>
              </a:solidFill>
            </a:endParaRPr>
          </a:p>
          <a:p>
            <a:pPr lvl="1">
              <a:lnSpc>
                <a:spcPct val="90000"/>
              </a:lnSpc>
              <a:spcBef>
                <a:spcPts val="350"/>
              </a:spcBef>
            </a:pPr>
            <a:r>
              <a:rPr sz="3200"/>
              <a:t>Usually more accurate than single variable models.</a:t>
            </a:r>
            <a:endParaRPr sz="3200"/>
          </a:p>
        </p:txBody>
      </p:sp>
      <p:sp>
        <p:nvSpPr>
          <p:cNvPr id="30723" name="Rounded Rectangle 30722"/>
          <p:cNvSpPr/>
          <p:nvPr/>
        </p:nvSpPr>
        <p:spPr>
          <a:xfrm>
            <a:off x="1524000" y="2362200"/>
            <a:ext cx="6550025" cy="377825"/>
          </a:xfrm>
          <a:prstGeom prst="roundRect">
            <a:avLst>
              <a:gd name="adj" fmla="val 417"/>
            </a:avLst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31744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1215"/>
              </a:spcBef>
            </a:pPr>
            <a:r>
              <a:rPr sz="4800"/>
              <a:t>COCOMO Model</a:t>
            </a:r>
            <a:endParaRPr sz="4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31746" name="Text Placeholder 31745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/>
          <a:lstStyle/>
          <a:p>
            <a:pPr>
              <a:spcBef>
                <a:spcPts val="615"/>
              </a:spcBef>
            </a:pPr>
            <a:r>
              <a:rPr sz="3600"/>
              <a:t>COCOMO (</a:t>
            </a:r>
            <a:r>
              <a:rPr sz="3600">
                <a:solidFill>
                  <a:srgbClr val="0000FF"/>
                </a:solidFill>
              </a:rPr>
              <a:t>CO</a:t>
            </a:r>
            <a:r>
              <a:rPr sz="3600"/>
              <a:t>nstructive </a:t>
            </a:r>
            <a:r>
              <a:rPr sz="3600">
                <a:solidFill>
                  <a:srgbClr val="0000FF"/>
                </a:solidFill>
              </a:rPr>
              <a:t>CO</a:t>
            </a:r>
            <a:r>
              <a:rPr sz="3600"/>
              <a:t>st </a:t>
            </a:r>
            <a:r>
              <a:rPr sz="3600">
                <a:solidFill>
                  <a:srgbClr val="0000FF"/>
                </a:solidFill>
              </a:rPr>
              <a:t>MO</a:t>
            </a:r>
            <a:r>
              <a:rPr sz="3600"/>
              <a:t>del) proposed by Boehm.</a:t>
            </a:r>
            <a:endParaRPr sz="3600"/>
          </a:p>
          <a:p>
            <a:pPr>
              <a:spcBef>
                <a:spcPts val="615"/>
              </a:spcBef>
            </a:pPr>
            <a:r>
              <a:rPr sz="3600"/>
              <a:t>Divides software product developments into 3 categories: </a:t>
            </a:r>
            <a:endParaRPr sz="3600"/>
          </a:p>
          <a:p>
            <a:pPr lvl="1">
              <a:spcBef>
                <a:spcPts val="525"/>
              </a:spcBef>
            </a:pPr>
            <a:r>
              <a:rPr sz="3200"/>
              <a:t>Organic </a:t>
            </a:r>
            <a:endParaRPr sz="3200"/>
          </a:p>
          <a:p>
            <a:pPr lvl="1">
              <a:spcBef>
                <a:spcPts val="525"/>
              </a:spcBef>
            </a:pPr>
            <a:r>
              <a:rPr sz="3200"/>
              <a:t>Semidetached </a:t>
            </a:r>
            <a:endParaRPr sz="3200"/>
          </a:p>
          <a:p>
            <a:pPr lvl="1">
              <a:spcBef>
                <a:spcPts val="525"/>
              </a:spcBef>
            </a:pPr>
            <a:r>
              <a:rPr sz="3200"/>
              <a:t>Embedded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32768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990"/>
              </a:spcBef>
            </a:pPr>
            <a:r>
              <a:rPr>
                <a:solidFill>
                  <a:srgbClr val="003300"/>
                </a:solidFill>
              </a:rPr>
              <a:t>COCOMO Product classes</a:t>
            </a:r>
            <a:endParaRPr>
              <a:solidFill>
                <a:srgbClr val="00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32770" name="Text Placeholder 32769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75625" cy="4168775"/>
          </a:xfrm>
        </p:spPr>
        <p:txBody>
          <a:bodyPr wrap="square" lIns="18000" tIns="46800" rIns="18000" bIns="46800" anchor="t">
            <a:normAutofit lnSpcReduction="10000"/>
          </a:bodyPr>
          <a:lstStyle/>
          <a:p>
            <a:pPr>
              <a:spcBef>
                <a:spcPts val="990"/>
              </a:spcBef>
            </a:pPr>
            <a:r>
              <a:rPr sz="3600"/>
              <a:t>Roughly correspond to: </a:t>
            </a:r>
            <a:endParaRPr sz="3600"/>
          </a:p>
          <a:p>
            <a:pPr lvl="1">
              <a:spcBef>
                <a:spcPts val="715"/>
              </a:spcBef>
            </a:pPr>
            <a:r>
              <a:rPr sz="3200"/>
              <a:t>application, utility and system programs respectively.</a:t>
            </a:r>
            <a:endParaRPr sz="3200"/>
          </a:p>
          <a:p>
            <a:pPr lvl="2">
              <a:spcBef>
                <a:spcPts val="615"/>
              </a:spcBef>
            </a:pPr>
            <a:r>
              <a:rPr sz="2800"/>
              <a:t>Data processing and scientific programs are considered to be </a:t>
            </a:r>
            <a:r>
              <a:rPr sz="2800">
                <a:solidFill>
                  <a:srgbClr val="0000FF"/>
                </a:solidFill>
              </a:rPr>
              <a:t>application programs. </a:t>
            </a:r>
            <a:endParaRPr sz="2800">
              <a:solidFill>
                <a:srgbClr val="0000FF"/>
              </a:solidFill>
            </a:endParaRPr>
          </a:p>
          <a:p>
            <a:pPr lvl="2">
              <a:spcBef>
                <a:spcPts val="615"/>
              </a:spcBef>
            </a:pPr>
            <a:r>
              <a:rPr sz="2800"/>
              <a:t>Compilers, linkers, editors, etc., are </a:t>
            </a:r>
            <a:r>
              <a:rPr sz="2800">
                <a:solidFill>
                  <a:srgbClr val="0000FF"/>
                </a:solidFill>
              </a:rPr>
              <a:t>utility programs. </a:t>
            </a:r>
            <a:endParaRPr sz="2800">
              <a:solidFill>
                <a:srgbClr val="0000FF"/>
              </a:solidFill>
            </a:endParaRPr>
          </a:p>
          <a:p>
            <a:pPr lvl="2">
              <a:spcBef>
                <a:spcPts val="615"/>
              </a:spcBef>
            </a:pPr>
            <a:r>
              <a:rPr sz="2800"/>
              <a:t>Operating systems and real-time system programs, etc. are </a:t>
            </a:r>
            <a:r>
              <a:rPr sz="2800">
                <a:solidFill>
                  <a:srgbClr val="0000FF"/>
                </a:solidFill>
              </a:rPr>
              <a:t>system programs. </a:t>
            </a:r>
            <a:endParaRPr sz="2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33792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990"/>
              </a:spcBef>
            </a:pPr>
            <a:r>
              <a:t>Elaboration of Product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33794" name="Text Placeholder 33793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175625" cy="4168775"/>
          </a:xfrm>
        </p:spPr>
        <p:txBody>
          <a:bodyPr wrap="square" lIns="18000" tIns="46800" rIns="18000" bIns="4680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u="sng">
                <a:solidFill>
                  <a:srgbClr val="0000FF"/>
                </a:solidFill>
              </a:rPr>
              <a:t>Organic:</a:t>
            </a:r>
            <a:r>
              <a:t> </a:t>
            </a:r>
          </a:p>
          <a:p>
            <a:pPr lvl="1">
              <a:lnSpc>
                <a:spcPct val="90000"/>
              </a:lnSpc>
              <a:spcBef>
                <a:spcPts val="250"/>
              </a:spcBef>
            </a:pPr>
            <a:r>
              <a:t>Relatively small groups </a:t>
            </a:r>
          </a:p>
          <a:p>
            <a:pPr lvl="2">
              <a:lnSpc>
                <a:spcPct val="90000"/>
              </a:lnSpc>
              <a:spcBef>
                <a:spcPts val="215"/>
              </a:spcBef>
            </a:pPr>
            <a:r>
              <a:t>working to develop well-understood applications.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u="sng">
                <a:solidFill>
                  <a:srgbClr val="0000FF"/>
                </a:solidFill>
              </a:rPr>
              <a:t>Semidetached:</a:t>
            </a:r>
            <a:endParaRPr u="sng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spcBef>
                <a:spcPts val="250"/>
              </a:spcBef>
            </a:pPr>
            <a:r>
              <a:t>Project team consists of a mixture of experienced and  inexperienced staff.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u="sng">
                <a:solidFill>
                  <a:srgbClr val="0000FF"/>
                </a:solidFill>
              </a:rPr>
              <a:t>Embedded:</a:t>
            </a:r>
            <a:r>
              <a:t> </a:t>
            </a:r>
          </a:p>
          <a:p>
            <a:pPr lvl="1">
              <a:lnSpc>
                <a:spcPct val="90000"/>
              </a:lnSpc>
              <a:spcBef>
                <a:spcPts val="250"/>
              </a:spcBef>
            </a:pPr>
            <a:r>
              <a:t>The software is strongly coupled to complex hardware,  or real-time systems.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34816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1075"/>
              </a:spcBef>
            </a:pPr>
            <a:r>
              <a:rPr sz="4400"/>
              <a:t>COCOMO Model</a:t>
            </a:r>
            <a:r>
              <a:rPr sz="1600"/>
              <a:t> (CONT.)</a:t>
            </a:r>
            <a:endParaRPr sz="1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34818" name="Text Placeholder 34817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/>
          <a:lstStyle/>
          <a:p>
            <a:pPr>
              <a:spcBef>
                <a:spcPts val="615"/>
              </a:spcBef>
            </a:pPr>
            <a:r>
              <a:t>For each of the three product categories: </a:t>
            </a:r>
          </a:p>
          <a:p>
            <a:pPr lvl="1">
              <a:spcBef>
                <a:spcPts val="525"/>
              </a:spcBef>
            </a:pPr>
            <a:r>
              <a:rPr sz="2400"/>
              <a:t>From size estimation (in KLOC), </a:t>
            </a:r>
            <a:r>
              <a:t>Boehm provides equations to predict:</a:t>
            </a:r>
          </a:p>
          <a:p>
            <a:pPr lvl="2">
              <a:spcBef>
                <a:spcPts val="450"/>
              </a:spcBef>
            </a:pPr>
            <a:r>
              <a:t>project duration in months  </a:t>
            </a:r>
          </a:p>
          <a:p>
            <a:pPr lvl="2">
              <a:spcBef>
                <a:spcPts val="450"/>
              </a:spcBef>
            </a:pPr>
            <a:r>
              <a:t>effort in programmer-months </a:t>
            </a:r>
          </a:p>
          <a:p>
            <a:pPr>
              <a:spcBef>
                <a:spcPts val="615"/>
              </a:spcBef>
            </a:pPr>
            <a:r>
              <a:t>Boehm obtained these equations: </a:t>
            </a:r>
          </a:p>
          <a:p>
            <a:pPr lvl="1">
              <a:spcBef>
                <a:spcPts val="525"/>
              </a:spcBef>
            </a:pPr>
            <a:r>
              <a:t>examined historical data collected from a large number of actual  projects.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35840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1215"/>
              </a:spcBef>
            </a:pPr>
            <a:r>
              <a:rPr sz="4800">
                <a:solidFill>
                  <a:srgbClr val="336600"/>
                </a:solidFill>
              </a:rPr>
              <a:t>COCOMO Model</a:t>
            </a:r>
            <a:r>
              <a:rPr sz="1800">
                <a:solidFill>
                  <a:srgbClr val="336600"/>
                </a:solidFill>
              </a:rPr>
              <a:t> (CONT.)</a:t>
            </a:r>
            <a:endParaRPr sz="1800">
              <a:solidFill>
                <a:srgbClr val="3366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35842" name="Text Placeholder 35841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/>
          <a:lstStyle/>
          <a:p>
            <a:pPr>
              <a:spcBef>
                <a:spcPts val="790"/>
              </a:spcBef>
            </a:pPr>
            <a:r>
              <a:rPr sz="4000"/>
              <a:t>Software cost estimation is done through three stages: </a:t>
            </a:r>
            <a:endParaRPr sz="4000"/>
          </a:p>
          <a:p>
            <a:pPr lvl="1">
              <a:spcBef>
                <a:spcPts val="715"/>
              </a:spcBef>
            </a:pPr>
            <a:r>
              <a:rPr sz="3600"/>
              <a:t>Basic COCOMO,</a:t>
            </a:r>
            <a:endParaRPr sz="3600"/>
          </a:p>
          <a:p>
            <a:pPr lvl="1">
              <a:spcBef>
                <a:spcPts val="715"/>
              </a:spcBef>
            </a:pPr>
            <a:r>
              <a:rPr sz="3600"/>
              <a:t>Intermediate COCOMO,  </a:t>
            </a:r>
            <a:endParaRPr sz="3600"/>
          </a:p>
          <a:p>
            <a:pPr lvl="1">
              <a:spcBef>
                <a:spcPts val="715"/>
              </a:spcBef>
            </a:pPr>
            <a:r>
              <a:rPr sz="3600"/>
              <a:t>Complete COCOMO.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36864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990"/>
              </a:spcBef>
            </a:pPr>
            <a:r>
              <a:t>Basic COCOMO Model</a:t>
            </a:r>
            <a:r>
              <a:rPr sz="1400"/>
              <a:t> (CONT.)</a:t>
            </a:r>
            <a:endParaRPr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36866" name="Text Placeholder 3686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75625" cy="4781550"/>
          </a:xfrm>
        </p:spPr>
        <p:txBody>
          <a:bodyPr wrap="square" lIns="18000" tIns="46800" rIns="18000" bIns="4680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490"/>
              </a:spcBef>
            </a:pPr>
            <a:r>
              <a:rPr sz="3600"/>
              <a:t>Gives only an approximate estimation:</a:t>
            </a:r>
            <a:endParaRPr sz="3600"/>
          </a:p>
          <a:p>
            <a:pPr lvl="1">
              <a:lnSpc>
                <a:spcPct val="90000"/>
              </a:lnSpc>
              <a:spcBef>
                <a:spcPts val="525"/>
              </a:spcBef>
            </a:pPr>
            <a:r>
              <a:rPr sz="3200">
                <a:solidFill>
                  <a:srgbClr val="800000"/>
                </a:solidFill>
              </a:rPr>
              <a:t>Effort = a1</a:t>
            </a:r>
            <a:r>
              <a:rPr sz="3200">
                <a:solidFill>
                  <a:srgbClr val="060080"/>
                </a:solidFill>
              </a:rPr>
              <a:t> </a:t>
            </a:r>
            <a:r>
              <a:rPr sz="3200">
                <a:solidFill>
                  <a:srgbClr val="800000"/>
                </a:solidFill>
              </a:rPr>
              <a:t> (KLOC</a:t>
            </a:r>
            <a:r>
              <a:rPr sz="3200" smtClean="0">
                <a:solidFill>
                  <a:srgbClr val="800000"/>
                </a:solidFill>
              </a:rPr>
              <a:t>)</a:t>
            </a:r>
            <a:r>
              <a:rPr lang="en-IN" sz="3200" dirty="0" smtClean="0">
                <a:solidFill>
                  <a:srgbClr val="800000"/>
                </a:solidFill>
              </a:rPr>
              <a:t>^</a:t>
            </a:r>
            <a:r>
              <a:rPr sz="3600" smtClean="0">
                <a:solidFill>
                  <a:srgbClr val="800000"/>
                </a:solidFill>
              </a:rPr>
              <a:t>a2</a:t>
            </a:r>
            <a:r>
              <a:rPr sz="3200" smtClean="0">
                <a:solidFill>
                  <a:srgbClr val="800000"/>
                </a:solidFill>
              </a:rPr>
              <a:t> </a:t>
            </a:r>
            <a:endParaRPr sz="3200">
              <a:solidFill>
                <a:srgbClr val="800000"/>
              </a:solidFill>
            </a:endParaRPr>
          </a:p>
          <a:p>
            <a:pPr lvl="1">
              <a:lnSpc>
                <a:spcPct val="90000"/>
              </a:lnSpc>
              <a:spcBef>
                <a:spcPts val="525"/>
              </a:spcBef>
            </a:pPr>
            <a:r>
              <a:rPr sz="3200">
                <a:solidFill>
                  <a:srgbClr val="800000"/>
                </a:solidFill>
              </a:rPr>
              <a:t>Tdev = b1</a:t>
            </a:r>
            <a:r>
              <a:rPr sz="3200">
                <a:solidFill>
                  <a:srgbClr val="060080"/>
                </a:solidFill>
              </a:rPr>
              <a:t> </a:t>
            </a:r>
            <a:r>
              <a:rPr sz="3200">
                <a:solidFill>
                  <a:srgbClr val="800000"/>
                </a:solidFill>
              </a:rPr>
              <a:t>  (Effort</a:t>
            </a:r>
            <a:r>
              <a:rPr sz="3200" smtClean="0">
                <a:solidFill>
                  <a:srgbClr val="800000"/>
                </a:solidFill>
              </a:rPr>
              <a:t>)</a:t>
            </a:r>
            <a:r>
              <a:rPr lang="en-IN" sz="3200" dirty="0" smtClean="0">
                <a:solidFill>
                  <a:srgbClr val="800000"/>
                </a:solidFill>
              </a:rPr>
              <a:t>^</a:t>
            </a:r>
            <a:r>
              <a:rPr sz="3600" smtClean="0">
                <a:solidFill>
                  <a:srgbClr val="800000"/>
                </a:solidFill>
              </a:rPr>
              <a:t>b2</a:t>
            </a:r>
            <a:endParaRPr sz="3600">
              <a:solidFill>
                <a:srgbClr val="800000"/>
              </a:solidFill>
            </a:endParaRP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sz="2800"/>
              <a:t>KLOC is the  estimated kilo  lines of source code,</a:t>
            </a:r>
            <a:endParaRPr sz="2800"/>
          </a:p>
          <a:p>
            <a:pPr lvl="2">
              <a:lnSpc>
                <a:spcPct val="90000"/>
              </a:lnSpc>
              <a:spcBef>
                <a:spcPts val="365"/>
              </a:spcBef>
            </a:pPr>
            <a:r>
              <a:rPr sz="2800"/>
              <a:t>a1,a2,b1,b2 are constants for different categories of software products, </a:t>
            </a:r>
            <a:endParaRPr sz="2800"/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sz="2800"/>
              <a:t>Tdev is the estimated time to develop the software in months, </a:t>
            </a:r>
            <a:endParaRPr sz="2800"/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sz="2800"/>
              <a:t>Effort  estimation is obtained in  terms of person months (PMs).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37888"/>
          <p:cNvSpPr>
            <a:spLocks noGrp="1"/>
          </p:cNvSpPr>
          <p:nvPr>
            <p:ph type="title"/>
          </p:nvPr>
        </p:nvSpPr>
        <p:spPr>
          <a:xfrm>
            <a:off x="406400" y="333375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990"/>
              </a:spcBef>
            </a:pPr>
            <a:r>
              <a:t>Development Effort Estimation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37890" name="Text Placeholder 37889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/>
          <a:lstStyle/>
          <a:p>
            <a:pPr>
              <a:spcBef>
                <a:spcPts val="990"/>
              </a:spcBef>
            </a:pPr>
            <a:r>
              <a:rPr sz="4000"/>
              <a:t>Organic :</a:t>
            </a:r>
            <a:endParaRPr sz="4000"/>
          </a:p>
          <a:p>
            <a:pPr lvl="1">
              <a:spcBef>
                <a:spcPts val="900"/>
              </a:spcBef>
            </a:pPr>
            <a:r>
              <a:rPr sz="3600"/>
              <a:t> </a:t>
            </a:r>
            <a:r>
              <a:rPr sz="3600">
                <a:solidFill>
                  <a:srgbClr val="800000"/>
                </a:solidFill>
              </a:rPr>
              <a:t>Effort = 2.4 (KLOC</a:t>
            </a:r>
            <a:r>
              <a:rPr sz="3600" smtClean="0">
                <a:solidFill>
                  <a:srgbClr val="800000"/>
                </a:solidFill>
              </a:rPr>
              <a:t>)</a:t>
            </a:r>
            <a:r>
              <a:rPr lang="en-IN" sz="3600" dirty="0" smtClean="0">
                <a:solidFill>
                  <a:srgbClr val="800000"/>
                </a:solidFill>
              </a:rPr>
              <a:t>^</a:t>
            </a:r>
            <a:r>
              <a:rPr sz="3600" smtClean="0">
                <a:solidFill>
                  <a:srgbClr val="800000"/>
                </a:solidFill>
              </a:rPr>
              <a:t>1.05 </a:t>
            </a:r>
            <a:r>
              <a:rPr sz="3600">
                <a:solidFill>
                  <a:srgbClr val="800000"/>
                </a:solidFill>
              </a:rPr>
              <a:t>PM</a:t>
            </a:r>
            <a:endParaRPr sz="3600">
              <a:solidFill>
                <a:srgbClr val="800000"/>
              </a:solidFill>
            </a:endParaRPr>
          </a:p>
          <a:p>
            <a:pPr>
              <a:spcBef>
                <a:spcPts val="990"/>
              </a:spcBef>
            </a:pPr>
            <a:r>
              <a:rPr sz="4000"/>
              <a:t> Semi-detached: </a:t>
            </a:r>
            <a:endParaRPr sz="4000"/>
          </a:p>
          <a:p>
            <a:pPr lvl="1">
              <a:spcBef>
                <a:spcPts val="900"/>
              </a:spcBef>
            </a:pPr>
            <a:r>
              <a:rPr sz="3600">
                <a:solidFill>
                  <a:srgbClr val="800000"/>
                </a:solidFill>
              </a:rPr>
              <a:t>Effort = 3.0(KLOC</a:t>
            </a:r>
            <a:r>
              <a:rPr sz="3600" smtClean="0">
                <a:solidFill>
                  <a:srgbClr val="800000"/>
                </a:solidFill>
              </a:rPr>
              <a:t>)</a:t>
            </a:r>
            <a:r>
              <a:rPr lang="en-IN" sz="3600" dirty="0" smtClean="0">
                <a:solidFill>
                  <a:srgbClr val="800000"/>
                </a:solidFill>
              </a:rPr>
              <a:t>^</a:t>
            </a:r>
            <a:r>
              <a:rPr sz="3600" smtClean="0">
                <a:solidFill>
                  <a:srgbClr val="800000"/>
                </a:solidFill>
              </a:rPr>
              <a:t>1.12 </a:t>
            </a:r>
            <a:r>
              <a:rPr sz="3600">
                <a:solidFill>
                  <a:srgbClr val="800000"/>
                </a:solidFill>
              </a:rPr>
              <a:t>PM </a:t>
            </a:r>
            <a:endParaRPr sz="3600">
              <a:solidFill>
                <a:srgbClr val="800000"/>
              </a:solidFill>
            </a:endParaRPr>
          </a:p>
          <a:p>
            <a:pPr>
              <a:spcBef>
                <a:spcPts val="990"/>
              </a:spcBef>
            </a:pPr>
            <a:r>
              <a:rPr sz="4000"/>
              <a:t> Embedded: </a:t>
            </a:r>
            <a:endParaRPr sz="4000"/>
          </a:p>
          <a:p>
            <a:pPr lvl="1">
              <a:spcBef>
                <a:spcPts val="900"/>
              </a:spcBef>
            </a:pPr>
            <a:r>
              <a:rPr sz="3600">
                <a:solidFill>
                  <a:srgbClr val="800000"/>
                </a:solidFill>
              </a:rPr>
              <a:t>Effort = 3.6 (KLOC</a:t>
            </a:r>
            <a:r>
              <a:rPr sz="3600" smtClean="0">
                <a:solidFill>
                  <a:srgbClr val="800000"/>
                </a:solidFill>
              </a:rPr>
              <a:t>)</a:t>
            </a:r>
            <a:r>
              <a:rPr lang="en-IN" sz="3600" dirty="0" smtClean="0">
                <a:solidFill>
                  <a:srgbClr val="800000"/>
                </a:solidFill>
              </a:rPr>
              <a:t>^</a:t>
            </a:r>
            <a:r>
              <a:rPr sz="3600" smtClean="0">
                <a:solidFill>
                  <a:srgbClr val="800000"/>
                </a:solidFill>
              </a:rPr>
              <a:t>1.20PM </a:t>
            </a:r>
            <a:endParaRPr sz="360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38912"/>
          <p:cNvSpPr>
            <a:spLocks noGrp="1"/>
          </p:cNvSpPr>
          <p:nvPr>
            <p:ph type="title"/>
          </p:nvPr>
        </p:nvSpPr>
        <p:spPr>
          <a:xfrm>
            <a:off x="406400" y="333375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990"/>
              </a:spcBef>
            </a:pPr>
            <a:r>
              <a:t>Development Time Estimation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38914" name="Text Placeholder 38913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/>
          <a:lstStyle/>
          <a:p>
            <a:pPr>
              <a:spcBef>
                <a:spcPts val="990"/>
              </a:spcBef>
            </a:pPr>
            <a:r>
              <a:rPr sz="4000"/>
              <a:t>Organic:</a:t>
            </a:r>
            <a:endParaRPr sz="4000"/>
          </a:p>
          <a:p>
            <a:pPr lvl="1">
              <a:spcBef>
                <a:spcPts val="900"/>
              </a:spcBef>
            </a:pPr>
            <a:r>
              <a:rPr sz="3600">
                <a:solidFill>
                  <a:srgbClr val="800000"/>
                </a:solidFill>
              </a:rPr>
              <a:t>Tdev = 2.5 (Effort</a:t>
            </a:r>
            <a:r>
              <a:rPr sz="3600" smtClean="0">
                <a:solidFill>
                  <a:srgbClr val="800000"/>
                </a:solidFill>
              </a:rPr>
              <a:t>)</a:t>
            </a:r>
            <a:r>
              <a:rPr lang="en-IN" sz="3600" dirty="0" smtClean="0">
                <a:solidFill>
                  <a:srgbClr val="800000"/>
                </a:solidFill>
              </a:rPr>
              <a:t>^</a:t>
            </a:r>
            <a:r>
              <a:rPr sz="3600" smtClean="0">
                <a:solidFill>
                  <a:srgbClr val="800000"/>
                </a:solidFill>
              </a:rPr>
              <a:t>0.38 </a:t>
            </a:r>
            <a:r>
              <a:rPr sz="3600">
                <a:solidFill>
                  <a:srgbClr val="800000"/>
                </a:solidFill>
              </a:rPr>
              <a:t>Months</a:t>
            </a:r>
            <a:endParaRPr sz="3600">
              <a:solidFill>
                <a:srgbClr val="800000"/>
              </a:solidFill>
            </a:endParaRPr>
          </a:p>
          <a:p>
            <a:pPr>
              <a:spcBef>
                <a:spcPts val="990"/>
              </a:spcBef>
            </a:pPr>
            <a:r>
              <a:rPr sz="4000"/>
              <a:t>Semi-detached:</a:t>
            </a:r>
            <a:endParaRPr sz="4000"/>
          </a:p>
          <a:p>
            <a:pPr lvl="1">
              <a:spcBef>
                <a:spcPts val="900"/>
              </a:spcBef>
            </a:pPr>
            <a:r>
              <a:rPr sz="3600">
                <a:solidFill>
                  <a:srgbClr val="800000"/>
                </a:solidFill>
              </a:rPr>
              <a:t>Tdev = 2.5 (Effort</a:t>
            </a:r>
            <a:r>
              <a:rPr sz="3600" smtClean="0">
                <a:solidFill>
                  <a:srgbClr val="800000"/>
                </a:solidFill>
              </a:rPr>
              <a:t>)</a:t>
            </a:r>
            <a:r>
              <a:rPr lang="en-IN" sz="3600" dirty="0" smtClean="0">
                <a:solidFill>
                  <a:srgbClr val="800000"/>
                </a:solidFill>
              </a:rPr>
              <a:t>^</a:t>
            </a:r>
            <a:r>
              <a:rPr sz="3600" smtClean="0">
                <a:solidFill>
                  <a:srgbClr val="800000"/>
                </a:solidFill>
              </a:rPr>
              <a:t>0.35 </a:t>
            </a:r>
            <a:r>
              <a:rPr sz="3600">
                <a:solidFill>
                  <a:srgbClr val="800000"/>
                </a:solidFill>
              </a:rPr>
              <a:t>Months</a:t>
            </a:r>
            <a:endParaRPr sz="3600">
              <a:solidFill>
                <a:srgbClr val="800000"/>
              </a:solidFill>
            </a:endParaRPr>
          </a:p>
          <a:p>
            <a:pPr>
              <a:spcBef>
                <a:spcPts val="990"/>
              </a:spcBef>
            </a:pPr>
            <a:r>
              <a:rPr sz="4000"/>
              <a:t>Embedded:</a:t>
            </a:r>
            <a:endParaRPr sz="4000"/>
          </a:p>
          <a:p>
            <a:pPr lvl="1">
              <a:spcBef>
                <a:spcPts val="900"/>
              </a:spcBef>
            </a:pPr>
            <a:r>
              <a:rPr sz="3600">
                <a:solidFill>
                  <a:srgbClr val="800000"/>
                </a:solidFill>
              </a:rPr>
              <a:t>Tdev = 2.5 (Effort</a:t>
            </a:r>
            <a:r>
              <a:rPr sz="3600" smtClean="0">
                <a:solidFill>
                  <a:srgbClr val="800000"/>
                </a:solidFill>
              </a:rPr>
              <a:t>)</a:t>
            </a:r>
            <a:r>
              <a:rPr lang="en-IN" sz="3600" dirty="0" smtClean="0">
                <a:solidFill>
                  <a:srgbClr val="800000"/>
                </a:solidFill>
              </a:rPr>
              <a:t>^</a:t>
            </a:r>
            <a:r>
              <a:rPr sz="3600" smtClean="0">
                <a:solidFill>
                  <a:srgbClr val="800000"/>
                </a:solidFill>
              </a:rPr>
              <a:t>0.32 </a:t>
            </a:r>
            <a:r>
              <a:rPr sz="3600">
                <a:solidFill>
                  <a:srgbClr val="800000"/>
                </a:solidFill>
              </a:rPr>
              <a:t>Months</a:t>
            </a:r>
            <a:endParaRPr sz="360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39936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990"/>
              </a:spcBef>
            </a:pPr>
            <a:r>
              <a:rPr>
                <a:solidFill>
                  <a:srgbClr val="003300"/>
                </a:solidFill>
              </a:rPr>
              <a:t>Basic COCOMO Model</a:t>
            </a:r>
            <a:r>
              <a:rPr sz="1400">
                <a:solidFill>
                  <a:srgbClr val="003300"/>
                </a:solidFill>
              </a:rPr>
              <a:t> (CONT.)</a:t>
            </a:r>
            <a:endParaRPr sz="1400">
              <a:solidFill>
                <a:srgbClr val="003300"/>
              </a:solidFill>
            </a:endParaRPr>
          </a:p>
        </p:txBody>
      </p:sp>
      <p:sp>
        <p:nvSpPr>
          <p:cNvPr id="39938" name="Text Placeholder 39937"/>
          <p:cNvSpPr>
            <a:spLocks noGrp="1"/>
          </p:cNvSpPr>
          <p:nvPr>
            <p:ph type="body" sz="half" idx="1"/>
          </p:nvPr>
        </p:nvSpPr>
        <p:spPr>
          <a:xfrm>
            <a:off x="617538" y="1885950"/>
            <a:ext cx="3365500" cy="4171950"/>
          </a:xfrm>
        </p:spPr>
        <p:txBody>
          <a:bodyPr wrap="square" lIns="18000" tIns="46800" rIns="18000" bIns="46800" anchor="t"/>
          <a:lstStyle/>
          <a:p>
            <a:pPr>
              <a:spcBef>
                <a:spcPts val="525"/>
              </a:spcBef>
            </a:pPr>
          </a:p>
          <a:p>
            <a:pPr>
              <a:spcBef>
                <a:spcPts val="840"/>
              </a:spcBef>
            </a:pPr>
            <a:r>
              <a:t>Effort is somewhat super-linear in problem  size.</a:t>
            </a:r>
            <a:r>
              <a:rPr sz="3600">
                <a:latin typeface="Courier New" panose="02070309020205020404" pitchFamily="49" charset="0"/>
              </a:rPr>
              <a:t> </a:t>
            </a:r>
            <a:endParaRPr sz="3600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39939" name="Straight Connector 39938"/>
          <p:cNvSpPr/>
          <p:nvPr/>
        </p:nvSpPr>
        <p:spPr>
          <a:xfrm>
            <a:off x="3886200" y="1568450"/>
            <a:ext cx="0" cy="3352800"/>
          </a:xfrm>
          <a:prstGeom prst="line">
            <a:avLst/>
          </a:prstGeom>
          <a:ln w="28440" cap="flat" cmpd="sng">
            <a:solidFill>
              <a:srgbClr val="003300"/>
            </a:solidFill>
            <a:prstDash val="solid"/>
            <a:headEnd type="triangle" w="lg" len="lg"/>
            <a:tailEnd type="none" w="med" len="med"/>
          </a:ln>
        </p:spPr>
      </p:sp>
      <p:sp>
        <p:nvSpPr>
          <p:cNvPr id="39940" name="Straight Connector 39939"/>
          <p:cNvSpPr/>
          <p:nvPr/>
        </p:nvSpPr>
        <p:spPr>
          <a:xfrm>
            <a:off x="3886200" y="4921250"/>
            <a:ext cx="4038600" cy="0"/>
          </a:xfrm>
          <a:prstGeom prst="line">
            <a:avLst/>
          </a:prstGeom>
          <a:ln w="38160" cap="flat" cmpd="sng">
            <a:solidFill>
              <a:srgbClr val="0033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9941" name="Freeform 39940"/>
          <p:cNvSpPr/>
          <p:nvPr/>
        </p:nvSpPr>
        <p:spPr>
          <a:xfrm>
            <a:off x="3886200" y="1949450"/>
            <a:ext cx="3349625" cy="2968625"/>
          </a:xfrm>
          <a:custGeom>
            <a:avLst/>
            <a:gdLst/>
            <a:ahLst/>
            <a:cxnLst/>
            <a:rect l="0" t="0" r="0" b="0"/>
            <a:pathLst>
              <a:path w="9310" h="8252">
                <a:moveTo>
                  <a:pt x="0" y="8251"/>
                </a:moveTo>
                <a:cubicBezTo>
                  <a:pt x="358" y="8116"/>
                  <a:pt x="720" y="7982"/>
                  <a:pt x="1329" y="7646"/>
                </a:cubicBezTo>
                <a:cubicBezTo>
                  <a:pt x="1939" y="7313"/>
                  <a:pt x="2880" y="6808"/>
                  <a:pt x="3656" y="6239"/>
                </a:cubicBezTo>
                <a:cubicBezTo>
                  <a:pt x="4431" y="5668"/>
                  <a:pt x="5374" y="4830"/>
                  <a:pt x="5984" y="4226"/>
                </a:cubicBezTo>
                <a:cubicBezTo>
                  <a:pt x="6593" y="3622"/>
                  <a:pt x="6760" y="3320"/>
                  <a:pt x="7315" y="2615"/>
                </a:cubicBezTo>
                <a:cubicBezTo>
                  <a:pt x="7868" y="1911"/>
                  <a:pt x="8589" y="955"/>
                  <a:pt x="9309" y="0"/>
                </a:cubicBezTo>
              </a:path>
            </a:pathLst>
          </a:custGeom>
          <a:noFill/>
          <a:ln w="34920" cap="flat" cmpd="sng">
            <a:solidFill>
              <a:srgbClr val="FF0000"/>
            </a:solidFill>
            <a:prstDash val="lgDashDot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Freeform 39941"/>
          <p:cNvSpPr/>
          <p:nvPr/>
        </p:nvSpPr>
        <p:spPr>
          <a:xfrm>
            <a:off x="3886200" y="2101850"/>
            <a:ext cx="3654425" cy="2816225"/>
          </a:xfrm>
          <a:custGeom>
            <a:avLst/>
            <a:gdLst/>
            <a:ahLst/>
            <a:cxnLst/>
            <a:rect l="0" t="0" r="0" b="0"/>
            <a:pathLst>
              <a:path w="10157" h="7829">
                <a:moveTo>
                  <a:pt x="0" y="7828"/>
                </a:moveTo>
                <a:cubicBezTo>
                  <a:pt x="1005" y="7697"/>
                  <a:pt x="2012" y="7566"/>
                  <a:pt x="3018" y="7045"/>
                </a:cubicBezTo>
                <a:cubicBezTo>
                  <a:pt x="4025" y="6523"/>
                  <a:pt x="4985" y="5642"/>
                  <a:pt x="6039" y="4696"/>
                </a:cubicBezTo>
                <a:cubicBezTo>
                  <a:pt x="7091" y="3750"/>
                  <a:pt x="8647" y="2152"/>
                  <a:pt x="9333" y="1369"/>
                </a:cubicBezTo>
                <a:cubicBezTo>
                  <a:pt x="10019" y="586"/>
                  <a:pt x="10087" y="293"/>
                  <a:pt x="10156" y="0"/>
                </a:cubicBezTo>
              </a:path>
            </a:pathLst>
          </a:custGeom>
          <a:noFill/>
          <a:ln w="34920" cap="rnd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Freeform 39942"/>
          <p:cNvSpPr/>
          <p:nvPr/>
        </p:nvSpPr>
        <p:spPr>
          <a:xfrm>
            <a:off x="3886200" y="2330450"/>
            <a:ext cx="4035425" cy="2587625"/>
          </a:xfrm>
          <a:custGeom>
            <a:avLst/>
            <a:gdLst/>
            <a:ahLst/>
            <a:cxnLst/>
            <a:rect l="0" t="0" r="0" b="0"/>
            <a:pathLst>
              <a:path w="11215" h="7194">
                <a:moveTo>
                  <a:pt x="0" y="7193"/>
                </a:moveTo>
                <a:cubicBezTo>
                  <a:pt x="1055" y="7131"/>
                  <a:pt x="2111" y="7070"/>
                  <a:pt x="3412" y="6455"/>
                </a:cubicBezTo>
                <a:cubicBezTo>
                  <a:pt x="4712" y="5841"/>
                  <a:pt x="6500" y="4579"/>
                  <a:pt x="7801" y="3504"/>
                </a:cubicBezTo>
                <a:cubicBezTo>
                  <a:pt x="9101" y="2427"/>
                  <a:pt x="10645" y="583"/>
                  <a:pt x="11214" y="0"/>
                </a:cubicBezTo>
              </a:path>
            </a:pathLst>
          </a:custGeom>
          <a:noFill/>
          <a:ln w="28440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Text Box 39943"/>
          <p:cNvSpPr txBox="1"/>
          <p:nvPr/>
        </p:nvSpPr>
        <p:spPr>
          <a:xfrm>
            <a:off x="3505200" y="2667000"/>
            <a:ext cx="987425" cy="363538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/>
          <a:p>
            <a:pPr defTabSz="914400">
              <a:lnSpc>
                <a:spcPct val="72000"/>
              </a:lnSpc>
              <a:spcBef>
                <a:spcPts val="1025"/>
              </a:spcBef>
              <a:tabLst>
                <a:tab pos="815975" algn="l"/>
                <a:tab pos="863600" algn="l"/>
              </a:tabLst>
            </a:pPr>
            <a:r>
              <a:rPr sz="1800" b="1">
                <a:solidFill>
                  <a:srgbClr val="0000CC"/>
                </a:solidFill>
              </a:rPr>
              <a:t>Effort</a:t>
            </a:r>
            <a:endParaRPr sz="1800" b="1">
              <a:solidFill>
                <a:srgbClr val="0000CC"/>
              </a:solidFill>
            </a:endParaRPr>
          </a:p>
        </p:txBody>
      </p:sp>
      <p:sp>
        <p:nvSpPr>
          <p:cNvPr id="39945" name="Text Box 39944"/>
          <p:cNvSpPr txBox="1"/>
          <p:nvPr/>
        </p:nvSpPr>
        <p:spPr>
          <a:xfrm>
            <a:off x="5257800" y="4921250"/>
            <a:ext cx="1139825" cy="363538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/>
          <a:p>
            <a:pPr defTabSz="914400">
              <a:lnSpc>
                <a:spcPct val="72000"/>
              </a:lnSpc>
              <a:spcBef>
                <a:spcPts val="1025"/>
              </a:spcBef>
              <a:tabLst>
                <a:tab pos="815975" algn="l"/>
                <a:tab pos="863600" algn="l"/>
              </a:tabLst>
            </a:pPr>
            <a:r>
              <a:rPr sz="1800" b="1">
                <a:solidFill>
                  <a:srgbClr val="0000CC"/>
                </a:solidFill>
              </a:rPr>
              <a:t>Size</a:t>
            </a:r>
            <a:endParaRPr sz="1800" b="1">
              <a:solidFill>
                <a:srgbClr val="0000CC"/>
              </a:solidFill>
            </a:endParaRPr>
          </a:p>
        </p:txBody>
      </p:sp>
      <p:sp>
        <p:nvSpPr>
          <p:cNvPr id="39946" name="Text Box 39945"/>
          <p:cNvSpPr txBox="1"/>
          <p:nvPr/>
        </p:nvSpPr>
        <p:spPr>
          <a:xfrm rot="19260000">
            <a:off x="5314950" y="3205163"/>
            <a:ext cx="1347788" cy="3333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/>
          <a:p>
            <a:pPr defTabSz="914400">
              <a:lnSpc>
                <a:spcPct val="72000"/>
              </a:lnSpc>
              <a:spcBef>
                <a:spcPts val="915"/>
              </a:spcBef>
              <a:tabLst>
                <a:tab pos="815975" algn="l"/>
                <a:tab pos="863600" algn="l"/>
              </a:tabLst>
            </a:pPr>
            <a:r>
              <a:rPr sz="1600" b="1">
                <a:solidFill>
                  <a:srgbClr val="FF3300"/>
                </a:solidFill>
              </a:rPr>
              <a:t>Embedded</a:t>
            </a:r>
            <a:endParaRPr sz="1600" b="1">
              <a:solidFill>
                <a:srgbClr val="FF3300"/>
              </a:solidFill>
            </a:endParaRPr>
          </a:p>
        </p:txBody>
      </p:sp>
      <p:sp>
        <p:nvSpPr>
          <p:cNvPr id="39947" name="Text Box 39946"/>
          <p:cNvSpPr txBox="1"/>
          <p:nvPr/>
        </p:nvSpPr>
        <p:spPr>
          <a:xfrm rot="19020000">
            <a:off x="6384925" y="2416175"/>
            <a:ext cx="1597025" cy="3016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/>
          <a:p>
            <a:pPr defTabSz="914400">
              <a:lnSpc>
                <a:spcPct val="72000"/>
              </a:lnSpc>
              <a:spcBef>
                <a:spcPts val="790"/>
              </a:spcBef>
              <a:tabLst>
                <a:tab pos="815975" algn="l"/>
                <a:tab pos="1368425" algn="l"/>
                <a:tab pos="1447800" algn="l"/>
              </a:tabLst>
            </a:pPr>
            <a:r>
              <a:rPr sz="1400" b="1">
                <a:solidFill>
                  <a:srgbClr val="0000FF"/>
                </a:solidFill>
              </a:rPr>
              <a:t>Semidetached</a:t>
            </a:r>
            <a:endParaRPr sz="1400" b="1">
              <a:solidFill>
                <a:srgbClr val="0000FF"/>
              </a:solidFill>
            </a:endParaRPr>
          </a:p>
        </p:txBody>
      </p:sp>
      <p:sp>
        <p:nvSpPr>
          <p:cNvPr id="39948" name="Text Box 39947"/>
          <p:cNvSpPr txBox="1"/>
          <p:nvPr/>
        </p:nvSpPr>
        <p:spPr>
          <a:xfrm rot="19560000">
            <a:off x="6223000" y="3608388"/>
            <a:ext cx="987425" cy="3333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/>
          <a:p>
            <a:pPr defTabSz="914400">
              <a:lnSpc>
                <a:spcPct val="72000"/>
              </a:lnSpc>
              <a:spcBef>
                <a:spcPts val="915"/>
              </a:spcBef>
              <a:tabLst>
                <a:tab pos="815975" algn="l"/>
                <a:tab pos="863600" algn="l"/>
              </a:tabLst>
            </a:pPr>
            <a:r>
              <a:rPr sz="1600" b="1"/>
              <a:t>Organic</a:t>
            </a:r>
            <a:endParaRPr sz="16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8192"/>
          <p:cNvSpPr>
            <a:spLocks noGrp="1"/>
          </p:cNvSpPr>
          <p:nvPr>
            <p:ph type="title"/>
          </p:nvPr>
        </p:nvSpPr>
        <p:spPr>
          <a:xfrm>
            <a:off x="406400" y="-71462"/>
            <a:ext cx="8594756" cy="1406525"/>
          </a:xfrm>
        </p:spPr>
        <p:txBody>
          <a:bodyPr wrap="square" lIns="18000" tIns="46800" rIns="18000" bIns="46800" anchor="ctr">
            <a:normAutofit/>
          </a:bodyPr>
          <a:lstStyle/>
          <a:p>
            <a:pPr algn="ctr">
              <a:spcBef>
                <a:spcPts val="990"/>
              </a:spcBef>
            </a:pPr>
            <a:r>
              <a:rPr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 of project </a:t>
            </a:r>
            <a:r>
              <a:rPr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8194" name="Text Placeholder 8193"/>
          <p:cNvSpPr>
            <a:spLocks noGrp="1"/>
          </p:cNvSpPr>
          <p:nvPr>
            <p:ph sz="quarter" idx="1"/>
          </p:nvPr>
        </p:nvSpPr>
        <p:spPr>
          <a:xfrm>
            <a:off x="285720" y="1285860"/>
            <a:ext cx="8175625" cy="4459288"/>
          </a:xfrm>
        </p:spPr>
        <p:txBody>
          <a:bodyPr wrap="square" lIns="18000" tIns="46800" rIns="18000" bIns="46800" anchor="t"/>
          <a:lstStyle/>
          <a:p>
            <a:pPr marL="535305" indent="-42545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proposal writing,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5305" indent="-42545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Project cost estimation, 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5305" indent="-42545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Scheduling, 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5305" indent="-42545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Project staffing, 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5305" indent="-42545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Project monitoring and control, 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5305" indent="-42545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configuration management, 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5305" indent="-42545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management, 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5305" indent="-425450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Managerial report writing and presentations, etc. 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40960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1075"/>
              </a:spcBef>
            </a:pPr>
            <a:r>
              <a:rPr sz="4400">
                <a:solidFill>
                  <a:srgbClr val="0000CC"/>
                </a:solidFill>
              </a:rPr>
              <a:t>Basic COCOMO Model</a:t>
            </a:r>
            <a:r>
              <a:rPr sz="1600">
                <a:solidFill>
                  <a:srgbClr val="0000CC"/>
                </a:solidFill>
              </a:rPr>
              <a:t> (CONT.)</a:t>
            </a:r>
            <a:endParaRPr sz="160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40962" name="Text Placeholder 40961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06825" cy="4111625"/>
          </a:xfrm>
        </p:spPr>
        <p:txBody>
          <a:bodyPr wrap="square" lIns="18000" tIns="46800" rIns="18000" bIns="46800" anchor="t">
            <a:normAutofit fontScale="92500"/>
          </a:bodyPr>
          <a:lstStyle/>
          <a:p>
            <a:pPr>
              <a:spcBef>
                <a:spcPts val="450"/>
              </a:spcBef>
            </a:pPr>
            <a:r>
              <a:rPr sz="2800"/>
              <a:t>Development time </a:t>
            </a:r>
            <a:endParaRPr sz="2800"/>
          </a:p>
          <a:p>
            <a:pPr lvl="1">
              <a:spcBef>
                <a:spcPts val="400"/>
              </a:spcBef>
            </a:pPr>
            <a:r>
              <a:rPr sz="2400"/>
              <a:t>sublinear function of product size.</a:t>
            </a:r>
            <a:endParaRPr sz="2400"/>
          </a:p>
          <a:p>
            <a:pPr>
              <a:spcBef>
                <a:spcPts val="450"/>
              </a:spcBef>
            </a:pPr>
            <a:r>
              <a:rPr sz="2800">
                <a:solidFill>
                  <a:srgbClr val="800000"/>
                </a:solidFill>
              </a:rPr>
              <a:t>When product size increases two times, </a:t>
            </a:r>
            <a:endParaRPr sz="2800">
              <a:solidFill>
                <a:srgbClr val="800000"/>
              </a:solidFill>
            </a:endParaRPr>
          </a:p>
          <a:p>
            <a:pPr lvl="1">
              <a:spcBef>
                <a:spcPts val="400"/>
              </a:spcBef>
            </a:pPr>
            <a:r>
              <a:rPr sz="2400">
                <a:solidFill>
                  <a:srgbClr val="800000"/>
                </a:solidFill>
              </a:rPr>
              <a:t>development time  does not double.</a:t>
            </a:r>
            <a:endParaRPr sz="2400">
              <a:solidFill>
                <a:srgbClr val="800000"/>
              </a:solidFill>
            </a:endParaRPr>
          </a:p>
          <a:p>
            <a:pPr>
              <a:spcBef>
                <a:spcPts val="450"/>
              </a:spcBef>
            </a:pPr>
            <a:r>
              <a:rPr sz="2800">
                <a:solidFill>
                  <a:srgbClr val="800000"/>
                </a:solidFill>
              </a:rPr>
              <a:t>Time taken: </a:t>
            </a:r>
            <a:endParaRPr sz="2800">
              <a:solidFill>
                <a:srgbClr val="800000"/>
              </a:solidFill>
            </a:endParaRPr>
          </a:p>
          <a:p>
            <a:pPr lvl="1">
              <a:spcBef>
                <a:spcPts val="400"/>
              </a:spcBef>
            </a:pPr>
            <a:r>
              <a:rPr sz="2400">
                <a:solidFill>
                  <a:srgbClr val="800000"/>
                </a:solidFill>
              </a:rPr>
              <a:t>almost same for all the three product categories.</a:t>
            </a:r>
            <a:endParaRPr sz="2400">
              <a:solidFill>
                <a:srgbClr val="800000"/>
              </a:solidFill>
            </a:endParaRPr>
          </a:p>
        </p:txBody>
      </p:sp>
      <p:sp>
        <p:nvSpPr>
          <p:cNvPr id="40963" name="Straight Connector 40962"/>
          <p:cNvSpPr/>
          <p:nvPr/>
        </p:nvSpPr>
        <p:spPr>
          <a:xfrm>
            <a:off x="4419600" y="1676400"/>
            <a:ext cx="1588" cy="3352800"/>
          </a:xfrm>
          <a:prstGeom prst="line">
            <a:avLst/>
          </a:prstGeom>
          <a:ln w="38160" cap="flat" cmpd="sng">
            <a:solidFill>
              <a:srgbClr val="003300"/>
            </a:solidFill>
            <a:prstDash val="solid"/>
            <a:headEnd type="triangle" w="lg" len="lg"/>
            <a:tailEnd type="none" w="med" len="med"/>
          </a:ln>
        </p:spPr>
      </p:sp>
      <p:sp>
        <p:nvSpPr>
          <p:cNvPr id="40964" name="Straight Connector 40963"/>
          <p:cNvSpPr/>
          <p:nvPr/>
        </p:nvSpPr>
        <p:spPr>
          <a:xfrm flipV="1">
            <a:off x="4419600" y="5029200"/>
            <a:ext cx="3581400" cy="1588"/>
          </a:xfrm>
          <a:prstGeom prst="line">
            <a:avLst/>
          </a:prstGeom>
          <a:ln w="38160" cap="flat" cmpd="sng">
            <a:solidFill>
              <a:srgbClr val="0033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40965" name="Freeform 40964"/>
          <p:cNvSpPr/>
          <p:nvPr/>
        </p:nvSpPr>
        <p:spPr>
          <a:xfrm>
            <a:off x="4419600" y="2987675"/>
            <a:ext cx="3349625" cy="2038350"/>
          </a:xfrm>
          <a:custGeom>
            <a:avLst/>
            <a:gdLst/>
            <a:ahLst/>
            <a:cxnLst/>
            <a:rect l="0" t="0" r="0" b="0"/>
            <a:pathLst>
              <a:path w="9310" h="5668">
                <a:moveTo>
                  <a:pt x="0" y="5667"/>
                </a:moveTo>
                <a:cubicBezTo>
                  <a:pt x="246" y="5347"/>
                  <a:pt x="493" y="5029"/>
                  <a:pt x="1269" y="4441"/>
                </a:cubicBezTo>
                <a:cubicBezTo>
                  <a:pt x="2045" y="3854"/>
                  <a:pt x="3314" y="2884"/>
                  <a:pt x="4655" y="2143"/>
                </a:cubicBezTo>
                <a:cubicBezTo>
                  <a:pt x="5994" y="1403"/>
                  <a:pt x="7652" y="701"/>
                  <a:pt x="9309" y="0"/>
                </a:cubicBezTo>
              </a:path>
            </a:pathLst>
          </a:custGeom>
          <a:noFill/>
          <a:ln w="38160" cap="flat" cmpd="sng">
            <a:solidFill>
              <a:srgbClr val="0000FF"/>
            </a:solidFill>
            <a:prstDash val="lgDashDot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6" name="Freeform 40965"/>
          <p:cNvSpPr/>
          <p:nvPr/>
        </p:nvSpPr>
        <p:spPr>
          <a:xfrm>
            <a:off x="4419600" y="3314700"/>
            <a:ext cx="3425825" cy="1711325"/>
          </a:xfrm>
          <a:custGeom>
            <a:avLst/>
            <a:gdLst/>
            <a:ahLst/>
            <a:cxnLst/>
            <a:rect l="0" t="0" r="0" b="0"/>
            <a:pathLst>
              <a:path w="9521" h="4759">
                <a:moveTo>
                  <a:pt x="0" y="4758"/>
                </a:moveTo>
                <a:cubicBezTo>
                  <a:pt x="846" y="4157"/>
                  <a:pt x="1692" y="3555"/>
                  <a:pt x="2750" y="2953"/>
                </a:cubicBezTo>
                <a:cubicBezTo>
                  <a:pt x="3808" y="2351"/>
                  <a:pt x="5395" y="1585"/>
                  <a:pt x="6347" y="1148"/>
                </a:cubicBezTo>
                <a:cubicBezTo>
                  <a:pt x="7299" y="710"/>
                  <a:pt x="7934" y="518"/>
                  <a:pt x="8463" y="327"/>
                </a:cubicBezTo>
                <a:cubicBezTo>
                  <a:pt x="8991" y="135"/>
                  <a:pt x="9255" y="67"/>
                  <a:pt x="9520" y="0"/>
                </a:cubicBezTo>
              </a:path>
            </a:pathLst>
          </a:custGeom>
          <a:noFill/>
          <a:ln w="34920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7" name="Text Box 40966"/>
          <p:cNvSpPr txBox="1"/>
          <p:nvPr/>
        </p:nvSpPr>
        <p:spPr>
          <a:xfrm>
            <a:off x="5562600" y="4926013"/>
            <a:ext cx="911225" cy="363537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/>
          <a:p>
            <a:pPr defTabSz="914400">
              <a:lnSpc>
                <a:spcPct val="72000"/>
              </a:lnSpc>
              <a:spcBef>
                <a:spcPts val="1025"/>
              </a:spcBef>
              <a:tabLst>
                <a:tab pos="815975" algn="l"/>
                <a:tab pos="863600" algn="l"/>
              </a:tabLst>
            </a:pPr>
            <a:r>
              <a:rPr sz="1800" b="1">
                <a:solidFill>
                  <a:srgbClr val="0000FF"/>
                </a:solidFill>
              </a:rPr>
              <a:t>Size</a:t>
            </a:r>
            <a:endParaRPr sz="1800" b="1">
              <a:solidFill>
                <a:srgbClr val="0000FF"/>
              </a:solidFill>
            </a:endParaRPr>
          </a:p>
        </p:txBody>
      </p:sp>
      <p:sp>
        <p:nvSpPr>
          <p:cNvPr id="40968" name="Text Box 40967"/>
          <p:cNvSpPr txBox="1"/>
          <p:nvPr/>
        </p:nvSpPr>
        <p:spPr>
          <a:xfrm>
            <a:off x="4114800" y="2286000"/>
            <a:ext cx="1444625" cy="363538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/>
          <a:p>
            <a:pPr defTabSz="914400">
              <a:lnSpc>
                <a:spcPct val="72000"/>
              </a:lnSpc>
              <a:spcBef>
                <a:spcPts val="1025"/>
              </a:spcBef>
              <a:tabLst>
                <a:tab pos="815975" algn="l"/>
                <a:tab pos="1368425" algn="l"/>
              </a:tabLst>
            </a:pPr>
            <a:r>
              <a:rPr sz="1800" b="1">
                <a:solidFill>
                  <a:srgbClr val="0000FF"/>
                </a:solidFill>
              </a:rPr>
              <a:t>Dev</a:t>
            </a:r>
            <a:r>
              <a:rPr sz="1600" b="1">
                <a:solidFill>
                  <a:srgbClr val="0000FF"/>
                </a:solidFill>
              </a:rPr>
              <a:t>. Time</a:t>
            </a:r>
            <a:endParaRPr sz="1600" b="1">
              <a:solidFill>
                <a:srgbClr val="0000FF"/>
              </a:solidFill>
            </a:endParaRPr>
          </a:p>
        </p:txBody>
      </p:sp>
      <p:sp>
        <p:nvSpPr>
          <p:cNvPr id="40969" name="Text Box 40968"/>
          <p:cNvSpPr txBox="1"/>
          <p:nvPr/>
        </p:nvSpPr>
        <p:spPr>
          <a:xfrm rot="20100000">
            <a:off x="6000750" y="2808288"/>
            <a:ext cx="1520825" cy="363537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/>
          <a:p>
            <a:pPr defTabSz="914400">
              <a:lnSpc>
                <a:spcPct val="72000"/>
              </a:lnSpc>
              <a:spcBef>
                <a:spcPts val="1025"/>
              </a:spcBef>
              <a:tabLst>
                <a:tab pos="815975" algn="l"/>
                <a:tab pos="1368425" algn="l"/>
                <a:tab pos="1447800" algn="l"/>
              </a:tabLst>
            </a:pPr>
            <a:r>
              <a:rPr sz="1800" b="1">
                <a:solidFill>
                  <a:srgbClr val="FF3300"/>
                </a:solidFill>
              </a:rPr>
              <a:t>Embedded</a:t>
            </a:r>
            <a:endParaRPr sz="1800" b="1">
              <a:solidFill>
                <a:srgbClr val="FF3300"/>
              </a:solidFill>
            </a:endParaRPr>
          </a:p>
        </p:txBody>
      </p:sp>
      <p:sp>
        <p:nvSpPr>
          <p:cNvPr id="40970" name="Text Box 40969"/>
          <p:cNvSpPr txBox="1"/>
          <p:nvPr/>
        </p:nvSpPr>
        <p:spPr>
          <a:xfrm rot="20280000">
            <a:off x="6661150" y="2814638"/>
            <a:ext cx="1825625" cy="3333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/>
          <a:p>
            <a:pPr defTabSz="914400">
              <a:lnSpc>
                <a:spcPct val="72000"/>
              </a:lnSpc>
              <a:spcBef>
                <a:spcPts val="915"/>
              </a:spcBef>
              <a:tabLst>
                <a:tab pos="815975" algn="l"/>
                <a:tab pos="1633855" algn="l"/>
                <a:tab pos="1729105" algn="l"/>
              </a:tabLst>
            </a:pPr>
            <a:r>
              <a:rPr sz="1600" b="1">
                <a:solidFill>
                  <a:srgbClr val="0000FF"/>
                </a:solidFill>
              </a:rPr>
              <a:t>Semidetached</a:t>
            </a:r>
            <a:endParaRPr sz="1600" b="1">
              <a:solidFill>
                <a:srgbClr val="0000FF"/>
              </a:solidFill>
            </a:endParaRPr>
          </a:p>
        </p:txBody>
      </p:sp>
      <p:sp>
        <p:nvSpPr>
          <p:cNvPr id="40971" name="Text Box 40970"/>
          <p:cNvSpPr txBox="1"/>
          <p:nvPr/>
        </p:nvSpPr>
        <p:spPr>
          <a:xfrm rot="20100000">
            <a:off x="5753100" y="3879850"/>
            <a:ext cx="1216025" cy="3333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/>
          <a:p>
            <a:pPr defTabSz="914400">
              <a:lnSpc>
                <a:spcPct val="72000"/>
              </a:lnSpc>
              <a:spcBef>
                <a:spcPts val="915"/>
              </a:spcBef>
              <a:tabLst>
                <a:tab pos="815975" algn="l"/>
                <a:tab pos="863600" algn="l"/>
              </a:tabLst>
            </a:pPr>
            <a:r>
              <a:rPr sz="1600" b="1"/>
              <a:t>Organic</a:t>
            </a:r>
            <a:endParaRPr sz="1600" b="1"/>
          </a:p>
        </p:txBody>
      </p:sp>
      <p:sp>
        <p:nvSpPr>
          <p:cNvPr id="40972" name="Straight Connector 40971"/>
          <p:cNvSpPr/>
          <p:nvPr/>
        </p:nvSpPr>
        <p:spPr>
          <a:xfrm flipV="1">
            <a:off x="6781800" y="3070225"/>
            <a:ext cx="1588" cy="1958975"/>
          </a:xfrm>
          <a:prstGeom prst="line">
            <a:avLst/>
          </a:prstGeom>
          <a:ln w="38160" cap="rnd" cmpd="sng">
            <a:solidFill>
              <a:srgbClr val="8000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0973" name="Text Box 40972"/>
          <p:cNvSpPr txBox="1"/>
          <p:nvPr/>
        </p:nvSpPr>
        <p:spPr>
          <a:xfrm>
            <a:off x="6705600" y="4808538"/>
            <a:ext cx="530225" cy="3016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790"/>
              </a:spcBef>
            </a:pPr>
            <a:r>
              <a:rPr sz="1400" b="1"/>
              <a:t>60K</a:t>
            </a:r>
            <a:endParaRPr sz="1400" b="1"/>
          </a:p>
        </p:txBody>
      </p:sp>
      <p:sp>
        <p:nvSpPr>
          <p:cNvPr id="40974" name="Freeform 40973"/>
          <p:cNvSpPr/>
          <p:nvPr/>
        </p:nvSpPr>
        <p:spPr>
          <a:xfrm>
            <a:off x="4419600" y="2743200"/>
            <a:ext cx="3273425" cy="2282825"/>
          </a:xfrm>
          <a:custGeom>
            <a:avLst/>
            <a:gdLst/>
            <a:ahLst/>
            <a:cxnLst/>
            <a:rect l="0" t="0" r="0" b="0"/>
            <a:pathLst>
              <a:path w="9098" h="6347">
                <a:moveTo>
                  <a:pt x="0" y="6346"/>
                </a:moveTo>
                <a:cubicBezTo>
                  <a:pt x="324" y="5866"/>
                  <a:pt x="649" y="5385"/>
                  <a:pt x="1082" y="4904"/>
                </a:cubicBezTo>
                <a:cubicBezTo>
                  <a:pt x="1516" y="4423"/>
                  <a:pt x="1985" y="3942"/>
                  <a:pt x="2599" y="3461"/>
                </a:cubicBezTo>
                <a:cubicBezTo>
                  <a:pt x="3213" y="2980"/>
                  <a:pt x="3899" y="2499"/>
                  <a:pt x="4765" y="2019"/>
                </a:cubicBezTo>
                <a:cubicBezTo>
                  <a:pt x="5631" y="1538"/>
                  <a:pt x="7076" y="913"/>
                  <a:pt x="7798" y="576"/>
                </a:cubicBezTo>
                <a:cubicBezTo>
                  <a:pt x="8521" y="239"/>
                  <a:pt x="8809" y="119"/>
                  <a:pt x="9097" y="0"/>
                </a:cubicBezTo>
              </a:path>
            </a:pathLst>
          </a:custGeom>
          <a:noFill/>
          <a:ln w="3816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Straight Connector 40974"/>
          <p:cNvSpPr/>
          <p:nvPr/>
        </p:nvSpPr>
        <p:spPr>
          <a:xfrm flipH="1">
            <a:off x="4419600" y="3429000"/>
            <a:ext cx="2514600" cy="1588"/>
          </a:xfrm>
          <a:prstGeom prst="line">
            <a:avLst/>
          </a:prstGeom>
          <a:ln w="28440" cap="flat" cmpd="sng">
            <a:solidFill>
              <a:srgbClr val="8000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0976" name="Text Box 40975"/>
          <p:cNvSpPr txBox="1"/>
          <p:nvPr/>
        </p:nvSpPr>
        <p:spPr>
          <a:xfrm>
            <a:off x="4343400" y="3178175"/>
            <a:ext cx="1368425" cy="3016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/>
          <a:p>
            <a:pPr defTabSz="914400">
              <a:lnSpc>
                <a:spcPct val="72000"/>
              </a:lnSpc>
              <a:spcBef>
                <a:spcPts val="790"/>
              </a:spcBef>
              <a:tabLst>
                <a:tab pos="815975" algn="l"/>
                <a:tab pos="863600" algn="l"/>
              </a:tabLst>
            </a:pPr>
            <a:r>
              <a:rPr sz="1400" b="1"/>
              <a:t>18 Months</a:t>
            </a:r>
            <a:endParaRPr sz="1400" b="1"/>
          </a:p>
        </p:txBody>
      </p:sp>
      <p:sp>
        <p:nvSpPr>
          <p:cNvPr id="40977" name="Straight Connector 40976"/>
          <p:cNvSpPr/>
          <p:nvPr/>
        </p:nvSpPr>
        <p:spPr>
          <a:xfrm flipV="1">
            <a:off x="5715000" y="3886200"/>
            <a:ext cx="1588" cy="1143000"/>
          </a:xfrm>
          <a:prstGeom prst="line">
            <a:avLst/>
          </a:prstGeom>
          <a:ln w="38160" cap="rnd" cmpd="sng">
            <a:solidFill>
              <a:srgbClr val="8000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0978" name="Straight Connector 40977"/>
          <p:cNvSpPr/>
          <p:nvPr/>
        </p:nvSpPr>
        <p:spPr>
          <a:xfrm flipH="1">
            <a:off x="4419600" y="3962400"/>
            <a:ext cx="1371600" cy="1588"/>
          </a:xfrm>
          <a:prstGeom prst="line">
            <a:avLst/>
          </a:prstGeom>
          <a:ln w="28440" cap="flat" cmpd="sng">
            <a:solidFill>
              <a:srgbClr val="8000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0979" name="Text Box 40978"/>
          <p:cNvSpPr txBox="1"/>
          <p:nvPr/>
        </p:nvSpPr>
        <p:spPr>
          <a:xfrm>
            <a:off x="4343400" y="3733800"/>
            <a:ext cx="1368425" cy="3016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/>
          <a:p>
            <a:pPr defTabSz="914400">
              <a:lnSpc>
                <a:spcPct val="72000"/>
              </a:lnSpc>
              <a:spcBef>
                <a:spcPts val="790"/>
              </a:spcBef>
              <a:tabLst>
                <a:tab pos="815975" algn="l"/>
                <a:tab pos="863600" algn="l"/>
              </a:tabLst>
            </a:pPr>
            <a:r>
              <a:rPr sz="1400" b="1"/>
              <a:t>14 Months</a:t>
            </a:r>
            <a:endParaRPr sz="1400" b="1"/>
          </a:p>
        </p:txBody>
      </p:sp>
      <p:sp>
        <p:nvSpPr>
          <p:cNvPr id="40980" name="Text Box 40979"/>
          <p:cNvSpPr txBox="1"/>
          <p:nvPr/>
        </p:nvSpPr>
        <p:spPr>
          <a:xfrm>
            <a:off x="5638800" y="4800600"/>
            <a:ext cx="530225" cy="3016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790"/>
              </a:spcBef>
            </a:pPr>
            <a:r>
              <a:rPr sz="1400" b="1"/>
              <a:t>30K</a:t>
            </a:r>
            <a:endParaRPr sz="140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41984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1075"/>
              </a:spcBef>
            </a:pPr>
            <a:r>
              <a:rPr sz="4400">
                <a:solidFill>
                  <a:srgbClr val="0000CC"/>
                </a:solidFill>
              </a:rPr>
              <a:t>Basic COCOMO Model</a:t>
            </a:r>
            <a:r>
              <a:rPr sz="1600">
                <a:solidFill>
                  <a:srgbClr val="0000CC"/>
                </a:solidFill>
              </a:rPr>
              <a:t> (CONT.)</a:t>
            </a:r>
            <a:endParaRPr sz="160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41986" name="Text Placeholder 41985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/>
          <a:lstStyle/>
          <a:p>
            <a:pPr>
              <a:spcBef>
                <a:spcPts val="990"/>
              </a:spcBef>
            </a:pPr>
            <a:r>
              <a:rPr sz="4000"/>
              <a:t>Development time does not increase linearly with product size:</a:t>
            </a:r>
            <a:endParaRPr sz="4000"/>
          </a:p>
          <a:p>
            <a:pPr lvl="1">
              <a:spcBef>
                <a:spcPts val="715"/>
              </a:spcBef>
            </a:pPr>
            <a:r>
              <a:rPr sz="3600"/>
              <a:t>For larger products more parallel activities can be identified:</a:t>
            </a:r>
            <a:endParaRPr sz="3600"/>
          </a:p>
          <a:p>
            <a:pPr lvl="2">
              <a:spcBef>
                <a:spcPts val="615"/>
              </a:spcBef>
            </a:pPr>
            <a:r>
              <a:rPr sz="3200"/>
              <a:t>can be carried out simultaneously by a number of engineers.</a:t>
            </a:r>
            <a:endParaRPr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43008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1075"/>
              </a:spcBef>
            </a:pPr>
            <a:r>
              <a:rPr sz="4400">
                <a:solidFill>
                  <a:srgbClr val="0000CC"/>
                </a:solidFill>
              </a:rPr>
              <a:t>Basic COCOMO Model</a:t>
            </a:r>
            <a:r>
              <a:rPr sz="1600">
                <a:solidFill>
                  <a:srgbClr val="0000CC"/>
                </a:solidFill>
              </a:rPr>
              <a:t> (CONT.)</a:t>
            </a:r>
            <a:endParaRPr sz="160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43010" name="Text Placeholder 43009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/>
          <a:lstStyle/>
          <a:p>
            <a:pPr>
              <a:spcBef>
                <a:spcPts val="525"/>
              </a:spcBef>
            </a:pPr>
            <a:r>
              <a:rPr>
                <a:solidFill>
                  <a:srgbClr val="800000"/>
                </a:solidFill>
              </a:rPr>
              <a:t>Development time is roughly the same for all the three categories of products: </a:t>
            </a:r>
            <a:endParaRPr>
              <a:solidFill>
                <a:srgbClr val="800000"/>
              </a:solidFill>
            </a:endParaRPr>
          </a:p>
          <a:p>
            <a:pPr lvl="1">
              <a:spcBef>
                <a:spcPts val="450"/>
              </a:spcBef>
            </a:pPr>
            <a:r>
              <a:t>For example, a 60 KLOC program can be developed in approximately 18 months</a:t>
            </a:r>
          </a:p>
          <a:p>
            <a:pPr lvl="2">
              <a:spcBef>
                <a:spcPts val="450"/>
              </a:spcBef>
            </a:pPr>
            <a:r>
              <a:t>regardless of whether it is of organic, semi-detached, or embedded type.</a:t>
            </a:r>
          </a:p>
          <a:p>
            <a:pPr lvl="1">
              <a:spcBef>
                <a:spcPts val="450"/>
              </a:spcBef>
            </a:pPr>
            <a:r>
              <a:t>There is more scope for parallel activities for system and application programs, </a:t>
            </a:r>
          </a:p>
          <a:p>
            <a:pPr lvl="2">
              <a:spcBef>
                <a:spcPts val="450"/>
              </a:spcBef>
            </a:pPr>
            <a:r>
              <a:t>than utility programs.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44032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1475"/>
              </a:spcBef>
            </a:pPr>
            <a:r>
              <a:rPr sz="6000">
                <a:solidFill>
                  <a:srgbClr val="0000CC"/>
                </a:solidFill>
              </a:rPr>
              <a:t>Example</a:t>
            </a:r>
            <a:endParaRPr sz="600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44034" name="Text Placeholder 44033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/>
          <a:lstStyle/>
          <a:p>
            <a:pPr>
              <a:spcBef>
                <a:spcPts val="615"/>
              </a:spcBef>
            </a:pPr>
            <a:r>
              <a:rPr sz="2800">
                <a:solidFill>
                  <a:srgbClr val="0000FF"/>
                </a:solidFill>
              </a:rPr>
              <a:t>The size of an organic  software product has been estimated to be 32,000 lines of source code. </a:t>
            </a:r>
            <a:endParaRPr sz="2800">
              <a:solidFill>
                <a:srgbClr val="0000FF"/>
              </a:solidFill>
            </a:endParaRPr>
          </a:p>
          <a:p>
            <a:pPr>
              <a:spcBef>
                <a:spcPts val="615"/>
              </a:spcBef>
              <a:buClrTx/>
              <a:buFontTx/>
              <a:buNone/>
            </a:pPr>
            <a:endParaRPr sz="2800">
              <a:solidFill>
                <a:srgbClr val="800000"/>
              </a:solidFill>
            </a:endParaRPr>
          </a:p>
          <a:p>
            <a:pPr>
              <a:spcBef>
                <a:spcPts val="1250"/>
              </a:spcBef>
            </a:pPr>
            <a:r>
              <a:rPr sz="2800">
                <a:solidFill>
                  <a:srgbClr val="800000"/>
                </a:solidFill>
              </a:rPr>
              <a:t>Effort = 2.4*(32)</a:t>
            </a:r>
            <a:r>
              <a:rPr>
                <a:solidFill>
                  <a:srgbClr val="800000"/>
                </a:solidFill>
              </a:rPr>
              <a:t>1.05</a:t>
            </a:r>
            <a:r>
              <a:rPr sz="2800">
                <a:solidFill>
                  <a:srgbClr val="800000"/>
                </a:solidFill>
              </a:rPr>
              <a:t> = 91 PM</a:t>
            </a:r>
            <a:endParaRPr sz="2800">
              <a:solidFill>
                <a:srgbClr val="800000"/>
              </a:solidFill>
            </a:endParaRPr>
          </a:p>
          <a:p>
            <a:pPr>
              <a:spcBef>
                <a:spcPts val="1250"/>
              </a:spcBef>
            </a:pPr>
            <a:r>
              <a:rPr sz="2800">
                <a:solidFill>
                  <a:srgbClr val="800000"/>
                </a:solidFill>
              </a:rPr>
              <a:t>Nominal development time = 2.5*(91)</a:t>
            </a:r>
            <a:r>
              <a:rPr>
                <a:solidFill>
                  <a:srgbClr val="800000"/>
                </a:solidFill>
              </a:rPr>
              <a:t>0.38</a:t>
            </a:r>
            <a:r>
              <a:rPr sz="2800">
                <a:solidFill>
                  <a:srgbClr val="800000"/>
                </a:solidFill>
              </a:rPr>
              <a:t> = 14 months</a:t>
            </a:r>
            <a:endParaRPr sz="280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45056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1075"/>
              </a:spcBef>
            </a:pPr>
            <a:r>
              <a:rPr sz="4400">
                <a:solidFill>
                  <a:srgbClr val="0000CC"/>
                </a:solidFill>
              </a:rPr>
              <a:t>Intermediate COCOMO</a:t>
            </a:r>
            <a:endParaRPr sz="440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45058" name="Text Placeholder 45057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/>
          <a:lstStyle/>
          <a:p>
            <a:pPr>
              <a:spcBef>
                <a:spcPts val="615"/>
              </a:spcBef>
            </a:pPr>
            <a:r>
              <a:t>Basic COCOMO model assumes </a:t>
            </a:r>
          </a:p>
          <a:p>
            <a:pPr lvl="1">
              <a:spcBef>
                <a:spcPts val="525"/>
              </a:spcBef>
            </a:pPr>
            <a:r>
              <a:t>effort and development time depend on product size alone. </a:t>
            </a:r>
          </a:p>
          <a:p>
            <a:pPr>
              <a:spcBef>
                <a:spcPts val="615"/>
              </a:spcBef>
            </a:pPr>
            <a:r>
              <a:t>However, several parameters affect effort and development time:</a:t>
            </a:r>
          </a:p>
          <a:p>
            <a:pPr lvl="2">
              <a:spcBef>
                <a:spcPts val="450"/>
              </a:spcBef>
            </a:pPr>
            <a:r>
              <a:t>Reliability requirements</a:t>
            </a:r>
          </a:p>
          <a:p>
            <a:pPr lvl="2">
              <a:spcBef>
                <a:spcPts val="450"/>
              </a:spcBef>
            </a:pPr>
            <a:r>
              <a:t>Availability of CASE tools and modern facilities to the developers</a:t>
            </a:r>
          </a:p>
          <a:p>
            <a:pPr lvl="2">
              <a:spcBef>
                <a:spcPts val="450"/>
              </a:spcBef>
            </a:pPr>
            <a:r>
              <a:t>Size of data to be handled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46080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1075"/>
              </a:spcBef>
            </a:pPr>
            <a:r>
              <a:rPr sz="4400">
                <a:solidFill>
                  <a:srgbClr val="0000CC"/>
                </a:solidFill>
              </a:rPr>
              <a:t>Intermediate COCOMO</a:t>
            </a:r>
            <a:endParaRPr sz="440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46082" name="Text Placeholder 46081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/>
          <a:lstStyle/>
          <a:p>
            <a:pPr>
              <a:spcBef>
                <a:spcPts val="990"/>
              </a:spcBef>
            </a:pPr>
            <a:r>
              <a:rPr sz="3600"/>
              <a:t>For accurate estimation, </a:t>
            </a:r>
            <a:endParaRPr sz="3600"/>
          </a:p>
          <a:p>
            <a:pPr lvl="1">
              <a:spcBef>
                <a:spcPts val="715"/>
              </a:spcBef>
            </a:pPr>
            <a:r>
              <a:rPr sz="3200"/>
              <a:t>the effect of all relevant parameters must be considered:</a:t>
            </a:r>
            <a:endParaRPr sz="3200"/>
          </a:p>
          <a:p>
            <a:pPr lvl="1">
              <a:spcBef>
                <a:spcPts val="715"/>
              </a:spcBef>
            </a:pPr>
            <a:r>
              <a:rPr sz="3200">
                <a:solidFill>
                  <a:srgbClr val="800000"/>
                </a:solidFill>
              </a:rPr>
              <a:t>Intermediate COCOMO model</a:t>
            </a:r>
            <a:r>
              <a:rPr sz="3200"/>
              <a:t> recognizes this fact: </a:t>
            </a:r>
            <a:endParaRPr sz="3200"/>
          </a:p>
          <a:p>
            <a:pPr lvl="2">
              <a:spcBef>
                <a:spcPts val="615"/>
              </a:spcBef>
            </a:pPr>
            <a:r>
              <a:rPr sz="2800"/>
              <a:t>refines the initial estimate obtained by the basic COCOMO  by using  a set of 15  cost drivers (multipliers).</a:t>
            </a:r>
            <a:endParaRPr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47104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1075"/>
              </a:spcBef>
            </a:pPr>
            <a:r>
              <a:rPr sz="4400">
                <a:solidFill>
                  <a:srgbClr val="0000CC"/>
                </a:solidFill>
              </a:rPr>
              <a:t>Intermediate COCOMO</a:t>
            </a:r>
            <a:r>
              <a:rPr sz="1600">
                <a:solidFill>
                  <a:srgbClr val="0000CC"/>
                </a:solidFill>
              </a:rPr>
              <a:t> (CONT.)</a:t>
            </a:r>
            <a:endParaRPr sz="160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47106" name="Text Placeholder 47105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/>
          <a:lstStyle/>
          <a:p>
            <a:pPr>
              <a:spcBef>
                <a:spcPts val="615"/>
              </a:spcBef>
            </a:pPr>
            <a:r>
              <a:rPr sz="4000"/>
              <a:t>If modern programming practices are used, </a:t>
            </a:r>
            <a:endParaRPr sz="4000"/>
          </a:p>
          <a:p>
            <a:pPr lvl="1">
              <a:spcBef>
                <a:spcPts val="525"/>
              </a:spcBef>
            </a:pPr>
            <a:r>
              <a:rPr sz="3600"/>
              <a:t>initial estimates  are scaled downwards.</a:t>
            </a:r>
            <a:endParaRPr sz="3600"/>
          </a:p>
          <a:p>
            <a:pPr>
              <a:spcBef>
                <a:spcPts val="615"/>
              </a:spcBef>
            </a:pPr>
            <a:r>
              <a:rPr sz="4000"/>
              <a:t>If there are stringent reliability requirements on the product :</a:t>
            </a:r>
            <a:endParaRPr sz="4000"/>
          </a:p>
          <a:p>
            <a:pPr lvl="1">
              <a:spcBef>
                <a:spcPts val="525"/>
              </a:spcBef>
            </a:pPr>
            <a:r>
              <a:rPr sz="3600"/>
              <a:t>initial estimate is scaled upwards. </a:t>
            </a:r>
            <a:endParaRPr sz="3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48128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1075"/>
              </a:spcBef>
            </a:pPr>
            <a:r>
              <a:rPr sz="4400">
                <a:solidFill>
                  <a:srgbClr val="0000CC"/>
                </a:solidFill>
              </a:rPr>
              <a:t>Intermediate COCOMO</a:t>
            </a:r>
            <a:r>
              <a:rPr sz="1600">
                <a:solidFill>
                  <a:srgbClr val="0000CC"/>
                </a:solidFill>
              </a:rPr>
              <a:t> (CONT.)</a:t>
            </a:r>
            <a:endParaRPr sz="160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48130" name="Text Placeholder 48129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/>
          <a:lstStyle/>
          <a:p>
            <a:pPr>
              <a:spcBef>
                <a:spcPts val="790"/>
              </a:spcBef>
            </a:pPr>
            <a:r>
              <a:rPr sz="4400"/>
              <a:t>Rate different parameters on a scale of one to three: </a:t>
            </a:r>
            <a:endParaRPr sz="4400"/>
          </a:p>
          <a:p>
            <a:pPr lvl="1">
              <a:spcBef>
                <a:spcPts val="715"/>
              </a:spcBef>
            </a:pPr>
            <a:r>
              <a:rPr sz="4000">
                <a:solidFill>
                  <a:srgbClr val="0000FF"/>
                </a:solidFill>
              </a:rPr>
              <a:t>Depending on these ratings, </a:t>
            </a:r>
            <a:endParaRPr sz="4000">
              <a:solidFill>
                <a:srgbClr val="0000FF"/>
              </a:solidFill>
            </a:endParaRPr>
          </a:p>
          <a:p>
            <a:pPr lvl="2">
              <a:spcBef>
                <a:spcPts val="615"/>
              </a:spcBef>
            </a:pPr>
            <a:r>
              <a:rPr sz="3600">
                <a:solidFill>
                  <a:srgbClr val="0000FF"/>
                </a:solidFill>
              </a:rPr>
              <a:t>multiply cost driver values with the estimate obtained using the basic COCOMO.</a:t>
            </a:r>
            <a:endParaRPr sz="3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49152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1075"/>
              </a:spcBef>
            </a:pPr>
            <a:r>
              <a:rPr sz="4400">
                <a:solidFill>
                  <a:srgbClr val="0000CC"/>
                </a:solidFill>
              </a:rPr>
              <a:t>Intermediate COCOMO</a:t>
            </a:r>
            <a:r>
              <a:rPr sz="1600">
                <a:solidFill>
                  <a:srgbClr val="0000CC"/>
                </a:solidFill>
              </a:rPr>
              <a:t> (CONT.)</a:t>
            </a:r>
            <a:endParaRPr sz="160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49154" name="Text Placeholder 49153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>
            <a:normAutofit/>
          </a:bodyPr>
          <a:lstStyle/>
          <a:p>
            <a:pPr algn="just">
              <a:spcBef>
                <a:spcPts val="615"/>
              </a:spcBef>
            </a:pP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Cost driver classes: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525"/>
              </a:spcBef>
            </a:pPr>
            <a:r>
              <a:rPr sz="2800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Product: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 Inherent complexity of the product, reliability requirements of the product, etc.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525"/>
              </a:spcBef>
            </a:pPr>
            <a:r>
              <a:rPr sz="2800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Computer: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 Execution time, storage requirements, etc.      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525"/>
              </a:spcBef>
            </a:pPr>
            <a:r>
              <a:rPr sz="2800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Personnel: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 Experience of personnel, etc.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525"/>
              </a:spcBef>
            </a:pPr>
            <a:r>
              <a:rPr sz="2800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Environment: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 Sophistication of the tools used for software development.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50176"/>
          <p:cNvSpPr>
            <a:spLocks noGrp="1"/>
          </p:cNvSpPr>
          <p:nvPr>
            <p:ph type="title"/>
          </p:nvPr>
        </p:nvSpPr>
        <p:spPr>
          <a:xfrm>
            <a:off x="406400" y="173038"/>
            <a:ext cx="7769225" cy="1158875"/>
          </a:xfrm>
        </p:spPr>
        <p:txBody>
          <a:bodyPr wrap="square" lIns="18000" tIns="46800" rIns="18000" bIns="46800" anchor="ctr"/>
          <a:lstStyle/>
          <a:p>
            <a:pPr>
              <a:spcBef>
                <a:spcPts val="790"/>
              </a:spcBef>
            </a:pPr>
            <a:r>
              <a:rPr sz="3200"/>
              <a:t>Shortcoming of  basic and intermediate </a:t>
            </a:r>
            <a:r>
              <a:rPr sz="2800"/>
              <a:t>COCOMO</a:t>
            </a:r>
            <a:r>
              <a:rPr sz="3200"/>
              <a:t> models</a:t>
            </a:r>
            <a:endParaRPr sz="3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50178" name="Text Placeholder 50177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/>
          <a:lstStyle/>
          <a:p>
            <a:pPr>
              <a:spcBef>
                <a:spcPts val="615"/>
              </a:spcBef>
            </a:pP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Both models: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525"/>
              </a:spcBef>
            </a:pP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software product as a single homogeneous entity: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525"/>
              </a:spcBef>
            </a:pP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However, most large systems are made up of several smaller sub-systems.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450"/>
              </a:spcBef>
            </a:pPr>
            <a:r>
              <a:rPr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sub-systems may be considered as organic type, some may be considered embedded, etc.</a:t>
            </a:r>
            <a:endParaRPr sz="2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450"/>
              </a:spcBef>
            </a:pPr>
            <a:r>
              <a:rPr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some the reliability requirements may be high, and so on. </a:t>
            </a:r>
            <a:endParaRPr sz="2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9216"/>
          <p:cNvSpPr>
            <a:spLocks noGrp="1"/>
          </p:cNvSpPr>
          <p:nvPr>
            <p:ph type="title"/>
          </p:nvPr>
        </p:nvSpPr>
        <p:spPr>
          <a:xfrm>
            <a:off x="406400" y="174625"/>
            <a:ext cx="7769225" cy="1157288"/>
          </a:xfrm>
        </p:spPr>
        <p:txBody>
          <a:bodyPr wrap="square" lIns="18000" tIns="46800" rIns="18000" bIns="46800" anchor="ctr">
            <a:noAutofit/>
          </a:bodyPr>
          <a:lstStyle/>
          <a:p>
            <a:pPr algn="ctr">
              <a:spcBef>
                <a:spcPts val="1615"/>
              </a:spcBef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Manager’s Activities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9218" name="Text Placeholder 921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572000"/>
          </a:xfrm>
        </p:spPr>
        <p:txBody>
          <a:bodyPr wrap="square" lIns="18000" tIns="46800" rIns="18000" bIns="46800" anchor="t">
            <a:normAutofit/>
          </a:bodyPr>
          <a:lstStyle/>
          <a:p>
            <a:pPr>
              <a:spcBef>
                <a:spcPts val="790"/>
              </a:spcBef>
              <a:buNone/>
            </a:pP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project manager’s activities are </a:t>
            </a:r>
            <a:r>
              <a:rPr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varied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be broadly classified into:  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3605" lvl="1" indent="-368300">
              <a:spcBef>
                <a:spcPts val="615"/>
              </a:spcBef>
              <a:buFont typeface="Wingdings" panose="05000000000000000000" pitchFamily="2" charset="2"/>
              <a:buChar char="Ø"/>
            </a:pPr>
            <a:r>
              <a:rPr sz="3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sz="3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endParaRPr lang="en-IN" sz="3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3605" lvl="1" indent="-368300">
              <a:spcBef>
                <a:spcPts val="615"/>
              </a:spcBef>
              <a:buFont typeface="Wingdings" panose="05000000000000000000" pitchFamily="2" charset="2"/>
              <a:buChar char="Ø"/>
            </a:pPr>
            <a:r>
              <a:rPr sz="2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control activities.</a:t>
            </a:r>
            <a:endParaRPr sz="28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51200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1075"/>
              </a:spcBef>
            </a:pPr>
            <a:r>
              <a:rPr sz="4400">
                <a:solidFill>
                  <a:srgbClr val="0000CC"/>
                </a:solidFill>
              </a:rPr>
              <a:t>Complete COCOMO</a:t>
            </a:r>
            <a:endParaRPr sz="440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51202" name="Text Placeholder 51201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>
            <a:normAutofit/>
          </a:bodyPr>
          <a:lstStyle/>
          <a:p>
            <a:pPr>
              <a:spcBef>
                <a:spcPts val="615"/>
              </a:spcBef>
            </a:pPr>
            <a:r>
              <a:rPr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 of each sub-system is estimated separately.</a:t>
            </a:r>
            <a:endParaRPr sz="3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15"/>
              </a:spcBef>
            </a:pPr>
            <a:r>
              <a:rPr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 of the sub-systems are added to obtain total cost.</a:t>
            </a:r>
            <a:endParaRPr sz="3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15"/>
              </a:spcBef>
            </a:pPr>
            <a:r>
              <a:rPr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the margin of error in the final estimate.</a:t>
            </a:r>
            <a:endParaRPr sz="3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52224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990"/>
              </a:spcBef>
            </a:pPr>
            <a:r>
              <a:rPr>
                <a:solidFill>
                  <a:srgbClr val="0000CC"/>
                </a:solidFill>
              </a:rPr>
              <a:t>Complete COCOMO Example</a:t>
            </a:r>
            <a:endParaRPr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52226" name="Text Placeholder 52225"/>
          <p:cNvSpPr>
            <a:spLocks noGrp="1"/>
          </p:cNvSpPr>
          <p:nvPr>
            <p:ph sz="quarter" idx="1"/>
          </p:nvPr>
        </p:nvSpPr>
        <p:spPr>
          <a:xfrm>
            <a:off x="457200" y="1885950"/>
            <a:ext cx="8175625" cy="4224338"/>
          </a:xfrm>
        </p:spPr>
        <p:txBody>
          <a:bodyPr wrap="square" lIns="18000" tIns="46800" rIns="18000" bIns="46800" anchor="t"/>
          <a:lstStyle/>
          <a:p>
            <a:pPr>
              <a:spcBef>
                <a:spcPts val="615"/>
              </a:spcBef>
            </a:pPr>
            <a:r>
              <a:rPr sz="2800"/>
              <a:t>A Management Information System (MIS) for an organization having offices at several places across the country:</a:t>
            </a:r>
            <a:endParaRPr sz="2800"/>
          </a:p>
          <a:p>
            <a:pPr lvl="1">
              <a:spcBef>
                <a:spcPts val="525"/>
              </a:spcBef>
            </a:pPr>
            <a:r>
              <a:rPr sz="2400"/>
              <a:t>Database part </a:t>
            </a:r>
            <a:r>
              <a:rPr sz="2400">
                <a:solidFill>
                  <a:srgbClr val="0000FF"/>
                </a:solidFill>
              </a:rPr>
              <a:t>(semi-detached)</a:t>
            </a:r>
            <a:endParaRPr sz="2400">
              <a:solidFill>
                <a:srgbClr val="0000FF"/>
              </a:solidFill>
            </a:endParaRPr>
          </a:p>
          <a:p>
            <a:pPr lvl="1">
              <a:spcBef>
                <a:spcPts val="525"/>
              </a:spcBef>
            </a:pPr>
            <a:r>
              <a:rPr sz="2400"/>
              <a:t>Graphical User Interface (GUI) part </a:t>
            </a:r>
            <a:r>
              <a:rPr sz="2400">
                <a:solidFill>
                  <a:srgbClr val="0000FF"/>
                </a:solidFill>
              </a:rPr>
              <a:t>(organic)</a:t>
            </a:r>
            <a:endParaRPr sz="2400">
              <a:solidFill>
                <a:srgbClr val="0000FF"/>
              </a:solidFill>
            </a:endParaRPr>
          </a:p>
          <a:p>
            <a:pPr lvl="1">
              <a:spcBef>
                <a:spcPts val="525"/>
              </a:spcBef>
            </a:pPr>
            <a:r>
              <a:rPr sz="2400"/>
              <a:t>Communication part </a:t>
            </a:r>
            <a:r>
              <a:rPr sz="2400">
                <a:solidFill>
                  <a:srgbClr val="0000FF"/>
                </a:solidFill>
              </a:rPr>
              <a:t>(embedded)</a:t>
            </a:r>
            <a:r>
              <a:rPr sz="2400"/>
              <a:t> </a:t>
            </a:r>
            <a:endParaRPr sz="2400"/>
          </a:p>
          <a:p>
            <a:pPr>
              <a:spcBef>
                <a:spcPts val="615"/>
              </a:spcBef>
            </a:pPr>
            <a:r>
              <a:rPr sz="2800"/>
              <a:t>Costs of the components are estimated separately:</a:t>
            </a:r>
            <a:endParaRPr sz="2800"/>
          </a:p>
          <a:p>
            <a:pPr lvl="1">
              <a:spcBef>
                <a:spcPts val="525"/>
              </a:spcBef>
            </a:pPr>
            <a:r>
              <a:rPr sz="2400"/>
              <a:t>summed up to give the overall cost of the system.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smtClean="0"/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algn="ctr">
              <a:buNone/>
            </a:pPr>
            <a:r>
              <a:rPr lang="en-IN" sz="4000" dirty="0" smtClean="0"/>
              <a:t>Any question ?</a:t>
            </a:r>
            <a:endParaRPr 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0240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1215"/>
              </a:spcBef>
            </a:pPr>
            <a:r>
              <a:rPr sz="4800" b="1"/>
              <a:t>Project</a:t>
            </a:r>
            <a:r>
              <a:rPr sz="4800"/>
              <a:t> </a:t>
            </a:r>
            <a:r>
              <a:rPr sz="4800" b="1"/>
              <a:t>Planning</a:t>
            </a:r>
            <a:endParaRPr sz="48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0242" name="Text Placeholder 10241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>
            <a:normAutofit/>
          </a:bodyPr>
          <a:lstStyle/>
          <a:p>
            <a:pPr>
              <a:spcBef>
                <a:spcPts val="875"/>
              </a:spcBef>
            </a:pPr>
            <a:r>
              <a:rPr sz="2800"/>
              <a:t>Once a project is found to be feasible, </a:t>
            </a:r>
            <a:r>
              <a:rPr sz="2800" smtClean="0"/>
              <a:t>project </a:t>
            </a:r>
            <a:r>
              <a:rPr sz="2800"/>
              <a:t>managers undertake project planning</a:t>
            </a:r>
            <a:r>
              <a:rPr sz="2800" smtClean="0"/>
              <a:t>.</a:t>
            </a:r>
            <a:endParaRPr lang="en-IN" sz="2800" dirty="0" smtClean="0"/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dirty="0" smtClean="0">
                <a:solidFill>
                  <a:srgbClr val="0000FF"/>
                </a:solidFill>
              </a:rPr>
              <a:t>Estimation:</a:t>
            </a:r>
            <a:r>
              <a:rPr lang="en-US" dirty="0" smtClean="0"/>
              <a:t> </a:t>
            </a:r>
            <a:endParaRPr lang="en-US" dirty="0" smtClean="0"/>
          </a:p>
          <a:p>
            <a:pPr lvl="1">
              <a:lnSpc>
                <a:spcPct val="90000"/>
              </a:lnSpc>
              <a:spcBef>
                <a:spcPts val="25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Effort, cost, resource, and project duration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dirty="0" smtClean="0"/>
              <a:t>Project </a:t>
            </a:r>
            <a:r>
              <a:rPr lang="en-US" dirty="0" smtClean="0">
                <a:solidFill>
                  <a:srgbClr val="0000FF"/>
                </a:solidFill>
              </a:rPr>
              <a:t>scheduling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dirty="0" smtClean="0"/>
              <a:t>Staff organization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dirty="0" smtClean="0">
                <a:solidFill>
                  <a:srgbClr val="0000FF"/>
                </a:solidFill>
              </a:rPr>
              <a:t>Risk</a:t>
            </a:r>
            <a:r>
              <a:rPr lang="en-US" dirty="0" smtClean="0"/>
              <a:t> handling:</a:t>
            </a:r>
            <a:endParaRPr lang="en-US" dirty="0" smtClean="0"/>
          </a:p>
          <a:p>
            <a:pPr lvl="1">
              <a:lnSpc>
                <a:spcPct val="90000"/>
              </a:lnSpc>
              <a:spcBef>
                <a:spcPts val="25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Identification, analysis, and abatement procedures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dirty="0" smtClean="0">
                <a:solidFill>
                  <a:srgbClr val="0000FF"/>
                </a:solidFill>
              </a:rPr>
              <a:t>Miscellaneous plans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lnSpc>
                <a:spcPct val="90000"/>
              </a:lnSpc>
              <a:spcBef>
                <a:spcPts val="25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Quality assurance plan, configuration management plan, etc.</a:t>
            </a:r>
            <a:endParaRPr lang="en-US" dirty="0" smtClean="0"/>
          </a:p>
          <a:p>
            <a:pPr>
              <a:spcBef>
                <a:spcPts val="875"/>
              </a:spcBef>
            </a:pP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2288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1215"/>
              </a:spcBef>
            </a:pPr>
            <a:r>
              <a:rPr sz="4800"/>
              <a:t>Project planning</a:t>
            </a:r>
            <a:endParaRPr sz="4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2290" name="Text Placeholder 12289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>
            <a:normAutofit/>
          </a:bodyPr>
          <a:lstStyle/>
          <a:p>
            <a:pPr>
              <a:spcBef>
                <a:spcPts val="990"/>
              </a:spcBef>
            </a:pPr>
            <a:r>
              <a:rPr sz="2800"/>
              <a:t>Requires utmost care and attention </a:t>
            </a:r>
            <a:r>
              <a:rPr sz="2800" smtClean="0"/>
              <a:t>- </a:t>
            </a:r>
            <a:r>
              <a:rPr sz="2800"/>
              <a:t>commitments to unrealistic time  and resource estimates result in: </a:t>
            </a:r>
            <a:endParaRPr sz="2800"/>
          </a:p>
          <a:p>
            <a:pPr marL="808355" lvl="1" indent="-357505">
              <a:spcBef>
                <a:spcPts val="715"/>
              </a:spcBef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00FF"/>
                </a:solidFill>
              </a:rPr>
              <a:t>I</a:t>
            </a:r>
            <a:r>
              <a:rPr sz="2800" smtClean="0">
                <a:solidFill>
                  <a:srgbClr val="0000FF"/>
                </a:solidFill>
              </a:rPr>
              <a:t>rritating delays</a:t>
            </a:r>
            <a:endParaRPr sz="2800">
              <a:solidFill>
                <a:srgbClr val="0000FF"/>
              </a:solidFill>
            </a:endParaRPr>
          </a:p>
          <a:p>
            <a:pPr marL="808355" lvl="1" indent="-357505">
              <a:spcBef>
                <a:spcPts val="715"/>
              </a:spcBef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00FF"/>
                </a:solidFill>
              </a:rPr>
              <a:t>C</a:t>
            </a:r>
            <a:r>
              <a:rPr sz="2800" smtClean="0">
                <a:solidFill>
                  <a:srgbClr val="0000FF"/>
                </a:solidFill>
              </a:rPr>
              <a:t>ustomer </a:t>
            </a:r>
            <a:r>
              <a:rPr sz="2800">
                <a:solidFill>
                  <a:srgbClr val="0000FF"/>
                </a:solidFill>
              </a:rPr>
              <a:t>dissatisfaction </a:t>
            </a:r>
            <a:endParaRPr sz="2800">
              <a:solidFill>
                <a:srgbClr val="0000FF"/>
              </a:solidFill>
            </a:endParaRPr>
          </a:p>
          <a:p>
            <a:pPr marL="808355" lvl="1" indent="-357505">
              <a:spcBef>
                <a:spcPts val="715"/>
              </a:spcBef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00FF"/>
                </a:solidFill>
              </a:rPr>
              <a:t>A</a:t>
            </a:r>
            <a:r>
              <a:rPr sz="2800" smtClean="0">
                <a:solidFill>
                  <a:srgbClr val="0000FF"/>
                </a:solidFill>
              </a:rPr>
              <a:t>dverse </a:t>
            </a:r>
            <a:r>
              <a:rPr sz="2800">
                <a:solidFill>
                  <a:srgbClr val="0000FF"/>
                </a:solidFill>
              </a:rPr>
              <a:t>affect on team morale</a:t>
            </a:r>
            <a:endParaRPr sz="2800">
              <a:solidFill>
                <a:srgbClr val="0000FF"/>
              </a:solidFill>
            </a:endParaRPr>
          </a:p>
          <a:p>
            <a:pPr marL="1259205" lvl="2" indent="-357505">
              <a:spcBef>
                <a:spcPts val="615"/>
              </a:spcBef>
              <a:buFont typeface="Wingdings" panose="05000000000000000000" pitchFamily="2" charset="2"/>
              <a:buChar char="v"/>
            </a:pPr>
            <a:r>
              <a:rPr sz="2800">
                <a:solidFill>
                  <a:srgbClr val="0000FF"/>
                </a:solidFill>
              </a:rPr>
              <a:t>poor quality work </a:t>
            </a:r>
            <a:endParaRPr sz="2800">
              <a:solidFill>
                <a:srgbClr val="0000FF"/>
              </a:solidFill>
            </a:endParaRPr>
          </a:p>
          <a:p>
            <a:pPr marL="808355" lvl="1" indent="-357505">
              <a:spcBef>
                <a:spcPts val="715"/>
              </a:spcBef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00FF"/>
                </a:solidFill>
              </a:rPr>
              <a:t>P</a:t>
            </a:r>
            <a:r>
              <a:rPr sz="2800" smtClean="0">
                <a:solidFill>
                  <a:srgbClr val="0000FF"/>
                </a:solidFill>
              </a:rPr>
              <a:t>roject failure</a:t>
            </a:r>
            <a:endParaRPr sz="2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3312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>
            <a:normAutofit/>
          </a:bodyPr>
          <a:lstStyle/>
          <a:p>
            <a:pPr>
              <a:spcBef>
                <a:spcPts val="990"/>
              </a:spcBef>
            </a:pPr>
            <a:r>
              <a:rPr sz="3600"/>
              <a:t>Sliding Window Planning</a:t>
            </a:r>
            <a:endParaRPr sz="3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3314" name="Text Placeholder 13313"/>
          <p:cNvSpPr>
            <a:spLocks noGrp="1"/>
          </p:cNvSpPr>
          <p:nvPr>
            <p:ph sz="quarter" idx="1"/>
          </p:nvPr>
        </p:nvSpPr>
        <p:spPr>
          <a:xfrm>
            <a:off x="142844" y="1571612"/>
            <a:ext cx="8858312" cy="4527436"/>
          </a:xfrm>
        </p:spPr>
        <p:txBody>
          <a:bodyPr wrap="square" lIns="18000" tIns="46800" rIns="18000" bIns="46800" anchor="t">
            <a:normAutofit/>
          </a:bodyPr>
          <a:lstStyle/>
          <a:p>
            <a:pPr>
              <a:spcBef>
                <a:spcPts val="790"/>
              </a:spcBef>
            </a:pPr>
            <a:r>
              <a:rPr sz="2800"/>
              <a:t>Involves project planning over several stages:</a:t>
            </a:r>
            <a:endParaRPr sz="2800"/>
          </a:p>
          <a:p>
            <a:pPr marL="903605" lvl="1" indent="-368300">
              <a:spcBef>
                <a:spcPts val="790"/>
              </a:spcBef>
              <a:buFont typeface="Wingdings" panose="05000000000000000000" pitchFamily="2" charset="2"/>
              <a:buChar char="Ø"/>
            </a:pPr>
            <a:r>
              <a:rPr lang="en-IN" sz="2800" dirty="0" smtClean="0"/>
              <a:t>P</a:t>
            </a:r>
            <a:r>
              <a:rPr sz="2800" smtClean="0"/>
              <a:t>rotects </a:t>
            </a:r>
            <a:r>
              <a:rPr sz="2800"/>
              <a:t>managers from making big commitments too early.</a:t>
            </a:r>
            <a:endParaRPr sz="2800"/>
          </a:p>
          <a:p>
            <a:pPr marL="903605" lvl="1" indent="-368300">
              <a:spcBef>
                <a:spcPts val="715"/>
              </a:spcBef>
              <a:buFont typeface="Wingdings" panose="05000000000000000000" pitchFamily="2" charset="2"/>
              <a:buChar char="Ø"/>
            </a:pPr>
            <a:r>
              <a:rPr sz="2800"/>
              <a:t>More information becomes available as project progresses.</a:t>
            </a:r>
            <a:endParaRPr sz="2800"/>
          </a:p>
          <a:p>
            <a:pPr lvl="4">
              <a:spcBef>
                <a:spcPct val="0"/>
              </a:spcBef>
              <a:spcAft>
                <a:spcPts val="825"/>
              </a:spcAft>
            </a:pPr>
            <a:r>
              <a:rPr sz="2600"/>
              <a:t>Facilitates accurate planning 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4336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>
            <a:normAutofit/>
          </a:bodyPr>
          <a:lstStyle/>
          <a:p>
            <a:pPr>
              <a:spcBef>
                <a:spcPts val="1215"/>
              </a:spcBef>
            </a:pPr>
            <a:r>
              <a:rPr sz="3600"/>
              <a:t>SPMP Document</a:t>
            </a:r>
            <a:endParaRPr sz="3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4338" name="Text Placeholder 14337"/>
          <p:cNvSpPr>
            <a:spLocks noGrp="1"/>
          </p:cNvSpPr>
          <p:nvPr>
            <p:ph sz="quarter" idx="1"/>
          </p:nvPr>
        </p:nvSpPr>
        <p:spPr>
          <a:xfrm>
            <a:off x="142844" y="1428736"/>
            <a:ext cx="8786874" cy="5214974"/>
          </a:xfrm>
        </p:spPr>
        <p:txBody>
          <a:bodyPr wrap="square" lIns="18000" tIns="46800" rIns="18000" bIns="46800" anchor="t">
            <a:normAutofit fontScale="25000" lnSpcReduction="20000"/>
          </a:bodyPr>
          <a:lstStyle/>
          <a:p>
            <a:pPr marL="177800" lvl="1" indent="-177800" algn="just">
              <a:spcBef>
                <a:spcPts val="525"/>
              </a:spcBef>
              <a:buFont typeface="Wingdings" panose="05000000000000000000" pitchFamily="2" charset="2"/>
              <a:buChar char="q"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5305" lvl="1" indent="-179705" algn="just">
              <a:spcBef>
                <a:spcPts val="525"/>
              </a:spcBef>
              <a:buFont typeface="Wingdings" panose="05000000000000000000" pitchFamily="2" charset="2"/>
              <a:buChar char="ü"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Objectives, Major Functions, Performance Issues, Management and Technical Constraints</a:t>
            </a:r>
            <a:endParaRPr lang="en-US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1" indent="-177800" algn="just">
              <a:spcBef>
                <a:spcPts val="525"/>
              </a:spcBef>
              <a:buFont typeface="Wingdings" panose="05000000000000000000" pitchFamily="2" charset="2"/>
              <a:buChar char="q"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Estimates </a:t>
            </a:r>
            <a:endParaRPr lang="en-US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5305" lvl="1" indent="-179705" algn="just">
              <a:spcBef>
                <a:spcPts val="525"/>
              </a:spcBef>
              <a:buFont typeface="Wingdings" panose="05000000000000000000" pitchFamily="2" charset="2"/>
              <a:buChar char="ü"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Data, Estimation Techniques, Effort, Cost, and Project Duration Estimates)</a:t>
            </a:r>
            <a:endParaRPr lang="en-US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1" indent="-177800" algn="just">
              <a:spcBef>
                <a:spcPts val="525"/>
              </a:spcBef>
              <a:buFont typeface="Wingdings" panose="05000000000000000000" pitchFamily="2" charset="2"/>
              <a:buChar char="q"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Resources Plan </a:t>
            </a:r>
            <a:endParaRPr lang="en-US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5305" lvl="1" indent="-179705" algn="just">
              <a:spcBef>
                <a:spcPts val="525"/>
              </a:spcBef>
              <a:buFont typeface="Wingdings" panose="05000000000000000000" pitchFamily="2" charset="2"/>
              <a:buChar char="ü"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People, Hardware and Software, Special Resources</a:t>
            </a:r>
            <a:endParaRPr lang="en-US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1" indent="-177800" algn="just">
              <a:spcBef>
                <a:spcPts val="525"/>
              </a:spcBef>
              <a:buFont typeface="Wingdings" panose="05000000000000000000" pitchFamily="2" charset="2"/>
              <a:buChar char="q"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Schedules</a:t>
            </a:r>
            <a:endParaRPr lang="en-US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5305" lvl="1" indent="-179705" algn="just">
              <a:spcBef>
                <a:spcPts val="525"/>
              </a:spcBef>
              <a:buFont typeface="Wingdings" panose="05000000000000000000" pitchFamily="2" charset="2"/>
              <a:buChar char="ü"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Structure, Task Network, Gantt Chart Representation, PERT Chart Representation</a:t>
            </a:r>
            <a:endParaRPr lang="en-US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1" indent="-177800" algn="just">
              <a:spcBef>
                <a:spcPts val="525"/>
              </a:spcBef>
              <a:buFont typeface="Wingdings" panose="05000000000000000000" pitchFamily="2" charset="2"/>
              <a:buChar char="q"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 Plan </a:t>
            </a:r>
            <a:endParaRPr lang="en-US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5305" lvl="1" indent="-179705" algn="just">
              <a:spcBef>
                <a:spcPts val="525"/>
              </a:spcBef>
              <a:buFont typeface="Wingdings" panose="05000000000000000000" pitchFamily="2" charset="2"/>
              <a:buChar char="ü"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Analysis, Risk Identification, Risk Estimation, Abatement Procedures</a:t>
            </a:r>
            <a:endParaRPr lang="en-US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1" indent="-177800" algn="just">
              <a:spcBef>
                <a:spcPts val="525"/>
              </a:spcBef>
              <a:buFont typeface="Wingdings" panose="05000000000000000000" pitchFamily="2" charset="2"/>
              <a:buChar char="q"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Tracking and Control Plan</a:t>
            </a:r>
            <a:endParaRPr lang="en-US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1" indent="-177800" algn="just">
              <a:spcBef>
                <a:spcPts val="525"/>
              </a:spcBef>
              <a:buFont typeface="Wingdings" panose="05000000000000000000" pitchFamily="2" charset="2"/>
              <a:buChar char="q"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 Plans</a:t>
            </a:r>
            <a:endParaRPr lang="en-US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5305" lvl="1" indent="-179705" algn="just">
              <a:spcBef>
                <a:spcPts val="525"/>
              </a:spcBef>
              <a:buFont typeface="Wingdings" panose="05000000000000000000" pitchFamily="2" charset="2"/>
              <a:buChar char="ü"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Tailoring, Quality Assurance</a:t>
            </a:r>
            <a:endParaRPr lang="en-US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1" indent="0">
              <a:spcBef>
                <a:spcPts val="715"/>
              </a:spcBef>
              <a:buFont typeface="Wingdings" panose="05000000000000000000" pitchFamily="2" charset="2"/>
              <a:buChar char="Ø"/>
            </a:pP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6384"/>
          <p:cNvSpPr>
            <a:spLocks noGrp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wrap="square" lIns="18000" tIns="46800" rIns="18000" bIns="46800" anchor="ctr"/>
          <a:lstStyle/>
          <a:p>
            <a:pPr>
              <a:spcBef>
                <a:spcPts val="990"/>
              </a:spcBef>
            </a:pPr>
            <a:r>
              <a:t>Software Cost Estimation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6386" name="Text Placeholder 16385"/>
          <p:cNvSpPr>
            <a:spLocks noGrp="1"/>
          </p:cNvSpPr>
          <p:nvPr>
            <p:ph sz="quarter" idx="1"/>
          </p:nvPr>
        </p:nvSpPr>
        <p:spPr/>
        <p:txBody>
          <a:bodyPr wrap="square" lIns="18000" tIns="46800" rIns="18000" bIns="46800" anchor="t">
            <a:normAutofit/>
          </a:bodyPr>
          <a:lstStyle/>
          <a:p>
            <a:pPr>
              <a:spcBef>
                <a:spcPts val="990"/>
              </a:spcBef>
            </a:pPr>
            <a:r>
              <a:rPr sz="2000"/>
              <a:t>Determine  </a:t>
            </a:r>
            <a:r>
              <a:rPr sz="2000" u="sng">
                <a:solidFill>
                  <a:srgbClr val="0000FF"/>
                </a:solidFill>
              </a:rPr>
              <a:t>size</a:t>
            </a:r>
            <a:r>
              <a:rPr sz="2000"/>
              <a:t> of the </a:t>
            </a:r>
            <a:r>
              <a:rPr sz="2000" smtClean="0"/>
              <a:t>product</a:t>
            </a:r>
            <a:endParaRPr sz="2000"/>
          </a:p>
          <a:p>
            <a:pPr>
              <a:spcBef>
                <a:spcPts val="990"/>
              </a:spcBef>
            </a:pPr>
            <a:r>
              <a:rPr sz="2000"/>
              <a:t>From the size estimate, </a:t>
            </a:r>
            <a:endParaRPr sz="2000"/>
          </a:p>
          <a:p>
            <a:pPr lvl="1">
              <a:spcBef>
                <a:spcPts val="715"/>
              </a:spcBef>
              <a:buFont typeface="Wingdings" panose="05000000000000000000" pitchFamily="2" charset="2"/>
              <a:buChar char="Ø"/>
            </a:pPr>
            <a:r>
              <a:rPr lang="en-IN" sz="2000" dirty="0" smtClean="0"/>
              <a:t>D</a:t>
            </a:r>
            <a:r>
              <a:rPr sz="2000" smtClean="0"/>
              <a:t>etermine </a:t>
            </a:r>
            <a:r>
              <a:rPr sz="2000"/>
              <a:t>the </a:t>
            </a:r>
            <a:r>
              <a:rPr sz="2000" u="sng">
                <a:solidFill>
                  <a:srgbClr val="0000FF"/>
                </a:solidFill>
              </a:rPr>
              <a:t>effort</a:t>
            </a:r>
            <a:r>
              <a:rPr sz="2000"/>
              <a:t> needed.</a:t>
            </a:r>
            <a:endParaRPr sz="2000"/>
          </a:p>
          <a:p>
            <a:pPr>
              <a:spcBef>
                <a:spcPts val="990"/>
              </a:spcBef>
            </a:pPr>
            <a:r>
              <a:rPr sz="2000"/>
              <a:t>From the effort estimate, </a:t>
            </a:r>
            <a:endParaRPr sz="2000"/>
          </a:p>
          <a:p>
            <a:pPr lvl="1">
              <a:spcBef>
                <a:spcPts val="715"/>
              </a:spcBef>
              <a:buFont typeface="Wingdings" panose="05000000000000000000" pitchFamily="2" charset="2"/>
              <a:buChar char="Ø"/>
            </a:pPr>
            <a:r>
              <a:rPr lang="en-IN" sz="2000" dirty="0" smtClean="0"/>
              <a:t>D</a:t>
            </a:r>
            <a:r>
              <a:rPr sz="2000" smtClean="0"/>
              <a:t>etermine </a:t>
            </a:r>
            <a:r>
              <a:rPr sz="2000" u="sng">
                <a:solidFill>
                  <a:srgbClr val="0000FF"/>
                </a:solidFill>
              </a:rPr>
              <a:t>project duration, and </a:t>
            </a:r>
            <a:r>
              <a:rPr sz="2000" u="sng" smtClean="0">
                <a:solidFill>
                  <a:srgbClr val="0000FF"/>
                </a:solidFill>
              </a:rPr>
              <a:t>cost</a:t>
            </a:r>
            <a:endParaRPr lang="en-IN" sz="2000" u="sng" dirty="0" smtClean="0">
              <a:solidFill>
                <a:srgbClr val="0000FF"/>
              </a:solidFill>
            </a:endParaRPr>
          </a:p>
          <a:p>
            <a:pPr lvl="1">
              <a:spcBef>
                <a:spcPts val="715"/>
              </a:spcBef>
              <a:buFont typeface="Wingdings" panose="05000000000000000000" pitchFamily="2" charset="2"/>
              <a:buChar char="Ø"/>
            </a:pPr>
            <a:endParaRPr sz="2000"/>
          </a:p>
        </p:txBody>
      </p:sp>
      <p:grpSp>
        <p:nvGrpSpPr>
          <p:cNvPr id="5" name="Group 4"/>
          <p:cNvGrpSpPr/>
          <p:nvPr/>
        </p:nvGrpSpPr>
        <p:grpSpPr>
          <a:xfrm>
            <a:off x="571472" y="3786190"/>
            <a:ext cx="8316049" cy="2538418"/>
            <a:chOff x="-559443" y="1676400"/>
            <a:chExt cx="9717358" cy="3707424"/>
          </a:xfrm>
        </p:grpSpPr>
        <p:sp>
          <p:nvSpPr>
            <p:cNvPr id="6" name="Text Box 184321"/>
            <p:cNvSpPr txBox="1"/>
            <p:nvPr/>
          </p:nvSpPr>
          <p:spPr>
            <a:xfrm>
              <a:off x="-559443" y="3038475"/>
              <a:ext cx="2540644" cy="88167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buFontTx/>
              </a:pPr>
              <a:r>
                <a:rPr lang="en-US" sz="1800" b="1" dirty="0">
                  <a:latin typeface="Times New Roman" panose="02020603050405020304" pitchFamily="18" charset="0"/>
                </a:rPr>
                <a:t>Size Estimation</a:t>
              </a:r>
              <a:endParaRPr 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184322"/>
            <p:cNvSpPr txBox="1"/>
            <p:nvPr/>
          </p:nvSpPr>
          <p:spPr>
            <a:xfrm>
              <a:off x="2286000" y="1676400"/>
              <a:ext cx="1905001" cy="88167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</a:pPr>
              <a:r>
                <a:rPr lang="en-US" sz="1800" b="1" dirty="0">
                  <a:latin typeface="Times New Roman" panose="02020603050405020304" pitchFamily="18" charset="0"/>
                </a:rPr>
                <a:t>Effort Estimation</a:t>
              </a:r>
              <a:endParaRPr 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184323"/>
            <p:cNvSpPr txBox="1"/>
            <p:nvPr/>
          </p:nvSpPr>
          <p:spPr>
            <a:xfrm>
              <a:off x="5638800" y="1682750"/>
              <a:ext cx="2552218" cy="88167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buFontTx/>
              </a:pPr>
              <a:r>
                <a:rPr lang="en-US" sz="1800" b="1" dirty="0">
                  <a:latin typeface="Times New Roman" panose="02020603050405020304" pitchFamily="18" charset="0"/>
                </a:rPr>
                <a:t>Cost Estimation</a:t>
              </a:r>
              <a:endParaRPr 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184324"/>
            <p:cNvSpPr txBox="1"/>
            <p:nvPr/>
          </p:nvSpPr>
          <p:spPr>
            <a:xfrm>
              <a:off x="1601165" y="4502152"/>
              <a:ext cx="2589836" cy="8816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dirty="0">
                  <a:latin typeface="Times New Roman" panose="02020603050405020304" pitchFamily="18" charset="0"/>
                </a:rPr>
                <a:t>Duration Estimation</a:t>
              </a:r>
              <a:endParaRPr 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184325"/>
            <p:cNvSpPr txBox="1"/>
            <p:nvPr/>
          </p:nvSpPr>
          <p:spPr>
            <a:xfrm>
              <a:off x="4783007" y="3450129"/>
              <a:ext cx="2087093" cy="53941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buFontTx/>
              </a:pPr>
              <a:r>
                <a:rPr lang="en-US" sz="1800" b="1" dirty="0" smtClean="0">
                  <a:latin typeface="Times New Roman" panose="02020603050405020304" pitchFamily="18" charset="0"/>
                </a:rPr>
                <a:t>Project Staffing</a:t>
              </a:r>
              <a:endParaRPr 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184326"/>
            <p:cNvSpPr txBox="1"/>
            <p:nvPr/>
          </p:nvSpPr>
          <p:spPr>
            <a:xfrm>
              <a:off x="7036853" y="4806510"/>
              <a:ext cx="2121062" cy="50381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dirty="0">
                  <a:latin typeface="Times New Roman" panose="02020603050405020304" pitchFamily="18" charset="0"/>
                </a:rPr>
                <a:t>Scheduling</a:t>
              </a:r>
              <a:endParaRPr 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 flipV="1">
              <a:off x="2033285" y="2514600"/>
              <a:ext cx="1090915" cy="675504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" name="Straight Connector 12"/>
            <p:cNvSpPr/>
            <p:nvPr/>
          </p:nvSpPr>
          <p:spPr>
            <a:xfrm>
              <a:off x="2033286" y="3774803"/>
              <a:ext cx="1167115" cy="720996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" name="Straight Connector 13"/>
            <p:cNvSpPr/>
            <p:nvPr/>
          </p:nvSpPr>
          <p:spPr>
            <a:xfrm>
              <a:off x="4191000" y="2133600"/>
              <a:ext cx="1447800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" name="Straight Connector 14"/>
            <p:cNvSpPr/>
            <p:nvPr/>
          </p:nvSpPr>
          <p:spPr>
            <a:xfrm>
              <a:off x="4190999" y="2438400"/>
              <a:ext cx="1009386" cy="1011729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" name="Straight Connector 15"/>
            <p:cNvSpPr/>
            <p:nvPr/>
          </p:nvSpPr>
          <p:spPr>
            <a:xfrm flipV="1">
              <a:off x="4191000" y="3971814"/>
              <a:ext cx="925909" cy="904985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" name="Straight Connector 16"/>
            <p:cNvSpPr/>
            <p:nvPr/>
          </p:nvSpPr>
          <p:spPr>
            <a:xfrm flipV="1">
              <a:off x="4198676" y="5119521"/>
              <a:ext cx="2838176" cy="66774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" name="Straight Connector 17"/>
            <p:cNvSpPr/>
            <p:nvPr/>
          </p:nvSpPr>
          <p:spPr>
            <a:xfrm>
              <a:off x="6849641" y="3763140"/>
              <a:ext cx="1021968" cy="104337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2BB0954B27B44D97FB1C7E540B56B4" ma:contentTypeVersion="8" ma:contentTypeDescription="Create a new document." ma:contentTypeScope="" ma:versionID="2e391eb02a40105bda94e77d3da0a777">
  <xsd:schema xmlns:xsd="http://www.w3.org/2001/XMLSchema" xmlns:xs="http://www.w3.org/2001/XMLSchema" xmlns:p="http://schemas.microsoft.com/office/2006/metadata/properties" xmlns:ns2="0b0c3ba7-7629-4645-8033-22b613358fcf" targetNamespace="http://schemas.microsoft.com/office/2006/metadata/properties" ma:root="true" ma:fieldsID="01b19df82d5aaefc18cc65e03dce6675" ns2:_="">
    <xsd:import namespace="0b0c3ba7-7629-4645-8033-22b613358f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c3ba7-7629-4645-8033-22b613358f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CEE2EF-1BB6-4859-A615-2BA52B9E2DEB}"/>
</file>

<file path=customXml/itemProps2.xml><?xml version="1.0" encoding="utf-8"?>
<ds:datastoreItem xmlns:ds="http://schemas.openxmlformats.org/officeDocument/2006/customXml" ds:itemID="{E16E78D6-9FFC-4775-A851-DED8943E312C}"/>
</file>

<file path=customXml/itemProps3.xml><?xml version="1.0" encoding="utf-8"?>
<ds:datastoreItem xmlns:ds="http://schemas.openxmlformats.org/officeDocument/2006/customXml" ds:itemID="{CAB72CE1-DBD2-4C67-A267-AEFD73B61ABC}"/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10316</Words>
  <Application>WPS Presentation</Application>
  <PresentationFormat>On-screen Show (4:3)</PresentationFormat>
  <Paragraphs>471</Paragraphs>
  <Slides>42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Arial</vt:lpstr>
      <vt:lpstr>SimSun</vt:lpstr>
      <vt:lpstr>Wingdings</vt:lpstr>
      <vt:lpstr>times</vt:lpstr>
      <vt:lpstr>Segoe Print</vt:lpstr>
      <vt:lpstr>Wingdings 2</vt:lpstr>
      <vt:lpstr>Wingdings</vt:lpstr>
      <vt:lpstr>Times New Roman</vt:lpstr>
      <vt:lpstr>Georgia</vt:lpstr>
      <vt:lpstr>Arial Unicode MS</vt:lpstr>
      <vt:lpstr>Courier New</vt:lpstr>
      <vt:lpstr>Civic</vt:lpstr>
      <vt:lpstr>Software Project Management </vt:lpstr>
      <vt:lpstr>Introduction</vt:lpstr>
      <vt:lpstr>Responsibility of project manager</vt:lpstr>
      <vt:lpstr>Project Manager’s Activities</vt:lpstr>
      <vt:lpstr>Project Planning</vt:lpstr>
      <vt:lpstr>Project planning</vt:lpstr>
      <vt:lpstr>Sliding Window Planning</vt:lpstr>
      <vt:lpstr>SPMP Document</vt:lpstr>
      <vt:lpstr>Software Cost Estimation</vt:lpstr>
      <vt:lpstr>Software Cost Estimation</vt:lpstr>
      <vt:lpstr>Software Size Metrics</vt:lpstr>
      <vt:lpstr>Disadvantages of Using LOC  (cont...)</vt:lpstr>
      <vt:lpstr>Function Point Metric</vt:lpstr>
      <vt:lpstr>Function Point Metric (CONT.)</vt:lpstr>
      <vt:lpstr>Function Point Metric (CONT.)</vt:lpstr>
      <vt:lpstr>Empirical Size Estimation Techniques</vt:lpstr>
      <vt:lpstr>Expert judgement</vt:lpstr>
      <vt:lpstr>Delphi Estimation:</vt:lpstr>
      <vt:lpstr>Delphi Estimation:</vt:lpstr>
      <vt:lpstr>Heuristic Estimation Techniques</vt:lpstr>
      <vt:lpstr>COCOMO Model</vt:lpstr>
      <vt:lpstr>COCOMO Product classes</vt:lpstr>
      <vt:lpstr>Elaboration of Product classes</vt:lpstr>
      <vt:lpstr>COCOMO Model (CONT.)</vt:lpstr>
      <vt:lpstr>COCOMO Model (CONT.)</vt:lpstr>
      <vt:lpstr>Basic COCOMO Model (CONT.)</vt:lpstr>
      <vt:lpstr>Development Effort Estimation</vt:lpstr>
      <vt:lpstr>Development Time Estimation</vt:lpstr>
      <vt:lpstr>Basic COCOMO Model (CONT.)</vt:lpstr>
      <vt:lpstr>Basic COCOMO Model (CONT.)</vt:lpstr>
      <vt:lpstr>Basic COCOMO Model (CONT.)</vt:lpstr>
      <vt:lpstr>Basic COCOMO Model (CONT.)</vt:lpstr>
      <vt:lpstr>Example</vt:lpstr>
      <vt:lpstr>Intermediate COCOMO</vt:lpstr>
      <vt:lpstr>Intermediate COCOMO</vt:lpstr>
      <vt:lpstr>Intermediate COCOMO (CONT.)</vt:lpstr>
      <vt:lpstr>Intermediate COCOMO (CONT.)</vt:lpstr>
      <vt:lpstr>Intermediate COCOMO (CONT.)</vt:lpstr>
      <vt:lpstr>Shortcoming of  basic and intermediate COCOMO models</vt:lpstr>
      <vt:lpstr>Complete COCOMO</vt:lpstr>
      <vt:lpstr>Complete COCOMO Example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 (Lecture 9) </dc:title>
  <dc:creator/>
  <cp:lastModifiedBy>sanjoy</cp:lastModifiedBy>
  <cp:revision>29</cp:revision>
  <cp:lastPrinted>2001-07-12T12:27:00Z</cp:lastPrinted>
  <dcterms:created xsi:type="dcterms:W3CDTF">1999-02-12T17:49:00Z</dcterms:created>
  <dcterms:modified xsi:type="dcterms:W3CDTF">2020-09-01T03:28:56Z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  <property fmtid="{D5CDD505-2E9C-101B-9397-08002B2CF9AE}" pid="3" name="ContentTypeId">
    <vt:lpwstr>0x010100B72BB0954B27B44D97FB1C7E540B56B4</vt:lpwstr>
  </property>
</Properties>
</file>