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26" Type="http://schemas.openxmlformats.org/officeDocument/2006/relationships/tableStyles" Target="tableStyles.xml"/><Relationship Id="rId18" Type="http://schemas.openxmlformats.org/officeDocument/2006/relationships/slide" Target="slides/slide16.xml"/><Relationship Id="rId13" Type="http://schemas.openxmlformats.org/officeDocument/2006/relationships/slide" Target="slides/slide1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25" Type="http://schemas.openxmlformats.org/officeDocument/2006/relationships/viewProps" Target="viewProps.xml"/><Relationship Id="rId17" Type="http://schemas.openxmlformats.org/officeDocument/2006/relationships/slide" Target="slides/slide15.xml"/><Relationship Id="rId12" Type="http://schemas.openxmlformats.org/officeDocument/2006/relationships/slide" Target="slides/slide10.xml"/><Relationship Id="rId20" Type="http://schemas.openxmlformats.org/officeDocument/2006/relationships/slide" Target="slides/slide18.xml"/><Relationship Id="rId2" Type="http://schemas.openxmlformats.org/officeDocument/2006/relationships/theme" Target="theme/theme1.xml"/><Relationship Id="rId16" Type="http://schemas.openxmlformats.org/officeDocument/2006/relationships/slide" Target="slides/slide14.xml"/><Relationship Id="rId29" Type="http://schemas.openxmlformats.org/officeDocument/2006/relationships/customXml" Target="../customXml/item3.xml"/><Relationship Id="rId6" Type="http://schemas.openxmlformats.org/officeDocument/2006/relationships/slide" Target="slides/slide4.xml"/><Relationship Id="rId24" Type="http://schemas.openxmlformats.org/officeDocument/2006/relationships/presProps" Target="presProps.xml"/><Relationship Id="rId11" Type="http://schemas.openxmlformats.org/officeDocument/2006/relationships/slide" Target="slides/slide9.xml"/><Relationship Id="rId1" Type="http://schemas.openxmlformats.org/officeDocument/2006/relationships/slideMaster" Target="slideMasters/slideMaster1.xml"/><Relationship Id="rId5" Type="http://schemas.openxmlformats.org/officeDocument/2006/relationships/slide" Target="slides/slide3.xml"/><Relationship Id="rId23" Type="http://schemas.openxmlformats.org/officeDocument/2006/relationships/slide" Target="slides/slide21.xml"/><Relationship Id="rId15" Type="http://schemas.openxmlformats.org/officeDocument/2006/relationships/slide" Target="slides/slide13.xml"/><Relationship Id="rId28" Type="http://schemas.openxmlformats.org/officeDocument/2006/relationships/customXml" Target="../customXml/item2.xml"/><Relationship Id="rId19" Type="http://schemas.openxmlformats.org/officeDocument/2006/relationships/slide" Target="slides/slide17.xml"/><Relationship Id="rId10" Type="http://schemas.openxmlformats.org/officeDocument/2006/relationships/slide" Target="slides/slide8.xml"/><Relationship Id="rId9" Type="http://schemas.openxmlformats.org/officeDocument/2006/relationships/slide" Target="slides/slide7.xml"/><Relationship Id="rId4" Type="http://schemas.openxmlformats.org/officeDocument/2006/relationships/slide" Target="slides/slide2.xml"/><Relationship Id="rId22" Type="http://schemas.openxmlformats.org/officeDocument/2006/relationships/slide" Target="slides/slide20.xml"/><Relationship Id="rId14" Type="http://schemas.openxmlformats.org/officeDocument/2006/relationships/slide" Target="slides/slide12.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ORGANISATION AND TEAM STRUCTURES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Functional versus project formats</a:t>
            </a:r>
            <a:br>
              <a:rPr lang="en-US"/>
            </a:br>
            <a:endParaRPr lang="en-US"/>
          </a:p>
        </p:txBody>
      </p:sp>
      <p:sp>
        <p:nvSpPr>
          <p:cNvPr id="3" name="Content Placeholder 2"/>
          <p:cNvSpPr>
            <a:spLocks noGrp="1"/>
          </p:cNvSpPr>
          <p:nvPr>
            <p:ph idx="1"/>
          </p:nvPr>
        </p:nvSpPr>
        <p:spPr/>
        <p:txBody>
          <a:bodyPr/>
          <a:p>
            <a:r>
              <a:rPr lang="en-US"/>
              <a:t>The functional organisation allows the developers to become specialists in particular roles, e.g. requirements analysis, design, coding, testing, maintenance, etc.</a:t>
            </a:r>
            <a:endParaRPr lang="en-US"/>
          </a:p>
          <a:p>
            <a:r>
              <a:rPr lang="en-US"/>
              <a:t>They perform these roles again and again for different projects and develop deep insights to their work.</a:t>
            </a:r>
            <a:endParaRPr lang="en-US"/>
          </a:p>
          <a:p>
            <a:r>
              <a:rPr lang="en-US"/>
              <a:t>It also results in more attention being paid to proper documentation at the end of a phase because of the greater need for clear communication as between teams doing different phases.</a:t>
            </a:r>
            <a:endParaRPr lang="en-US"/>
          </a:p>
          <a:p>
            <a:r>
              <a:rPr lang="en-US"/>
              <a:t>The functional organisation also provides an efficient solution to the staffing problem.</a:t>
            </a:r>
            <a:endParaRPr lang="en-US"/>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Functional versus project formats</a:t>
            </a:r>
            <a:br>
              <a:rPr lang="en-US">
                <a:sym typeface="+mn-ea"/>
              </a:rPr>
            </a:br>
            <a:endParaRPr lang="en-US"/>
          </a:p>
        </p:txBody>
      </p:sp>
      <p:sp>
        <p:nvSpPr>
          <p:cNvPr id="3" name="Content Placeholder 2"/>
          <p:cNvSpPr>
            <a:spLocks noGrp="1"/>
          </p:cNvSpPr>
          <p:nvPr>
            <p:ph idx="1"/>
          </p:nvPr>
        </p:nvSpPr>
        <p:spPr/>
        <p:txBody>
          <a:bodyPr/>
          <a:p>
            <a:r>
              <a:rPr lang="en-IN" altLang="en-US">
                <a:sym typeface="+mn-ea"/>
              </a:rPr>
              <a:t>T</a:t>
            </a:r>
            <a:r>
              <a:rPr lang="en-US">
                <a:sym typeface="+mn-ea"/>
              </a:rPr>
              <a:t>he staffing pattern should approximately follow the Rayleigh distribution for efficient utilisation of the personnel by minimizing their wait times.</a:t>
            </a:r>
            <a:endParaRPr lang="en-US">
              <a:sym typeface="+mn-ea"/>
            </a:endParaRPr>
          </a:p>
          <a:p>
            <a:r>
              <a:rPr lang="en-US">
                <a:sym typeface="+mn-ea"/>
              </a:rPr>
              <a:t>The project staffing problem is eased significantly because personnel can be brought onto a project as needed, and returned to the functional group when they are no more needed.</a:t>
            </a:r>
            <a:endParaRPr lang="en-US">
              <a:sym typeface="+mn-ea"/>
            </a:endParaRPr>
          </a:p>
          <a:p>
            <a:r>
              <a:rPr lang="en-US">
                <a:sym typeface="+mn-ea"/>
              </a:rPr>
              <a:t>This possibly is the most important advantage of the functional organisation.</a:t>
            </a:r>
            <a:br>
              <a:rPr lang="en-US">
                <a:sym typeface="+mn-ea"/>
              </a:rPr>
            </a:b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Functional versus project formats</a:t>
            </a:r>
            <a:br>
              <a:rPr lang="en-US">
                <a:sym typeface="+mn-ea"/>
              </a:rPr>
            </a:br>
            <a:endParaRPr lang="en-US"/>
          </a:p>
        </p:txBody>
      </p:sp>
      <p:sp>
        <p:nvSpPr>
          <p:cNvPr id="3" name="Content Placeholder 2"/>
          <p:cNvSpPr>
            <a:spLocks noGrp="1"/>
          </p:cNvSpPr>
          <p:nvPr>
            <p:ph idx="1"/>
          </p:nvPr>
        </p:nvSpPr>
        <p:spPr/>
        <p:txBody>
          <a:bodyPr/>
          <a:p>
            <a:r>
              <a:rPr lang="en-US"/>
              <a:t>A project organisation structure forces the manager to take in almost a constant number of developers for the entire duration of his project.</a:t>
            </a:r>
            <a:endParaRPr lang="en-US"/>
          </a:p>
          <a:p>
            <a:r>
              <a:rPr lang="en-US"/>
              <a:t>This results in developers idling in the initial phase of software development and are under tremendous pressure in the later phase of development.</a:t>
            </a:r>
            <a:endParaRPr lang="en-US"/>
          </a:p>
          <a:p>
            <a:r>
              <a:rPr lang="en-US"/>
              <a:t>A further advantage of the functional organisation is that it is more effective in handling the problem of manpower turnover.</a:t>
            </a:r>
            <a:endParaRPr lang="en-US"/>
          </a:p>
          <a:p>
            <a:r>
              <a:rPr lang="en-US"/>
              <a:t>This is because developers can be brought in from the functional pool when needed.</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84785"/>
            <a:ext cx="10515600" cy="1506220"/>
          </a:xfrm>
        </p:spPr>
        <p:txBody>
          <a:bodyPr>
            <a:normAutofit fontScale="90000"/>
          </a:bodyPr>
          <a:p>
            <a:r>
              <a:rPr lang="en-US">
                <a:sym typeface="+mn-ea"/>
              </a:rPr>
              <a:t>Functional versus project formats</a:t>
            </a:r>
            <a:br>
              <a:rPr lang="en-US">
                <a:sym typeface="+mn-ea"/>
              </a:rPr>
            </a:br>
            <a:br>
              <a:rPr lang="en-US"/>
            </a:br>
            <a:endParaRPr lang="en-US"/>
          </a:p>
        </p:txBody>
      </p:sp>
      <p:sp>
        <p:nvSpPr>
          <p:cNvPr id="3" name="Content Placeholder 2"/>
          <p:cNvSpPr>
            <a:spLocks noGrp="1"/>
          </p:cNvSpPr>
          <p:nvPr>
            <p:ph idx="1"/>
          </p:nvPr>
        </p:nvSpPr>
        <p:spPr/>
        <p:txBody>
          <a:bodyPr/>
          <a:p>
            <a:r>
              <a:rPr lang="en-US">
                <a:sym typeface="+mn-ea"/>
              </a:rPr>
              <a:t>Also, this organisation mandates production of good quality documents, so new developers can quickly get used to the work already done.</a:t>
            </a:r>
            <a:endParaRPr lang="en-US">
              <a:sym typeface="+mn-ea"/>
            </a:endParaRPr>
          </a:p>
          <a:p>
            <a:r>
              <a:rPr lang="en-US">
                <a:sym typeface="+mn-ea"/>
              </a:rPr>
              <a:t>In spite of several important advantages of the functional organisation, it is not very popular in the software industry.</a:t>
            </a:r>
            <a:endParaRPr lang="en-US">
              <a:sym typeface="+mn-ea"/>
            </a:endParaRPr>
          </a:p>
          <a:p>
            <a:r>
              <a:rPr lang="en-US">
                <a:sym typeface="+mn-ea"/>
              </a:rPr>
              <a:t>This apparent paradox is  not difficult to explain.</a:t>
            </a:r>
            <a:endParaRPr lang="en-US">
              <a:sym typeface="+mn-ea"/>
            </a:endParaRPr>
          </a:p>
          <a:p>
            <a:r>
              <a:rPr lang="en-US">
                <a:sym typeface="+mn-ea"/>
              </a:rPr>
              <a:t>We can easily identify the following three points:</a:t>
            </a:r>
            <a:br>
              <a:rPr lang="en-US">
                <a:sym typeface="+mn-ea"/>
              </a:rPr>
            </a:br>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Functional versus project formats</a:t>
            </a:r>
            <a:br>
              <a:rPr lang="en-US">
                <a:sym typeface="+mn-ea"/>
              </a:rPr>
            </a:br>
            <a:endParaRPr lang="en-US"/>
          </a:p>
        </p:txBody>
      </p:sp>
      <p:sp>
        <p:nvSpPr>
          <p:cNvPr id="3" name="Content Placeholder 2"/>
          <p:cNvSpPr>
            <a:spLocks noGrp="1"/>
          </p:cNvSpPr>
          <p:nvPr>
            <p:ph idx="1"/>
          </p:nvPr>
        </p:nvSpPr>
        <p:spPr/>
        <p:txBody>
          <a:bodyPr/>
          <a:p>
            <a:r>
              <a:rPr lang="en-US"/>
              <a:t>We can easily identify the following three points:</a:t>
            </a:r>
            <a:endParaRPr lang="en-US"/>
          </a:p>
          <a:p>
            <a:pPr marL="0" indent="0">
              <a:buNone/>
            </a:pPr>
            <a:r>
              <a:rPr lang="en-US"/>
              <a:t>  </a:t>
            </a:r>
            <a:r>
              <a:rPr lang="en-IN" altLang="en-US"/>
              <a:t>1.The project format provides job rotation to the team members.That is, each team member takes on the role of the designer, co der, tester, etc during the course of the project.</a:t>
            </a:r>
            <a:endParaRPr lang="en-IN" altLang="en-US"/>
          </a:p>
          <a:p>
            <a:r>
              <a:rPr lang="en-IN" altLang="en-US"/>
              <a:t>     On the other hand, considering the present skill shortage, it would be very difficult for the functional organisations to fill slots for some roles such as the maintenance, testing, and coding groups.</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Functional versus project formats</a:t>
            </a:r>
            <a:br>
              <a:rPr lang="en-US">
                <a:sym typeface="+mn-ea"/>
              </a:rPr>
            </a:br>
            <a:endParaRPr lang="en-US"/>
          </a:p>
        </p:txBody>
      </p:sp>
      <p:sp>
        <p:nvSpPr>
          <p:cNvPr id="3" name="Content Placeholder 2"/>
          <p:cNvSpPr>
            <a:spLocks noGrp="1"/>
          </p:cNvSpPr>
          <p:nvPr>
            <p:ph idx="1"/>
          </p:nvPr>
        </p:nvSpPr>
        <p:spPr/>
        <p:txBody>
          <a:bodyPr/>
          <a:p>
            <a:pPr marL="0" indent="0">
              <a:buNone/>
            </a:pPr>
            <a:r>
              <a:rPr lang="en-IN" altLang="en-US"/>
              <a:t>2. Another problem with the functional organisation is that if an organisation handles projects requiring knowledge of specialized domain areas, then these domain experts cannot be brought in and out of the project for the different phases, unless the company handles a large number of such projects.</a:t>
            </a:r>
            <a:endParaRPr lang="en-IN" altLang="en-US"/>
          </a:p>
          <a:p>
            <a:pPr marL="0" indent="0">
              <a:buNone/>
            </a:pPr>
            <a:r>
              <a:rPr lang="en-IN" altLang="en-US"/>
              <a:t>3. For obvious reasons the functional format is not suitable for small organisations handling just one or two projects.</a:t>
            </a:r>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Matrix format</a:t>
            </a:r>
            <a:endParaRPr lang="en-US"/>
          </a:p>
        </p:txBody>
      </p:sp>
      <p:sp>
        <p:nvSpPr>
          <p:cNvPr id="3" name="Content Placeholder 2"/>
          <p:cNvSpPr>
            <a:spLocks noGrp="1"/>
          </p:cNvSpPr>
          <p:nvPr>
            <p:ph idx="1"/>
          </p:nvPr>
        </p:nvSpPr>
        <p:spPr/>
        <p:txBody>
          <a:bodyPr/>
          <a:p>
            <a:r>
              <a:rPr lang="en-US"/>
              <a:t>A matrix organisation is intended to provide the advantages of both  functional and project structures.</a:t>
            </a:r>
            <a:endParaRPr lang="en-US"/>
          </a:p>
          <a:p>
            <a:r>
              <a:rPr lang="en-US"/>
              <a:t>In a matrix organisation, the pool of functional specialists are assigned to different projects as needed.</a:t>
            </a:r>
            <a:endParaRPr lang="en-US"/>
          </a:p>
          <a:p>
            <a:r>
              <a:rPr lang="en-US"/>
              <a:t>Thus, the deployment of the different functional specialists in different projects can be represented in a matrix (see </a:t>
            </a:r>
            <a:r>
              <a:rPr lang="en-IN" altLang="en-US"/>
              <a:t>in following f</a:t>
            </a:r>
            <a:r>
              <a:rPr lang="en-US"/>
              <a:t>igure )</a:t>
            </a:r>
            <a:endParaRPr lang="en-US"/>
          </a:p>
          <a:p>
            <a:r>
              <a:rPr lang="en-US"/>
              <a:t>In Figure </a:t>
            </a:r>
            <a:r>
              <a:rPr lang="en-IN" altLang="en-US"/>
              <a:t>, it is </a:t>
            </a:r>
            <a:r>
              <a:rPr lang="en-US"/>
              <a:t> observe that  different members of a functional specialisation are assigned to different projects.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IN" altLang="en-US"/>
              <a:t>Fig:</a:t>
            </a:r>
            <a:r>
              <a:rPr lang="en-US"/>
              <a:t>Matrix organisation</a:t>
            </a:r>
            <a:endParaRPr lang="en-US"/>
          </a:p>
        </p:txBody>
      </p:sp>
      <p:pic>
        <p:nvPicPr>
          <p:cNvPr id="353" name="image54.png"/>
          <p:cNvPicPr>
            <a:picLocks noChangeAspect="1"/>
          </p:cNvPicPr>
          <p:nvPr>
            <p:ph idx="1"/>
          </p:nvPr>
        </p:nvPicPr>
        <p:blipFill>
          <a:blip r:embed="rId1" cstate="print"/>
          <a:stretch>
            <a:fillRect/>
          </a:stretch>
        </p:blipFill>
        <p:spPr>
          <a:xfrm>
            <a:off x="1137285" y="1945005"/>
            <a:ext cx="10384790" cy="40366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Matrix format</a:t>
            </a:r>
            <a:br>
              <a:rPr lang="en-US"/>
            </a:br>
            <a:endParaRPr lang="en-US"/>
          </a:p>
        </p:txBody>
      </p:sp>
      <p:sp>
        <p:nvSpPr>
          <p:cNvPr id="3" name="Content Placeholder 2"/>
          <p:cNvSpPr>
            <a:spLocks noGrp="1"/>
          </p:cNvSpPr>
          <p:nvPr>
            <p:ph idx="1"/>
          </p:nvPr>
        </p:nvSpPr>
        <p:spPr/>
        <p:txBody>
          <a:bodyPr>
            <a:normAutofit lnSpcReduction="20000"/>
          </a:bodyPr>
          <a:p>
            <a:r>
              <a:rPr lang="en-US"/>
              <a:t>Therefore in a matrix organisation, the project manager needs to share responsibilities for the project with a number of individual functional managers.</a:t>
            </a:r>
            <a:endParaRPr lang="en-US"/>
          </a:p>
          <a:p>
            <a:r>
              <a:rPr lang="en-US"/>
              <a:t>Matrix organisations can be characterised as weak or strong, depending upon the relative authority of the functional managers and the project managers.</a:t>
            </a:r>
            <a:endParaRPr lang="en-US"/>
          </a:p>
          <a:p>
            <a:r>
              <a:rPr lang="en-US"/>
              <a:t>In a strong functional matrix, the functional managers have authority to assign workers to projects and project managers have to accept the assigned personnel. </a:t>
            </a:r>
            <a:endParaRPr lang="en-US"/>
          </a:p>
          <a:p>
            <a:r>
              <a:rPr lang="en-US"/>
              <a:t>In a weak matrix, the project manager controls the project budget, can reject workers from functional groups, or even decide to hire outside workers.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Problem with Matrix Format.</a:t>
            </a:r>
            <a:endParaRPr lang="en-IN" altLang="en-US"/>
          </a:p>
        </p:txBody>
      </p:sp>
      <p:sp>
        <p:nvSpPr>
          <p:cNvPr id="3" name="Content Placeholder 2"/>
          <p:cNvSpPr>
            <a:spLocks noGrp="1"/>
          </p:cNvSpPr>
          <p:nvPr>
            <p:ph idx="1"/>
          </p:nvPr>
        </p:nvSpPr>
        <p:spPr/>
        <p:txBody>
          <a:bodyPr/>
          <a:p>
            <a:pPr algn="just"/>
            <a:r>
              <a:rPr lang="en-US"/>
              <a:t>Two important problems that a matrix organisation often suffers from are:</a:t>
            </a:r>
            <a:endParaRPr lang="en-US"/>
          </a:p>
          <a:p>
            <a:pPr algn="l"/>
            <a:r>
              <a:rPr lang="en-US"/>
              <a:t>Conflict between	functional manager and project managers over allocation of workers.</a:t>
            </a:r>
            <a:endParaRPr lang="en-US"/>
          </a:p>
          <a:p>
            <a:pPr algn="just"/>
            <a:r>
              <a:rPr lang="en-US"/>
              <a:t>Frequent shifting of workers in a firefighting mode as crises occur in different projects.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ORGANISATION AND TEAM STRUCTURES</a:t>
            </a:r>
            <a:endParaRPr lang="en-US"/>
          </a:p>
        </p:txBody>
      </p:sp>
      <p:sp>
        <p:nvSpPr>
          <p:cNvPr id="3" name="Content Placeholder 2"/>
          <p:cNvSpPr>
            <a:spLocks noGrp="1"/>
          </p:cNvSpPr>
          <p:nvPr>
            <p:ph idx="1"/>
          </p:nvPr>
        </p:nvSpPr>
        <p:spPr/>
        <p:txBody>
          <a:bodyPr/>
          <a:p>
            <a:r>
              <a:rPr lang="en-US"/>
              <a:t>Usually every software development organisation handles several projects at any time.</a:t>
            </a:r>
            <a:endParaRPr lang="en-US"/>
          </a:p>
          <a:p>
            <a:r>
              <a:rPr lang="en-US"/>
              <a:t>Software organisations assign different teams of developers to handle different software projects.</a:t>
            </a:r>
            <a:endParaRPr lang="en-US"/>
          </a:p>
          <a:p>
            <a:r>
              <a:rPr lang="en-US"/>
              <a:t>With regard to staff organisation, there are two important issues—</a:t>
            </a:r>
            <a:endParaRPr lang="en-US"/>
          </a:p>
          <a:p>
            <a:r>
              <a:rPr lang="en-US"/>
              <a:t>How is the organisation as a whole structured?</a:t>
            </a:r>
            <a:endParaRPr lang="en-US"/>
          </a:p>
          <a:p>
            <a:r>
              <a:rPr lang="en-US"/>
              <a:t>And, how are the individual project teams structured?</a:t>
            </a:r>
            <a:endParaRPr lang="en-US"/>
          </a:p>
          <a:p>
            <a:r>
              <a:rPr lang="en-US"/>
              <a:t>There are a few standard ways in which software organisations and teams can be structured.</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660" y="1905000"/>
            <a:ext cx="10546080" cy="1385570"/>
          </a:xfrm>
        </p:spPr>
        <p:txBody>
          <a:bodyPr/>
          <a:p>
            <a:pPr algn="ctr"/>
            <a:r>
              <a:rPr lang="en-IN" altLang="en-US"/>
              <a:t>Any Question?</a:t>
            </a:r>
            <a:endParaRPr lang="en-I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2450" y="2773045"/>
            <a:ext cx="10560050" cy="1311275"/>
          </a:xfrm>
        </p:spPr>
        <p:txBody>
          <a:bodyPr/>
          <a:p>
            <a:pPr algn="ctr"/>
            <a:r>
              <a:rPr lang="en-IN" altLang="en-US"/>
              <a:t>Thank You</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Organisation Structure</a:t>
            </a:r>
            <a:endParaRPr lang="en-US"/>
          </a:p>
        </p:txBody>
      </p:sp>
      <p:sp>
        <p:nvSpPr>
          <p:cNvPr id="3" name="Content Placeholder 2"/>
          <p:cNvSpPr>
            <a:spLocks noGrp="1"/>
          </p:cNvSpPr>
          <p:nvPr>
            <p:ph idx="1"/>
          </p:nvPr>
        </p:nvSpPr>
        <p:spPr/>
        <p:txBody>
          <a:bodyPr/>
          <a:p>
            <a:r>
              <a:rPr lang="en-US"/>
              <a:t>Essentially there are three broad ways in which a software development organisation can be structured</a:t>
            </a:r>
            <a:endParaRPr lang="en-US"/>
          </a:p>
          <a:p>
            <a:r>
              <a:rPr lang="en-US"/>
              <a:t>functional format</a:t>
            </a:r>
            <a:endParaRPr lang="en-US"/>
          </a:p>
          <a:p>
            <a:r>
              <a:rPr lang="en-US"/>
              <a:t>project format</a:t>
            </a:r>
            <a:endParaRPr lang="en-US"/>
          </a:p>
          <a:p>
            <a:r>
              <a:rPr lang="en-US"/>
              <a:t>and matrix format</a:t>
            </a:r>
            <a:endParaRPr lang="en-US"/>
          </a:p>
          <a:p>
            <a:r>
              <a:rPr lang="en-IN" altLang="en-US"/>
              <a:t>We discuss these three formats in the following slide</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Functional format</a:t>
            </a:r>
            <a:endParaRPr lang="en-US"/>
          </a:p>
        </p:txBody>
      </p:sp>
      <p:sp>
        <p:nvSpPr>
          <p:cNvPr id="3" name="Content Placeholder 2"/>
          <p:cNvSpPr>
            <a:spLocks noGrp="1"/>
          </p:cNvSpPr>
          <p:nvPr>
            <p:ph idx="1"/>
          </p:nvPr>
        </p:nvSpPr>
        <p:spPr/>
        <p:txBody>
          <a:bodyPr>
            <a:normAutofit lnSpcReduction="10000"/>
          </a:bodyPr>
          <a:p>
            <a:r>
              <a:rPr lang="en-US"/>
              <a:t>In the functional format, the development staff are divided based on the specific functional group to which they belong to.</a:t>
            </a:r>
            <a:endParaRPr lang="en-US"/>
          </a:p>
          <a:p>
            <a:r>
              <a:rPr lang="en-US"/>
              <a:t>This format has schematically been shown in </a:t>
            </a:r>
            <a:r>
              <a:rPr lang="en-IN" altLang="en-US"/>
              <a:t>Following </a:t>
            </a:r>
            <a:r>
              <a:rPr lang="en-US"/>
              <a:t>Figure .</a:t>
            </a:r>
            <a:endParaRPr lang="en-US"/>
          </a:p>
          <a:p>
            <a:r>
              <a:rPr lang="en-IN" altLang="en-US"/>
              <a:t>The different projects borrow developers from various functional groups for specific phases of the project and return them to the functional group upon the completion of the phase.</a:t>
            </a:r>
            <a:endParaRPr lang="en-IN" altLang="en-US"/>
          </a:p>
          <a:p>
            <a:r>
              <a:rPr lang="en-IN" altLang="en-US"/>
              <a:t>As a result, different teams of programmers from different functional groups perform different phases of a project.</a:t>
            </a:r>
            <a:endParaRPr lang="en-IN" altLang="en-US"/>
          </a:p>
          <a:p>
            <a:r>
              <a:rPr lang="en-IN" altLang="en-US"/>
              <a:t>For example, one team might do the requirements specification, another do the design, and so on. </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Schematic representation of the functional and project organisation.</a:t>
            </a:r>
            <a:endParaRPr lang="en-US"/>
          </a:p>
        </p:txBody>
      </p:sp>
      <p:pic>
        <p:nvPicPr>
          <p:cNvPr id="345" name="image53.png"/>
          <p:cNvPicPr>
            <a:picLocks noChangeAspect="1"/>
          </p:cNvPicPr>
          <p:nvPr>
            <p:ph idx="1"/>
          </p:nvPr>
        </p:nvPicPr>
        <p:blipFill>
          <a:blip r:embed="rId1" cstate="print"/>
          <a:stretch>
            <a:fillRect/>
          </a:stretch>
        </p:blipFill>
        <p:spPr>
          <a:xfrm>
            <a:off x="1277620" y="1910080"/>
            <a:ext cx="9305290" cy="43256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Functional format</a:t>
            </a:r>
            <a:endParaRPr lang="en-US"/>
          </a:p>
        </p:txBody>
      </p:sp>
      <p:sp>
        <p:nvSpPr>
          <p:cNvPr id="3" name="Content Placeholder 2"/>
          <p:cNvSpPr>
            <a:spLocks noGrp="1"/>
          </p:cNvSpPr>
          <p:nvPr>
            <p:ph idx="1"/>
          </p:nvPr>
        </p:nvSpPr>
        <p:spPr/>
        <p:txBody>
          <a:bodyPr/>
          <a:p>
            <a:r>
              <a:rPr lang="en-US"/>
              <a:t>The partially completed product passes from one team to another as the product evolves.</a:t>
            </a:r>
            <a:endParaRPr lang="en-US"/>
          </a:p>
          <a:p>
            <a:r>
              <a:rPr lang="en-US"/>
              <a:t>Therefore, the functional format requires considerable communication among the different teams and development of good quality documents because the work of one team must be clearly understood by the subsequent teams working on the project.</a:t>
            </a:r>
            <a:endParaRPr lang="en-US"/>
          </a:p>
          <a:p>
            <a:r>
              <a:rPr lang="en-US"/>
              <a:t>The functional organisation therefore mandates good quality documentation to be produced after every activity.</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Project format</a:t>
            </a:r>
            <a:endParaRPr lang="en-US"/>
          </a:p>
        </p:txBody>
      </p:sp>
      <p:sp>
        <p:nvSpPr>
          <p:cNvPr id="3" name="Content Placeholder 2"/>
          <p:cNvSpPr>
            <a:spLocks noGrp="1"/>
          </p:cNvSpPr>
          <p:nvPr>
            <p:ph idx="1"/>
          </p:nvPr>
        </p:nvSpPr>
        <p:spPr/>
        <p:txBody>
          <a:bodyPr/>
          <a:p>
            <a:r>
              <a:rPr lang="en-US"/>
              <a:t>In the project format, the development staff are divided based on the project for which they work</a:t>
            </a:r>
            <a:r>
              <a:rPr lang="en-IN" altLang="en-US"/>
              <a:t>.</a:t>
            </a:r>
            <a:endParaRPr lang="en-IN" altLang="en-US"/>
          </a:p>
          <a:p>
            <a:r>
              <a:rPr lang="en-US">
                <a:sym typeface="+mn-ea"/>
              </a:rPr>
              <a:t>This format has schematically been shown in Figure </a:t>
            </a:r>
            <a:r>
              <a:rPr lang="en-IN" altLang="en-US">
                <a:sym typeface="+mn-ea"/>
              </a:rPr>
              <a:t>of slide no 5</a:t>
            </a:r>
            <a:r>
              <a:rPr lang="en-US">
                <a:sym typeface="+mn-ea"/>
              </a:rPr>
              <a:t>.</a:t>
            </a:r>
            <a:endParaRPr lang="en-US">
              <a:sym typeface="+mn-ea"/>
            </a:endParaRPr>
          </a:p>
          <a:p>
            <a:r>
              <a:rPr lang="en-IN" altLang="en-US"/>
              <a:t>A set of developers is assigned to every project at the start of the project, and remain with the project till the completion of the project.</a:t>
            </a:r>
            <a:endParaRPr lang="en-IN" altLang="en-US"/>
          </a:p>
          <a:p>
            <a:r>
              <a:rPr lang="en-IN" altLang="en-US"/>
              <a:t>Thus, the same team carries out all the life cycle activities. </a:t>
            </a:r>
            <a:endParaRPr lang="en-IN" altLang="en-US"/>
          </a:p>
          <a:p>
            <a:r>
              <a:rPr lang="en-IN" altLang="en-US"/>
              <a:t>An advantage of the project format is that it provides job rotation. </a:t>
            </a:r>
            <a:endParaRPr lang="en-IN" altLang="en-US"/>
          </a:p>
          <a:p>
            <a:r>
              <a:rPr lang="en-IN" altLang="en-US"/>
              <a:t>That is, every developer undertakes different life cycle activities in a project.</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Project format</a:t>
            </a:r>
            <a:endParaRPr lang="en-US"/>
          </a:p>
        </p:txBody>
      </p:sp>
      <p:sp>
        <p:nvSpPr>
          <p:cNvPr id="3" name="Content Placeholder 2"/>
          <p:cNvSpPr>
            <a:spLocks noGrp="1"/>
          </p:cNvSpPr>
          <p:nvPr>
            <p:ph idx="1"/>
          </p:nvPr>
        </p:nvSpPr>
        <p:spPr/>
        <p:txBody>
          <a:bodyPr/>
          <a:p>
            <a:r>
              <a:rPr lang="en-US"/>
              <a:t>However, it results in poor manpower utilisation, since the full project team is formed since the start of the project, and there is very little work for the team during the initial phases of the life cycle.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Functional versus project formats</a:t>
            </a:r>
            <a:endParaRPr lang="en-US"/>
          </a:p>
        </p:txBody>
      </p:sp>
      <p:sp>
        <p:nvSpPr>
          <p:cNvPr id="3" name="Content Placeholder 2"/>
          <p:cNvSpPr>
            <a:spLocks noGrp="1"/>
          </p:cNvSpPr>
          <p:nvPr>
            <p:ph idx="1"/>
          </p:nvPr>
        </p:nvSpPr>
        <p:spPr/>
        <p:txBody>
          <a:bodyPr/>
          <a:p>
            <a:r>
              <a:rPr lang="en-US"/>
              <a:t>Even though greater communication among the team members may appear as an avoidable overhead, the functional format has many advantages.</a:t>
            </a:r>
            <a:endParaRPr lang="en-US"/>
          </a:p>
          <a:p>
            <a:r>
              <a:rPr lang="en-US"/>
              <a:t>The main advantages of a functional organisation are:</a:t>
            </a:r>
            <a:endParaRPr lang="en-US"/>
          </a:p>
          <a:p>
            <a:r>
              <a:rPr lang="en-US"/>
              <a:t>Ease of staffing</a:t>
            </a:r>
            <a:endParaRPr lang="en-US"/>
          </a:p>
          <a:p>
            <a:pPr marL="0" indent="0">
              <a:buNone/>
            </a:pPr>
            <a:r>
              <a:rPr lang="en-US"/>
              <a:t>•Production of good quality documents</a:t>
            </a:r>
            <a:endParaRPr lang="en-US"/>
          </a:p>
          <a:p>
            <a:r>
              <a:rPr lang="en-US"/>
              <a:t>Job specialisation</a:t>
            </a:r>
            <a:endParaRPr lang="en-US"/>
          </a:p>
          <a:p>
            <a:r>
              <a:rPr lang="en-US"/>
              <a:t>Efficient handling of the problems associated with manpower turnover</a:t>
            </a:r>
            <a:r>
              <a:rPr lang="en-IN" altLang="en-US"/>
              <a:t>.</a:t>
            </a:r>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2BB0954B27B44D97FB1C7E540B56B4" ma:contentTypeVersion="8" ma:contentTypeDescription="Create a new document." ma:contentTypeScope="" ma:versionID="2e391eb02a40105bda94e77d3da0a777">
  <xsd:schema xmlns:xsd="http://www.w3.org/2001/XMLSchema" xmlns:xs="http://www.w3.org/2001/XMLSchema" xmlns:p="http://schemas.microsoft.com/office/2006/metadata/properties" xmlns:ns2="0b0c3ba7-7629-4645-8033-22b613358fcf" targetNamespace="http://schemas.microsoft.com/office/2006/metadata/properties" ma:root="true" ma:fieldsID="01b19df82d5aaefc18cc65e03dce6675" ns2:_="">
    <xsd:import namespace="0b0c3ba7-7629-4645-8033-22b613358f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0c3ba7-7629-4645-8033-22b613358f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1EC8DA-4FE6-459F-8FF8-259DA6B12F7F}"/>
</file>

<file path=customXml/itemProps2.xml><?xml version="1.0" encoding="utf-8"?>
<ds:datastoreItem xmlns:ds="http://schemas.openxmlformats.org/officeDocument/2006/customXml" ds:itemID="{EE064556-3E17-431A-973B-7FB3282F172F}"/>
</file>

<file path=customXml/itemProps3.xml><?xml version="1.0" encoding="utf-8"?>
<ds:datastoreItem xmlns:ds="http://schemas.openxmlformats.org/officeDocument/2006/customXml" ds:itemID="{5D925454-11BE-4152-AE27-5516D43B5C7D}"/>
</file>

<file path=docProps/app.xml><?xml version="1.0" encoding="utf-8"?>
<Properties xmlns="http://schemas.openxmlformats.org/officeDocument/2006/extended-properties" xmlns:vt="http://schemas.openxmlformats.org/officeDocument/2006/docPropsVTypes">
  <TotalTime>0</TotalTime>
  <Words>7234</Words>
  <Application>WPS Presentation</Application>
  <PresentationFormat>Widescreen</PresentationFormat>
  <Paragraphs>124</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SimSun</vt:lpstr>
      <vt:lpstr>Wingdings</vt:lpstr>
      <vt:lpstr>Calibri Light</vt:lpstr>
      <vt:lpstr>Microsoft YaHei</vt:lpstr>
      <vt:lpstr>Arial Unicode MS</vt:lpstr>
      <vt:lpstr>Calibri</vt:lpstr>
      <vt:lpstr>Office Theme</vt:lpstr>
      <vt:lpstr>ORGANISATION AND TEAM STRUCTURES</vt:lpstr>
      <vt:lpstr>ORGANISATION AND TEAM STRUCTURES</vt:lpstr>
      <vt:lpstr>Organisation Structure</vt:lpstr>
      <vt:lpstr>Functional format</vt:lpstr>
      <vt:lpstr>Schematic representation of the functional and project organisation.</vt:lpstr>
      <vt:lpstr>Functional format</vt:lpstr>
      <vt:lpstr>Project format</vt:lpstr>
      <vt:lpstr>Project format</vt:lpstr>
      <vt:lpstr>Functional versus project formats</vt:lpstr>
      <vt:lpstr>Functional versus project formats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ORGANISATION AND TEAM STRUCTURES</dc:title>
  <dc:creator/>
  <cp:lastModifiedBy>sanjoy</cp:lastModifiedBy>
  <cp:revision>27</cp:revision>
  <dcterms:created xsi:type="dcterms:W3CDTF">2020-09-25T15:58:00Z</dcterms:created>
  <dcterms:modified xsi:type="dcterms:W3CDTF">2020-09-26T06:16:28Z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y fmtid="{D5CDD505-2E9C-101B-9397-08002B2CF9AE}" pid="3" name="ContentTypeId">
    <vt:lpwstr>0x010100B72BB0954B27B44D97FB1C7E540B56B4</vt:lpwstr>
  </property>
</Properties>
</file>