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slide" Target="slides/slide37.xml"/><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42" Type="http://schemas.openxmlformats.org/officeDocument/2006/relationships/slide" Target="slides/slide40.xml"/><Relationship Id="rId34" Type="http://schemas.openxmlformats.org/officeDocument/2006/relationships/slide" Target="slides/slide32.xml"/><Relationship Id="rId21" Type="http://schemas.openxmlformats.org/officeDocument/2006/relationships/slide" Target="slides/slide19.xml"/><Relationship Id="rId47" Type="http://schemas.openxmlformats.org/officeDocument/2006/relationships/customXml" Target="../customXml/item1.xml"/><Relationship Id="rId7" Type="http://schemas.openxmlformats.org/officeDocument/2006/relationships/slide" Target="slides/slide5.xml"/><Relationship Id="rId29" Type="http://schemas.openxmlformats.org/officeDocument/2006/relationships/slide" Target="slides/slide27.xml"/><Relationship Id="rId2" Type="http://schemas.openxmlformats.org/officeDocument/2006/relationships/theme" Target="theme/theme1.xml"/><Relationship Id="rId16" Type="http://schemas.openxmlformats.org/officeDocument/2006/relationships/slide" Target="slides/slide14.xml"/><Relationship Id="rId45" Type="http://schemas.openxmlformats.org/officeDocument/2006/relationships/viewProps" Target="viewProps.xml"/><Relationship Id="rId40" Type="http://schemas.openxmlformats.org/officeDocument/2006/relationships/slide" Target="slides/slide38.xml"/><Relationship Id="rId37" Type="http://schemas.openxmlformats.org/officeDocument/2006/relationships/slide" Target="slides/slide35.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5" Type="http://schemas.openxmlformats.org/officeDocument/2006/relationships/slide" Target="slides/slide3.xml"/><Relationship Id="rId36" Type="http://schemas.openxmlformats.org/officeDocument/2006/relationships/slide" Target="slides/slide34.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 Id="rId49" Type="http://schemas.openxmlformats.org/officeDocument/2006/relationships/customXml" Target="../customXml/item3.xml"/><Relationship Id="rId44" Type="http://schemas.openxmlformats.org/officeDocument/2006/relationships/presProps" Target="presProps.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3" Type="http://schemas.openxmlformats.org/officeDocument/2006/relationships/slide" Target="slides/slide41.xml"/><Relationship Id="rId4" Type="http://schemas.openxmlformats.org/officeDocument/2006/relationships/slide" Target="slides/slide2.xml"/><Relationship Id="rId35" Type="http://schemas.openxmlformats.org/officeDocument/2006/relationships/slide" Target="slides/slide33.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46" Type="http://schemas.openxmlformats.org/officeDocument/2006/relationships/tableStyles" Target="tableStyles.xml"/><Relationship Id="rId38" Type="http://schemas.openxmlformats.org/officeDocument/2006/relationships/slide" Target="slides/slide36.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 Id="rId41" Type="http://schemas.openxmlformats.org/officeDocument/2006/relationships/slide" Target="slides/slide39.xml"/><Relationship Id="rId20" Type="http://schemas.openxmlformats.org/officeDocument/2006/relationships/slide" Target="slides/slide18.xml"/><Relationship Id="rId6"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SCHEDULING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Work Breakdown Structure</a:t>
            </a:r>
            <a:br>
              <a:rPr lang="en-US">
                <a:sym typeface="+mn-ea"/>
              </a:rPr>
            </a:br>
            <a:endParaRPr lang="en-US"/>
          </a:p>
        </p:txBody>
      </p:sp>
      <p:sp>
        <p:nvSpPr>
          <p:cNvPr id="3" name="Content Placeholder 2"/>
          <p:cNvSpPr>
            <a:spLocks noGrp="1"/>
          </p:cNvSpPr>
          <p:nvPr>
            <p:ph idx="1"/>
          </p:nvPr>
        </p:nvSpPr>
        <p:spPr/>
        <p:txBody>
          <a:bodyPr/>
          <a:p>
            <a:r>
              <a:rPr lang="en-US"/>
              <a:t>WBS provides a notation for representing the activities, sub-activities, and tasks needed to be carried out in order to solve a problem.</a:t>
            </a:r>
            <a:endParaRPr lang="en-US"/>
          </a:p>
          <a:p>
            <a:r>
              <a:rPr lang="en-US"/>
              <a:t>Each of these is represented using a rectangle (see </a:t>
            </a:r>
            <a:r>
              <a:rPr lang="en-IN" altLang="en-US"/>
              <a:t>below mention</a:t>
            </a:r>
            <a:r>
              <a:rPr lang="en-US"/>
              <a:t>Figure )</a:t>
            </a:r>
            <a:r>
              <a:rPr lang="en-IN" altLang="en-US"/>
              <a:t>.</a:t>
            </a:r>
            <a:endParaRPr lang="en-IN" altLang="en-US"/>
          </a:p>
          <a:p>
            <a:r>
              <a:rPr lang="en-IN" altLang="en-US"/>
              <a:t>The root of the tree is  labelled by the project name.</a:t>
            </a:r>
            <a:endParaRPr lang="en-IN" altLang="en-US"/>
          </a:p>
          <a:p>
            <a:r>
              <a:rPr lang="en-IN" altLang="en-US"/>
              <a:t>Each node of the tree is broken down into smaller activities that are made the children of the node.</a:t>
            </a:r>
            <a:endParaRPr lang="en-IN" altLang="en-US"/>
          </a:p>
          <a:p>
            <a:r>
              <a:rPr lang="en-IN" altLang="en-US"/>
              <a:t>To decompose an activity to a sub-activity, a good knowledge of the activity can be useful.</a:t>
            </a:r>
            <a:endParaRPr lang="en-IN" altLang="en-US"/>
          </a:p>
          <a:p>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Work Breakdown Structure</a:t>
            </a:r>
            <a:br>
              <a:rPr lang="en-US">
                <a:sym typeface="+mn-ea"/>
              </a:rPr>
            </a:br>
            <a:endParaRPr lang="en-US"/>
          </a:p>
        </p:txBody>
      </p:sp>
      <p:sp>
        <p:nvSpPr>
          <p:cNvPr id="3" name="Content Placeholder 2"/>
          <p:cNvSpPr>
            <a:spLocks noGrp="1"/>
          </p:cNvSpPr>
          <p:nvPr>
            <p:ph sz="half" idx="1"/>
          </p:nvPr>
        </p:nvSpPr>
        <p:spPr>
          <a:xfrm>
            <a:off x="340995" y="1691005"/>
            <a:ext cx="4712335" cy="3053715"/>
          </a:xfrm>
        </p:spPr>
        <p:txBody>
          <a:bodyPr/>
          <a:p>
            <a:pPr algn="just"/>
            <a:r>
              <a:rPr lang="en-IN" altLang="en-US"/>
              <a:t>Folllowing f</a:t>
            </a:r>
            <a:r>
              <a:rPr lang="en-US"/>
              <a:t>igure  represents the WBS of a management information system (MIS) software</a:t>
            </a:r>
            <a:endParaRPr lang="en-US"/>
          </a:p>
          <a:p>
            <a:pPr algn="just"/>
            <a:r>
              <a:rPr lang="en-IN" altLang="en-US" b="1"/>
              <a:t>Fig:</a:t>
            </a:r>
            <a:r>
              <a:rPr lang="en-US" b="1"/>
              <a:t>Work breakdown structure of an MIS problem.</a:t>
            </a:r>
            <a:endParaRPr lang="en-US" b="1"/>
          </a:p>
        </p:txBody>
      </p:sp>
      <p:pic>
        <p:nvPicPr>
          <p:cNvPr id="321" name="image47.png"/>
          <p:cNvPicPr>
            <a:picLocks noChangeAspect="1"/>
          </p:cNvPicPr>
          <p:nvPr>
            <p:ph sz="half" idx="2"/>
          </p:nvPr>
        </p:nvPicPr>
        <p:blipFill>
          <a:blip r:embed="rId1" cstate="print"/>
          <a:stretch>
            <a:fillRect/>
          </a:stretch>
        </p:blipFill>
        <p:spPr>
          <a:xfrm>
            <a:off x="5312410" y="1973580"/>
            <a:ext cx="6553835" cy="3589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long to decompose?</a:t>
            </a:r>
            <a:endParaRPr lang="en-US"/>
          </a:p>
        </p:txBody>
      </p:sp>
      <p:sp>
        <p:nvSpPr>
          <p:cNvPr id="3" name="Content Placeholder 2"/>
          <p:cNvSpPr>
            <a:spLocks noGrp="1"/>
          </p:cNvSpPr>
          <p:nvPr>
            <p:ph sz="half" idx="1"/>
          </p:nvPr>
        </p:nvSpPr>
        <p:spPr>
          <a:xfrm>
            <a:off x="838200" y="1825625"/>
            <a:ext cx="10145395" cy="4351655"/>
          </a:xfrm>
        </p:spPr>
        <p:txBody>
          <a:bodyPr/>
          <a:p>
            <a:pPr marL="0" indent="0">
              <a:buNone/>
            </a:pPr>
            <a:r>
              <a:rPr lang="en-US"/>
              <a:t>The decomposition  of  the  activities  is  carried  out until any of the following is satisfied:</a:t>
            </a:r>
            <a:endParaRPr lang="en-US"/>
          </a:p>
          <a:p>
            <a:r>
              <a:rPr lang="en-US"/>
              <a:t>A leaf-level subactivity (a task) requires approximately two weeks to develop.</a:t>
            </a:r>
            <a:endParaRPr lang="en-US"/>
          </a:p>
          <a:p>
            <a:r>
              <a:rPr lang="en-US"/>
              <a:t>Hidden complexities are exposed, so that the job to be done is understood and can be assigned as a unit of work to one of the developers.</a:t>
            </a:r>
            <a:endParaRPr lang="en-US"/>
          </a:p>
          <a:p>
            <a:r>
              <a:rPr lang="en-US"/>
              <a:t>Opportunities for reuse of existing software components is identified.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Networks</a:t>
            </a:r>
            <a:endParaRPr lang="en-US"/>
          </a:p>
        </p:txBody>
      </p:sp>
      <p:sp>
        <p:nvSpPr>
          <p:cNvPr id="3" name="Content Placeholder 2"/>
          <p:cNvSpPr>
            <a:spLocks noGrp="1"/>
          </p:cNvSpPr>
          <p:nvPr>
            <p:ph sz="half" idx="1"/>
          </p:nvPr>
        </p:nvSpPr>
        <p:spPr>
          <a:xfrm>
            <a:off x="838200" y="1825625"/>
            <a:ext cx="10116185" cy="4351655"/>
          </a:xfrm>
        </p:spPr>
        <p:txBody>
          <a:bodyPr/>
          <a:p>
            <a:r>
              <a:rPr lang="en-US"/>
              <a:t>An activity network shows the different activities making up a project, their estimated durations, and their interdependencies.</a:t>
            </a:r>
            <a:endParaRPr lang="en-US"/>
          </a:p>
          <a:p>
            <a:endParaRPr lang="en-US"/>
          </a:p>
          <a:p>
            <a:r>
              <a:rPr lang="en-US"/>
              <a:t>Two equivalent representations for activity networks are possible and are in use: </a:t>
            </a:r>
            <a:endParaRPr lang="en-US"/>
          </a:p>
          <a:p>
            <a:pPr marL="0" indent="0">
              <a:buNone/>
            </a:pPr>
            <a:r>
              <a:rPr lang="en-US"/>
              <a:t>    </a:t>
            </a:r>
            <a:r>
              <a:rPr lang="en-IN" altLang="en-US"/>
              <a:t>1. Activity on	Node	(AoN)</a:t>
            </a:r>
            <a:endParaRPr lang="en-IN" altLang="en-US"/>
          </a:p>
          <a:p>
            <a:pPr marL="0" indent="0">
              <a:buNone/>
            </a:pPr>
            <a:r>
              <a:rPr lang="en-IN" altLang="en-US"/>
              <a:t>    2.Activity on Edge (AoE)</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on	Node	(AoN)</a:t>
            </a:r>
            <a:endParaRPr lang="en-US"/>
          </a:p>
        </p:txBody>
      </p:sp>
      <p:sp>
        <p:nvSpPr>
          <p:cNvPr id="3" name="Content Placeholder 2"/>
          <p:cNvSpPr>
            <a:spLocks noGrp="1"/>
          </p:cNvSpPr>
          <p:nvPr>
            <p:ph sz="half" idx="1"/>
          </p:nvPr>
        </p:nvSpPr>
        <p:spPr>
          <a:xfrm>
            <a:off x="838200" y="1825625"/>
            <a:ext cx="10516235" cy="4351655"/>
          </a:xfrm>
        </p:spPr>
        <p:txBody>
          <a:bodyPr/>
          <a:p>
            <a:r>
              <a:rPr lang="en-US"/>
              <a:t>In	this	representation,	each activity	is represented by a rectangular (some use circular) node and the duration of the activity is shown alongside each task in the node.</a:t>
            </a:r>
            <a:endParaRPr lang="en-US"/>
          </a:p>
          <a:p>
            <a:r>
              <a:rPr lang="en-US"/>
              <a:t>The inter-task dependencies are shown using directional edges (see </a:t>
            </a:r>
            <a:r>
              <a:rPr lang="en-IN" altLang="en-US"/>
              <a:t>following</a:t>
            </a:r>
            <a:r>
              <a:rPr lang="en-US"/>
              <a:t> Figure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Activity network representation of the MIS problem</a:t>
            </a:r>
            <a:endParaRPr lang="en-US"/>
          </a:p>
        </p:txBody>
      </p:sp>
      <p:pic>
        <p:nvPicPr>
          <p:cNvPr id="329" name="image48.png"/>
          <p:cNvPicPr>
            <a:picLocks noChangeAspect="1"/>
          </p:cNvPicPr>
          <p:nvPr>
            <p:ph sz="half" idx="1"/>
          </p:nvPr>
        </p:nvPicPr>
        <p:blipFill>
          <a:blip r:embed="rId1" cstate="print"/>
          <a:stretch>
            <a:fillRect/>
          </a:stretch>
        </p:blipFill>
        <p:spPr>
          <a:xfrm>
            <a:off x="1242695" y="1795145"/>
            <a:ext cx="9591675" cy="4048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Activity on Edge (AoE)</a:t>
            </a:r>
            <a:endParaRPr lang="en-US"/>
          </a:p>
        </p:txBody>
      </p:sp>
      <p:sp>
        <p:nvSpPr>
          <p:cNvPr id="3" name="Content Placeholder 2"/>
          <p:cNvSpPr>
            <a:spLocks noGrp="1"/>
          </p:cNvSpPr>
          <p:nvPr>
            <p:ph sz="half" idx="1"/>
          </p:nvPr>
        </p:nvSpPr>
        <p:spPr>
          <a:xfrm>
            <a:off x="838200" y="1825625"/>
            <a:ext cx="10516235" cy="4351655"/>
          </a:xfrm>
        </p:spPr>
        <p:txBody>
          <a:bodyPr/>
          <a:p>
            <a:r>
              <a:rPr lang="en-US"/>
              <a:t>In this representation tasks are associated with the edges. The edges are also annotated with the task duration. The nodes in the graph represent project milestones.</a:t>
            </a:r>
            <a:endParaRPr lang="en-US"/>
          </a:p>
          <a:p>
            <a:r>
              <a:rPr lang="en-US"/>
              <a:t>Activity networks were originally represented using activity on edge (AoE) representation.</a:t>
            </a:r>
            <a:endParaRPr lang="en-US"/>
          </a:p>
          <a:p>
            <a:r>
              <a:rPr lang="en-US"/>
              <a:t>However, later activity on node (AoN) has become popular since this representation is easier to understand and revise.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9390"/>
            <a:ext cx="10515600" cy="1024255"/>
          </a:xfrm>
        </p:spPr>
        <p:txBody>
          <a:bodyPr>
            <a:normAutofit fontScale="90000"/>
          </a:bodyPr>
          <a:p>
            <a:r>
              <a:rPr lang="en-US">
                <a:sym typeface="+mn-ea"/>
              </a:rPr>
              <a:t>Activity Networks</a:t>
            </a:r>
            <a:br>
              <a:rPr lang="en-US"/>
            </a:br>
            <a:endParaRPr lang="en-US"/>
          </a:p>
        </p:txBody>
      </p:sp>
      <p:sp>
        <p:nvSpPr>
          <p:cNvPr id="3" name="Content Placeholder 2"/>
          <p:cNvSpPr>
            <a:spLocks noGrp="1"/>
          </p:cNvSpPr>
          <p:nvPr>
            <p:ph sz="half" idx="1"/>
          </p:nvPr>
        </p:nvSpPr>
        <p:spPr>
          <a:xfrm>
            <a:off x="838200" y="1402715"/>
            <a:ext cx="10515600" cy="5135880"/>
          </a:xfrm>
        </p:spPr>
        <p:txBody>
          <a:bodyPr>
            <a:normAutofit fontScale="80000"/>
          </a:bodyPr>
          <a:p>
            <a:pPr algn="just"/>
            <a:r>
              <a:rPr lang="en-US"/>
              <a:t>Managers can estimate the time durations for the different tasks in several ways.</a:t>
            </a:r>
            <a:endParaRPr lang="en-US"/>
          </a:p>
          <a:p>
            <a:pPr algn="just"/>
            <a:r>
              <a:rPr lang="en-US"/>
              <a:t>One possibility is that they can empirically assign durations to different tasks.</a:t>
            </a:r>
            <a:endParaRPr lang="en-US"/>
          </a:p>
          <a:p>
            <a:pPr algn="just"/>
            <a:r>
              <a:rPr lang="en-US"/>
              <a:t>This however may not be such a good idea, because software developers often resent such unilateral decisions.</a:t>
            </a:r>
            <a:endParaRPr lang="en-US"/>
          </a:p>
          <a:p>
            <a:pPr algn="just"/>
            <a:r>
              <a:rPr lang="en-US"/>
              <a:t>However, some managers prefer to estimate the time for various activities themselves.</a:t>
            </a:r>
            <a:endParaRPr lang="en-US"/>
          </a:p>
          <a:p>
            <a:pPr algn="just"/>
            <a:r>
              <a:rPr lang="en-US"/>
              <a:t>They believe that an aggressive schedule would motivate the developers to do a better and faster job.</a:t>
            </a:r>
            <a:endParaRPr lang="en-US"/>
          </a:p>
          <a:p>
            <a:pPr algn="just"/>
            <a:r>
              <a:rPr lang="en-US"/>
              <a:t>On the other hand, careful experiments have shown that unrealistically aggressive schedules not only cause developers to compromise on intangible quality aspects, but also cause greater schedule delays compared to the other approaches.</a:t>
            </a:r>
            <a:endParaRPr lang="en-US"/>
          </a:p>
          <a:p>
            <a:pPr algn="just"/>
            <a:r>
              <a:rPr lang="en-US"/>
              <a:t>A possible alternative is to let each developer himself estimate the time for an activity he would be assigned to. This approach can help to accurately estimate the task durations without creating undue schedule pressures.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Example</a:t>
            </a:r>
            <a:endParaRPr lang="en-IN" altLang="en-US"/>
          </a:p>
        </p:txBody>
      </p:sp>
      <p:sp>
        <p:nvSpPr>
          <p:cNvPr id="3" name="Content Placeholder 2"/>
          <p:cNvSpPr>
            <a:spLocks noGrp="1"/>
          </p:cNvSpPr>
          <p:nvPr>
            <p:ph sz="half" idx="1"/>
          </p:nvPr>
        </p:nvSpPr>
        <p:spPr>
          <a:xfrm>
            <a:off x="838200" y="1825625"/>
            <a:ext cx="10516235" cy="4351655"/>
          </a:xfrm>
        </p:spPr>
        <p:txBody>
          <a:bodyPr/>
          <a:p>
            <a:r>
              <a:rPr lang="en-US"/>
              <a:t>Determine the Activity network representation for the MIS development project . Assume that the manager has determined the tasks to be represented from the work breakdown structure  of </a:t>
            </a:r>
            <a:r>
              <a:rPr lang="en-IN" altLang="en-US"/>
              <a:t>previous f</a:t>
            </a:r>
            <a:r>
              <a:rPr lang="en-US"/>
              <a:t>igure , and has determined the durations and dependencies for each task as shown in Table </a:t>
            </a:r>
            <a:r>
              <a:rPr lang="en-IN" altLang="en-US"/>
              <a:t>below</a:t>
            </a:r>
            <a:r>
              <a:rPr lang="en-US"/>
              <a: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Example</a:t>
            </a:r>
            <a:endParaRPr lang="en-US"/>
          </a:p>
        </p:txBody>
      </p:sp>
      <p:sp>
        <p:nvSpPr>
          <p:cNvPr id="3" name="Content Placeholder 2"/>
          <p:cNvSpPr>
            <a:spLocks noGrp="1"/>
          </p:cNvSpPr>
          <p:nvPr>
            <p:ph sz="half" idx="1"/>
          </p:nvPr>
        </p:nvSpPr>
        <p:spPr>
          <a:xfrm>
            <a:off x="537210" y="2247265"/>
            <a:ext cx="4457700" cy="3025140"/>
          </a:xfrm>
        </p:spPr>
        <p:txBody>
          <a:bodyPr/>
          <a:p>
            <a:pPr algn="just"/>
            <a:r>
              <a:rPr lang="en-US" b="1"/>
              <a:t>Answer:</a:t>
            </a:r>
            <a:r>
              <a:rPr lang="en-US"/>
              <a:t> The activity network representation has been shown in </a:t>
            </a:r>
            <a:r>
              <a:rPr lang="en-IN" altLang="en-US"/>
              <a:t>previous slide in f</a:t>
            </a:r>
            <a:r>
              <a:rPr lang="en-US"/>
              <a:t>igure </a:t>
            </a:r>
            <a:r>
              <a:rPr lang="en-IN" altLang="en-US"/>
              <a:t>.</a:t>
            </a:r>
            <a:endParaRPr lang="en-IN" altLang="en-US"/>
          </a:p>
          <a:p>
            <a:endParaRPr lang="en-IN" altLang="en-US"/>
          </a:p>
        </p:txBody>
      </p:sp>
      <p:graphicFrame>
        <p:nvGraphicFramePr>
          <p:cNvPr id="5" name="Content Placeholder 4"/>
          <p:cNvGraphicFramePr/>
          <p:nvPr>
            <p:ph sz="half" idx="2"/>
          </p:nvPr>
        </p:nvGraphicFramePr>
        <p:xfrm>
          <a:off x="5205730" y="1373505"/>
          <a:ext cx="6464935" cy="4493895"/>
        </p:xfrm>
        <a:graphic>
          <a:graphicData uri="http://schemas.openxmlformats.org/drawingml/2006/table">
            <a:tbl>
              <a:tblPr firstRow="1" bandRow="1">
                <a:tableStyleId>{5940675A-B579-460E-94D1-54222C63F5DA}</a:tableStyleId>
              </a:tblPr>
              <a:tblGrid>
                <a:gridCol w="551180"/>
                <a:gridCol w="934085"/>
                <a:gridCol w="1853565"/>
                <a:gridCol w="1012825"/>
                <a:gridCol w="278130"/>
                <a:gridCol w="178435"/>
                <a:gridCol w="581025"/>
                <a:gridCol w="364490"/>
                <a:gridCol w="711200"/>
              </a:tblGrid>
              <a:tr h="502920">
                <a:tc>
                  <a:txBody>
                    <a:bodyPr/>
                    <a:p>
                      <a:pPr indent="0" algn="r">
                        <a:buNone/>
                      </a:pPr>
                      <a:r>
                        <a:rPr lang="en-US" sz="2000" b="1">
                          <a:latin typeface="Tahoma" panose="020B0604030504040204" charset="0"/>
                          <a:cs typeface="Tahoma" panose="020B0604030504040204" charset="0"/>
                        </a:rPr>
                        <a:t>T</a:t>
                      </a:r>
                      <a:endParaRPr lang="en-US" sz="2000" b="1">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1">
                          <a:latin typeface="Tahoma" panose="020B0604030504040204" charset="0"/>
                          <a:cs typeface="Tahoma" panose="020B0604030504040204" charset="0"/>
                        </a:rPr>
                        <a:t>able </a:t>
                      </a:r>
                      <a:r>
                        <a:rPr lang="en-IN" altLang="en-US" sz="2000" b="1">
                          <a:latin typeface="Tahoma" panose="020B0604030504040204" charset="0"/>
                          <a:cs typeface="Tahoma" panose="020B0604030504040204" charset="0"/>
                        </a:rPr>
                        <a:t>:</a:t>
                      </a:r>
                      <a:endParaRPr lang="en-IN" altLang="en-US" sz="2000" b="1">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7">
                  <a:txBody>
                    <a:bodyPr/>
                    <a:p>
                      <a:pPr indent="0">
                        <a:buNone/>
                      </a:pPr>
                      <a:r>
                        <a:rPr lang="en-US" sz="2000" b="0">
                          <a:latin typeface="Tahoma" panose="020B0604030504040204" charset="0"/>
                          <a:cs typeface="Tahoma" panose="020B0604030504040204" charset="0"/>
                        </a:rPr>
                        <a:t>Project Parameters Computed from Activity Network</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T cap="flat">
                      <a:noFill/>
                    </a:lnT>
                    <a:lnB cap="flat">
                      <a:noFill/>
                    </a:lnB>
                  </a:tcPr>
                </a:tc>
                <a:tc hMerge="1">
                  <a:tcPr>
                    <a:lnT cap="flat">
                      <a:noFill/>
                    </a:lnT>
                    <a:lnB cap="flat">
                      <a:noFill/>
                    </a:lnB>
                  </a:tcPr>
                </a:tc>
                <a:tc hMerge="1">
                  <a:tcPr>
                    <a:lnT cap="flat">
                      <a:noFill/>
                    </a:lnT>
                    <a:lnB cap="flat">
                      <a:noFill/>
                    </a:lnB>
                  </a:tcPr>
                </a:tc>
                <a:tc hMerge="1">
                  <a:tcPr>
                    <a:lnT cap="flat">
                      <a:noFill/>
                    </a:lnT>
                    <a:lnB cap="flat">
                      <a:noFill/>
                    </a:lnB>
                  </a:tcPr>
                </a:tc>
                <a:tc hMerge="1">
                  <a:tcPr>
                    <a:lnT cap="flat">
                      <a:noFill/>
                    </a:lnT>
                    <a:lnB cap="flat">
                      <a:noFill/>
                    </a:lnB>
                  </a:tcPr>
                </a:tc>
                <a:tc hMerge="1">
                  <a:tcPr>
                    <a:lnR cap="flat">
                      <a:noFill/>
                    </a:lnR>
                    <a:lnT cap="flat">
                      <a:noFill/>
                    </a:lnT>
                    <a:lnB cap="flat">
                      <a:noFill/>
                    </a:lnB>
                  </a:tcPr>
                </a:tc>
              </a:tr>
              <a:tr h="502920">
                <a:tc>
                  <a:txBody>
                    <a:bodyPr/>
                    <a:p>
                      <a:pPr indent="0" algn="r">
                        <a:buNone/>
                      </a:pPr>
                      <a:r>
                        <a:rPr lang="en-US" sz="2000" b="0">
                          <a:latin typeface="Tahoma" panose="020B0604030504040204" charset="0"/>
                          <a:cs typeface="Tahoma" panose="020B0604030504040204" charset="0"/>
                        </a:rPr>
                        <a:t>Task</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buNone/>
                      </a:pPr>
                      <a:r>
                        <a:rPr lang="en-US" sz="2000" b="0">
                          <a:latin typeface="Tahoma" panose="020B0604030504040204" charset="0"/>
                          <a:cs typeface="Tahoma" panose="020B0604030504040204" charset="0"/>
                        </a:rPr>
                        <a:t>Number</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2000" b="0">
                          <a:latin typeface="Tahoma" panose="020B0604030504040204" charset="0"/>
                          <a:cs typeface="Tahoma" panose="020B0604030504040204" charset="0"/>
                        </a:rPr>
                        <a:t>Task</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2000" b="0">
                          <a:latin typeface="Tahoma" panose="020B0604030504040204" charset="0"/>
                          <a:cs typeface="Tahoma" panose="020B0604030504040204" charset="0"/>
                        </a:rPr>
                        <a:t>Duration</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gridSpan="4">
                  <a:txBody>
                    <a:bodyPr/>
                    <a:p>
                      <a:pPr indent="0">
                        <a:buNone/>
                      </a:pPr>
                      <a:r>
                        <a:rPr lang="en-US" sz="2000" b="0">
                          <a:latin typeface="Tahoma" panose="020B0604030504040204" charset="0"/>
                          <a:cs typeface="Tahoma" panose="020B0604030504040204" charset="0"/>
                        </a:rPr>
                        <a:t>Dependent on</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hMerge="1">
                  <a:tcPr>
                    <a:lnT cap="flat">
                      <a:noFill/>
                    </a:lnT>
                    <a:lnB cap="flat">
                      <a:noFill/>
                    </a:lnB>
                  </a:tcPr>
                </a:tc>
                <a:tc hMerge="1">
                  <a:tcPr>
                    <a:lnT cap="flat">
                      <a:noFill/>
                    </a:lnT>
                    <a:lnB cap="flat">
                      <a:noFill/>
                    </a:lnB>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Tasks</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CCCCCC"/>
                    </a:solidFill>
                  </a:tcPr>
                </a:tc>
              </a:tr>
              <a:tr h="501650">
                <a:tc gridSpan="2">
                  <a:txBody>
                    <a:bodyPr/>
                    <a:p>
                      <a:pPr indent="0" algn="ctr">
                        <a:buNone/>
                      </a:pPr>
                      <a:r>
                        <a:rPr lang="en-US" sz="2000" b="0">
                          <a:latin typeface="Tahoma" panose="020B0604030504040204" charset="0"/>
                          <a:cs typeface="Tahoma" panose="020B0604030504040204" charset="0"/>
                        </a:rPr>
                        <a:t>T1</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Specification</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15</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r h="502920">
                <a:tc gridSpan="2">
                  <a:txBody>
                    <a:bodyPr/>
                    <a:p>
                      <a:pPr indent="0" algn="ctr">
                        <a:buNone/>
                      </a:pPr>
                      <a:r>
                        <a:rPr lang="en-US" sz="2000" b="0">
                          <a:latin typeface="Tahoma" panose="020B0604030504040204" charset="0"/>
                          <a:cs typeface="Tahoma" panose="020B0604030504040204" charset="0"/>
                        </a:rPr>
                        <a:t>T2</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Design database</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45</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1</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r h="502920">
                <a:tc gridSpan="2">
                  <a:txBody>
                    <a:bodyPr/>
                    <a:p>
                      <a:pPr indent="0" algn="ctr">
                        <a:buNone/>
                      </a:pPr>
                      <a:r>
                        <a:rPr lang="en-US" sz="2000" b="0">
                          <a:latin typeface="Tahoma" panose="020B0604030504040204" charset="0"/>
                          <a:cs typeface="Tahoma" panose="020B0604030504040204" charset="0"/>
                        </a:rPr>
                        <a:t>T3</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Design GUI</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30</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1</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r h="502920">
                <a:tc gridSpan="2">
                  <a:txBody>
                    <a:bodyPr/>
                    <a:p>
                      <a:pPr indent="0" algn="ctr">
                        <a:buNone/>
                      </a:pPr>
                      <a:r>
                        <a:rPr lang="en-US" sz="2000" b="0">
                          <a:latin typeface="Tahoma" panose="020B0604030504040204" charset="0"/>
                          <a:cs typeface="Tahoma" panose="020B0604030504040204" charset="0"/>
                        </a:rPr>
                        <a:t>T4</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Code database</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105</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2</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r h="502285">
                <a:tc gridSpan="2">
                  <a:txBody>
                    <a:bodyPr/>
                    <a:p>
                      <a:pPr indent="0" algn="ctr">
                        <a:buNone/>
                      </a:pPr>
                      <a:r>
                        <a:rPr lang="en-US" sz="2000" b="0">
                          <a:latin typeface="Tahoma" panose="020B0604030504040204" charset="0"/>
                          <a:cs typeface="Tahoma" panose="020B0604030504040204" charset="0"/>
                        </a:rPr>
                        <a:t>T5</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Code GUI part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45</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3</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r h="501650">
                <a:tc gridSpan="2">
                  <a:txBody>
                    <a:bodyPr/>
                    <a:p>
                      <a:pPr indent="0" algn="ctr">
                        <a:buNone/>
                      </a:pPr>
                      <a:r>
                        <a:rPr lang="en-US" sz="2000" b="0">
                          <a:latin typeface="Tahoma" panose="020B0604030504040204" charset="0"/>
                          <a:cs typeface="Tahoma" panose="020B0604030504040204" charset="0"/>
                        </a:rPr>
                        <a:t>T6</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Integrate and test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120</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4</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ahoma" panose="020B0604030504040204" charset="0"/>
                          <a:cs typeface="Tahoma" panose="020B0604030504040204" charset="0"/>
                        </a:rPr>
                        <a:t>andT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r>
                        <a:rPr lang="en-US" sz="2000" b="0">
                          <a:latin typeface="Tahoma" panose="020B0604030504040204" charset="0"/>
                          <a:cs typeface="Tahoma" panose="020B0604030504040204" charset="0"/>
                        </a:rPr>
                        <a:t>5</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r h="473710">
                <a:tc gridSpan="2">
                  <a:txBody>
                    <a:bodyPr/>
                    <a:p>
                      <a:pPr indent="0" algn="ctr">
                        <a:buNone/>
                      </a:pPr>
                      <a:r>
                        <a:rPr lang="en-US" sz="2000" b="0">
                          <a:latin typeface="Tahoma" panose="020B0604030504040204" charset="0"/>
                          <a:cs typeface="Tahoma" panose="020B0604030504040204" charset="0"/>
                        </a:rPr>
                        <a:t>T7</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hMerge="1">
                  <a:tcPr>
                    <a:lnT cap="flat">
                      <a:noFill/>
                    </a:lnT>
                    <a:lnB cap="flat">
                      <a:noFill/>
                    </a:lnB>
                  </a:tcPr>
                </a:tc>
                <a:tc>
                  <a:txBody>
                    <a:bodyPr/>
                    <a:p>
                      <a:pPr indent="0">
                        <a:buNone/>
                      </a:pPr>
                      <a:r>
                        <a:rPr lang="en-US" sz="2000" b="0">
                          <a:latin typeface="Tahoma" panose="020B0604030504040204" charset="0"/>
                          <a:cs typeface="Tahoma" panose="020B0604030504040204" charset="0"/>
                        </a:rPr>
                        <a:t>Write user manual</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2000" b="0">
                          <a:latin typeface="Tahoma" panose="020B0604030504040204" charset="0"/>
                          <a:cs typeface="Tahoma" panose="020B0604030504040204" charset="0"/>
                        </a:rPr>
                        <a:t>60</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T</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r">
                        <a:buNone/>
                      </a:pPr>
                      <a:r>
                        <a:rPr lang="en-US" sz="2000" b="0">
                          <a:latin typeface="Tahoma" panose="020B0604030504040204" charset="0"/>
                          <a:cs typeface="Tahoma" panose="020B0604030504040204" charset="0"/>
                        </a:rPr>
                        <a:t>1</a:t>
                      </a:r>
                      <a:endParaRPr lang="en-US" sz="20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buNone/>
                      </a:pPr>
                      <a:r>
                        <a:rPr lang="en-US" sz="2000" b="0">
                          <a:latin typeface="Times New Roman" panose="02020603050405020304" charset="0"/>
                          <a:cs typeface="Times New Roman" panose="02020603050405020304" charset="0"/>
                        </a:rPr>
                        <a:t> </a:t>
                      </a: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gridSpan="2">
                  <a:txBody>
                    <a:bodyPr/>
                    <a:p>
                      <a:pPr indent="0">
                        <a:buNone/>
                      </a:pPr>
                      <a:endParaRPr lang="en-US" sz="2000" b="0">
                        <a:latin typeface="Times New Roman" panose="02020603050405020304" charset="0"/>
                        <a:ea typeface="Times New Roman" panose="02020603050405020304" charset="0"/>
                        <a:cs typeface="Times New Roman" panose="020206030504050203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R cap="flat">
                      <a:noFill/>
                    </a:lnR>
                    <a:lnT cap="flat">
                      <a:noFill/>
                    </a:lnT>
                    <a:lnB cap="flat">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sym typeface="+mn-ea"/>
              </a:rPr>
              <a:t>SCHEDULING</a:t>
            </a:r>
            <a:br>
              <a:rPr lang="en-US" dirty="0"/>
            </a:br>
            <a:endParaRPr lang="en-US"/>
          </a:p>
        </p:txBody>
      </p:sp>
      <p:sp>
        <p:nvSpPr>
          <p:cNvPr id="3" name="Content Placeholder 2"/>
          <p:cNvSpPr>
            <a:spLocks noGrp="1"/>
          </p:cNvSpPr>
          <p:nvPr>
            <p:ph idx="1"/>
          </p:nvPr>
        </p:nvSpPr>
        <p:spPr/>
        <p:txBody>
          <a:bodyPr/>
          <a:p>
            <a:r>
              <a:rPr lang="en-US"/>
              <a:t>Scheduling the project tasks is an important project planning activity</a:t>
            </a:r>
            <a:r>
              <a:rPr lang="en-IN" altLang="en-US"/>
              <a:t>.</a:t>
            </a:r>
            <a:endParaRPr lang="en-US"/>
          </a:p>
          <a:p>
            <a:r>
              <a:rPr lang="en-US"/>
              <a:t>The scheduling problem, in essence, consists of deciding which tasks would be taken up when and by whom.</a:t>
            </a:r>
            <a:endParaRPr lang="en-US"/>
          </a:p>
          <a:p>
            <a:r>
              <a:rPr lang="en-US"/>
              <a:t>Once a schedule has been worked out and the project gets underway, the project manager monitors the timely completion of the tasks and takes any corrective action that may be necessary whenever there is a chance of schedule slippage.</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Critical Path Method (CPM)</a:t>
            </a:r>
            <a:endParaRPr lang="en-US"/>
          </a:p>
        </p:txBody>
      </p:sp>
      <p:sp>
        <p:nvSpPr>
          <p:cNvPr id="3" name="Content Placeholder 2"/>
          <p:cNvSpPr>
            <a:spLocks noGrp="1"/>
          </p:cNvSpPr>
          <p:nvPr>
            <p:ph sz="half" idx="1"/>
          </p:nvPr>
        </p:nvSpPr>
        <p:spPr>
          <a:xfrm>
            <a:off x="838200" y="1825625"/>
            <a:ext cx="10657840" cy="4351655"/>
          </a:xfrm>
        </p:spPr>
        <p:txBody>
          <a:bodyPr>
            <a:normAutofit lnSpcReduction="20000"/>
          </a:bodyPr>
          <a:p>
            <a:r>
              <a:rPr lang="en-US"/>
              <a:t>A path in the activity network graph is any set of consecutive nodes and edges in this graph from the starting node to the last node. A critical path consists of a set of dependent tasks that need to be performed in a sequence and which together take the longest time to complete</a:t>
            </a:r>
            <a:r>
              <a:rPr lang="en-IN" altLang="en-US"/>
              <a:t>.</a:t>
            </a:r>
            <a:endParaRPr lang="en-IN" altLang="en-US"/>
          </a:p>
          <a:p>
            <a:endParaRPr lang="en-IN" altLang="en-US"/>
          </a:p>
          <a:p>
            <a:endParaRPr lang="en-IN" altLang="en-US"/>
          </a:p>
          <a:p>
            <a:endParaRPr lang="en-IN" altLang="en-US"/>
          </a:p>
          <a:p>
            <a:r>
              <a:rPr lang="en-IN" altLang="en-US"/>
              <a:t>CPM is an algorithmic approach to determine the critical paths and slack times for tasks not on the critical paths involves calculating the following quantities:</a:t>
            </a:r>
            <a:endParaRPr lang="en-IN" altLang="en-US"/>
          </a:p>
        </p:txBody>
      </p:sp>
      <p:graphicFrame>
        <p:nvGraphicFramePr>
          <p:cNvPr id="5" name="Table 4"/>
          <p:cNvGraphicFramePr/>
          <p:nvPr/>
        </p:nvGraphicFramePr>
        <p:xfrm>
          <a:off x="6096000" y="2325052"/>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en-US" b="0"/>
                    </a:p>
                  </a:txBody>
                  <a:tcPr>
                    <a:lnL>
                      <a:noFill/>
                    </a:lnL>
                    <a:lnR>
                      <a:noFill/>
                    </a:lnR>
                    <a:lnT cap="flat">
                      <a:noFill/>
                    </a:lnT>
                    <a:lnB cap="flat">
                      <a:noFill/>
                    </a:lnB>
                    <a:lnTlToBr>
                      <a:noFill/>
                    </a:lnTlToBr>
                    <a:lnBlToTr>
                      <a:noFill/>
                    </a:lnBlToTr>
                    <a:noFill/>
                  </a:tcPr>
                </a:tc>
                <a:tc>
                  <a:txBody>
                    <a:bodyPr/>
                    <a:p>
                      <a:pPr>
                        <a:buNone/>
                      </a:pPr>
                      <a:endParaRPr 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en-US"/>
                    </a:p>
                  </a:txBody>
                  <a:tcPr>
                    <a:lnL>
                      <a:noFill/>
                    </a:lnL>
                    <a:lnR>
                      <a:noFill/>
                    </a:lnR>
                    <a:lnT cap="flat">
                      <a:noFill/>
                    </a:lnT>
                    <a:lnB cap="flat">
                      <a:noFill/>
                    </a:lnB>
                    <a:lnTlToBr>
                      <a:noFill/>
                    </a:lnTlToBr>
                    <a:lnBlToTr>
                      <a:noFill/>
                    </a:lnBlToTr>
                    <a:noFill/>
                  </a:tcPr>
                </a:tc>
                <a:tc>
                  <a:txBody>
                    <a:bodyPr/>
                    <a:p>
                      <a:pPr indent="0">
                        <a:buNone/>
                      </a:pPr>
                      <a:endParaRPr lang="en-US"/>
                    </a:p>
                  </a:txBody>
                  <a:tcPr>
                    <a:lnL>
                      <a:noFill/>
                    </a:lnL>
                    <a:lnR cap="flat">
                      <a:noFill/>
                    </a:lnR>
                    <a:lnT cap="flat">
                      <a:noFill/>
                    </a:lnT>
                    <a:lnB cap="flat">
                      <a:noFill/>
                    </a:lnB>
                    <a:lnTlToBr>
                      <a:noFill/>
                    </a:lnTlToBr>
                    <a:lnBlToTr>
                      <a:noFill/>
                    </a:lnBlToTr>
                    <a:noFill/>
                  </a:tcPr>
                </a:tc>
              </a:tr>
            </a:tbl>
          </a:graphicData>
        </a:graphic>
      </p:graphicFrame>
      <p:pic>
        <p:nvPicPr>
          <p:cNvPr id="6" name="Picture 5"/>
          <p:cNvPicPr/>
          <p:nvPr/>
        </p:nvPicPr>
        <p:blipFill>
          <a:blip r:embed="rId1"/>
          <a:stretch>
            <a:fillRect/>
          </a:stretch>
        </p:blipFill>
        <p:spPr>
          <a:xfrm>
            <a:off x="1122680" y="3394075"/>
            <a:ext cx="10230485" cy="121475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Critical Path Method (CPM)</a:t>
            </a:r>
            <a:br>
              <a:rPr lang="en-US"/>
            </a:br>
            <a:endParaRPr lang="en-US"/>
          </a:p>
        </p:txBody>
      </p:sp>
      <p:sp>
        <p:nvSpPr>
          <p:cNvPr id="3" name="Content Placeholder 2"/>
          <p:cNvSpPr>
            <a:spLocks noGrp="1"/>
          </p:cNvSpPr>
          <p:nvPr>
            <p:ph sz="half" idx="1"/>
          </p:nvPr>
        </p:nvSpPr>
        <p:spPr>
          <a:xfrm>
            <a:off x="838200" y="1825625"/>
            <a:ext cx="10515600" cy="4351655"/>
          </a:xfrm>
        </p:spPr>
        <p:txBody>
          <a:bodyPr>
            <a:normAutofit lnSpcReduction="10000"/>
          </a:bodyPr>
          <a:p>
            <a:pPr marL="0" indent="0">
              <a:buNone/>
            </a:pPr>
            <a:r>
              <a:rPr lang="en-US" b="1"/>
              <a:t>Minimum time (MT):</a:t>
            </a:r>
            <a:r>
              <a:rPr lang="en-US"/>
              <a:t> It is the minimum time required to complete the project. It is computed by determining the maximum of all paths from start to finish.</a:t>
            </a:r>
            <a:endParaRPr lang="en-US"/>
          </a:p>
          <a:p>
            <a:pPr marL="0" indent="0">
              <a:buNone/>
            </a:pPr>
            <a:r>
              <a:rPr lang="en-US" b="1"/>
              <a:t>Earliest start (ES):</a:t>
            </a:r>
            <a:r>
              <a:rPr lang="en-US"/>
              <a:t>It is the time of a task is the maximum of all paths from the start to this task. The ES for a task is the ES of the previous task plus the duration of the preceding task.</a:t>
            </a:r>
            <a:endParaRPr lang="en-US"/>
          </a:p>
          <a:p>
            <a:pPr marL="0" indent="0">
              <a:buNone/>
            </a:pPr>
            <a:r>
              <a:rPr lang="en-US" b="1"/>
              <a:t>Latest start time (LST):</a:t>
            </a:r>
            <a:r>
              <a:rPr lang="en-US"/>
              <a:t> It is the difference between MT and the maximum of all paths from this task to the finish. The LST can be computed by subtracting the duration of the subsequent task from the LST of the subsequent task.</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Critical Path Method (CPM)</a:t>
            </a:r>
            <a:br>
              <a:rPr lang="en-US">
                <a:sym typeface="+mn-ea"/>
              </a:rPr>
            </a:br>
            <a:endParaRPr lang="en-US"/>
          </a:p>
        </p:txBody>
      </p:sp>
      <p:sp>
        <p:nvSpPr>
          <p:cNvPr id="3" name="Content Placeholder 2"/>
          <p:cNvSpPr>
            <a:spLocks noGrp="1"/>
          </p:cNvSpPr>
          <p:nvPr>
            <p:ph sz="half" idx="1"/>
          </p:nvPr>
        </p:nvSpPr>
        <p:spPr>
          <a:xfrm>
            <a:off x="838200" y="1825625"/>
            <a:ext cx="10840085" cy="4351655"/>
          </a:xfrm>
        </p:spPr>
        <p:txBody>
          <a:bodyPr>
            <a:normAutofit lnSpcReduction="10000"/>
          </a:bodyPr>
          <a:p>
            <a:pPr marL="0" indent="0" algn="just">
              <a:buNone/>
            </a:pPr>
            <a:r>
              <a:rPr lang="en-US" b="1"/>
              <a:t>Earliest finish time (EF):</a:t>
            </a:r>
            <a:r>
              <a:rPr lang="en-US"/>
              <a:t> The EF for a task is the sum of the earliest start time of the task and the duration of the task.</a:t>
            </a:r>
            <a:endParaRPr lang="en-US"/>
          </a:p>
          <a:p>
            <a:pPr marL="0" indent="0" algn="just">
              <a:buNone/>
            </a:pPr>
            <a:r>
              <a:rPr lang="en-US" b="1"/>
              <a:t>Latest finish (LF):</a:t>
            </a:r>
            <a:r>
              <a:rPr lang="en-US"/>
              <a:t> LF indicates the latest time by which a task can finish without affecting the final completion time of the project. A task completing beyond its LF would cause project delay. LF of a task can be obtained by subtracting maximum of all paths from this task to finish from MT.</a:t>
            </a:r>
            <a:endParaRPr lang="en-US"/>
          </a:p>
          <a:p>
            <a:pPr marL="0" indent="0" algn="just">
              <a:buNone/>
            </a:pPr>
            <a:r>
              <a:rPr lang="en-US" b="1"/>
              <a:t>Slack time (ST):</a:t>
            </a:r>
            <a:r>
              <a:rPr lang="en-US"/>
              <a:t> The slack time (or float time) is the total time that a task may be delayed before it will affect the end time of the project. The slack time indicates the ”flexibility” in starting and completion of tasks. ST for a task is LS-ES and can equivalently be written as LF-EF.</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a:t>
            </a:r>
            <a:r>
              <a:rPr lang="en-IN" altLang="en-US"/>
              <a:t>:</a:t>
            </a:r>
            <a:r>
              <a:rPr lang="en-US"/>
              <a:t> Use the Activity network of Figure </a:t>
            </a:r>
            <a:r>
              <a:rPr lang="en-IN" altLang="en-US"/>
              <a:t>slide 15</a:t>
            </a:r>
            <a:r>
              <a:rPr lang="en-US"/>
              <a:t> to determine the ES and EF for every task for the MIS problem </a:t>
            </a:r>
            <a:r>
              <a:rPr lang="en-IN" altLang="en-US"/>
              <a:t>.</a:t>
            </a:r>
            <a:endParaRPr lang="en-IN" altLang="en-US"/>
          </a:p>
        </p:txBody>
      </p:sp>
      <p:sp>
        <p:nvSpPr>
          <p:cNvPr id="3" name="Content Placeholder 2"/>
          <p:cNvSpPr>
            <a:spLocks noGrp="1"/>
          </p:cNvSpPr>
          <p:nvPr>
            <p:ph sz="half" idx="1"/>
          </p:nvPr>
        </p:nvSpPr>
        <p:spPr>
          <a:xfrm>
            <a:off x="838200" y="1825625"/>
            <a:ext cx="4352290" cy="4351655"/>
          </a:xfrm>
        </p:spPr>
        <p:txBody>
          <a:bodyPr/>
          <a:p>
            <a:pPr marL="0" indent="0" algn="just">
              <a:buNone/>
            </a:pPr>
            <a:r>
              <a:rPr lang="en-US" b="1"/>
              <a:t>Answer:</a:t>
            </a:r>
            <a:r>
              <a:rPr lang="en-US"/>
              <a:t> The activity network with computed ES and EF values has been shown in </a:t>
            </a:r>
            <a:r>
              <a:rPr lang="en-IN" altLang="en-US"/>
              <a:t>following f</a:t>
            </a:r>
            <a:r>
              <a:rPr lang="en-US"/>
              <a:t>igure</a:t>
            </a:r>
            <a:r>
              <a:rPr lang="en-IN" altLang="en-US"/>
              <a:t>.</a:t>
            </a:r>
            <a:endParaRPr lang="en-IN" altLang="en-US"/>
          </a:p>
          <a:p>
            <a:r>
              <a:rPr lang="en-IN" altLang="en-US" b="1"/>
              <a:t>Figure :</a:t>
            </a:r>
            <a:r>
              <a:rPr lang="en-IN" altLang="en-US"/>
              <a:t> AoN for MIS problem with (ES,EF).</a:t>
            </a:r>
            <a:endParaRPr lang="en-IN" altLang="en-US"/>
          </a:p>
        </p:txBody>
      </p:sp>
      <p:pic>
        <p:nvPicPr>
          <p:cNvPr id="331" name="image49.png"/>
          <p:cNvPicPr>
            <a:picLocks noChangeAspect="1"/>
          </p:cNvPicPr>
          <p:nvPr>
            <p:ph sz="half" idx="2"/>
          </p:nvPr>
        </p:nvPicPr>
        <p:blipFill>
          <a:blip r:embed="rId1" cstate="print"/>
          <a:stretch>
            <a:fillRect/>
          </a:stretch>
        </p:blipFill>
        <p:spPr>
          <a:xfrm>
            <a:off x="5507990" y="1691005"/>
            <a:ext cx="6448425" cy="46958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015" y="139700"/>
            <a:ext cx="10936605" cy="1551305"/>
          </a:xfrm>
        </p:spPr>
        <p:txBody>
          <a:bodyPr>
            <a:normAutofit fontScale="90000"/>
          </a:bodyPr>
          <a:p>
            <a:pPr algn="just"/>
            <a:r>
              <a:rPr lang="en-US" b="1"/>
              <a:t>Example</a:t>
            </a:r>
            <a:r>
              <a:rPr lang="en-IN" altLang="en-US" b="1"/>
              <a:t>:</a:t>
            </a:r>
            <a:r>
              <a:rPr lang="en-US" b="1"/>
              <a:t> </a:t>
            </a:r>
            <a:r>
              <a:rPr lang="en-US" sz="4000"/>
              <a:t>Use the Activity network of </a:t>
            </a:r>
            <a:r>
              <a:rPr lang="en-IN" altLang="en-US" sz="4000"/>
              <a:t>following f</a:t>
            </a:r>
            <a:r>
              <a:rPr lang="en-US" sz="4000"/>
              <a:t>igure to determine the LS and LF for every task for the MIS problem.</a:t>
            </a:r>
            <a:endParaRPr lang="en-US" sz="4000"/>
          </a:p>
        </p:txBody>
      </p:sp>
      <p:sp>
        <p:nvSpPr>
          <p:cNvPr id="3" name="Content Placeholder 2"/>
          <p:cNvSpPr>
            <a:spLocks noGrp="1"/>
          </p:cNvSpPr>
          <p:nvPr>
            <p:ph sz="half" idx="1"/>
          </p:nvPr>
        </p:nvSpPr>
        <p:spPr>
          <a:xfrm>
            <a:off x="838200" y="1825625"/>
            <a:ext cx="10727055" cy="4652645"/>
          </a:xfrm>
        </p:spPr>
        <p:txBody>
          <a:bodyPr>
            <a:normAutofit fontScale="90000"/>
          </a:bodyPr>
          <a:p>
            <a:r>
              <a:rPr lang="en-US"/>
              <a:t>The activity network with computed LS and LF values has been shown in </a:t>
            </a:r>
            <a:r>
              <a:rPr lang="en-IN" altLang="en-US"/>
              <a:t>following </a:t>
            </a:r>
            <a:r>
              <a:rPr lang="en-US"/>
              <a:t> </a:t>
            </a:r>
            <a:r>
              <a:rPr lang="en-IN" altLang="en-US"/>
              <a:t>f</a:t>
            </a:r>
            <a:r>
              <a:rPr lang="en-US"/>
              <a:t>igure </a:t>
            </a:r>
            <a:r>
              <a:rPr lang="en-IN" altLang="en-US"/>
              <a:t>.</a:t>
            </a:r>
            <a:endParaRPr lang="en-IN" altLang="en-US"/>
          </a:p>
          <a:p>
            <a:pPr marL="0" indent="0">
              <a:buNone/>
            </a:pPr>
            <a:endParaRPr lang="en-IN" altLang="en-US"/>
          </a:p>
          <a:p>
            <a:pPr marL="0" indent="0">
              <a:buNone/>
            </a:pPr>
            <a:endParaRPr lang="en-IN" altLang="en-US"/>
          </a:p>
          <a:p>
            <a:pPr marL="0" indent="0">
              <a:buNone/>
            </a:pPr>
            <a:endParaRPr lang="en-IN" altLang="en-US"/>
          </a:p>
          <a:p>
            <a:r>
              <a:rPr lang="en-IN" altLang="en-US"/>
              <a:t>Thus any path whose duration equals MT is a critical path.</a:t>
            </a:r>
            <a:endParaRPr lang="en-IN" altLang="en-US"/>
          </a:p>
          <a:p>
            <a:r>
              <a:rPr lang="en-IN" altLang="en-US"/>
              <a:t>Note that, there can be more than one critical path for a project.</a:t>
            </a:r>
            <a:endParaRPr lang="en-IN" altLang="en-US"/>
          </a:p>
          <a:p>
            <a:r>
              <a:rPr lang="en-IN" altLang="en-US"/>
              <a:t>Tasks which fall on the  critical path should receive special attention by both the project manager and the personnel assigned to perform those tasks.</a:t>
            </a:r>
            <a:endParaRPr lang="en-IN" altLang="en-US"/>
          </a:p>
          <a:p>
            <a:r>
              <a:rPr lang="en-IN" altLang="en-US"/>
              <a:t>One way is to draw the critical paths with a double line instead of a single line. </a:t>
            </a:r>
            <a:endParaRPr lang="en-IN" altLang="en-US"/>
          </a:p>
        </p:txBody>
      </p:sp>
      <p:sp>
        <p:nvSpPr>
          <p:cNvPr id="296" name="Text Box 95"/>
          <p:cNvSpPr txBox="1"/>
          <p:nvPr/>
        </p:nvSpPr>
        <p:spPr>
          <a:xfrm>
            <a:off x="1123315" y="2931795"/>
            <a:ext cx="10078085" cy="859790"/>
          </a:xfrm>
          <a:prstGeom prst="rect">
            <a:avLst/>
          </a:prstGeom>
          <a:noFill/>
          <a:ln w="9525" cap="flat" cmpd="sng">
            <a:solidFill>
              <a:srgbClr val="000000"/>
            </a:solidFill>
            <a:prstDash val="solid"/>
            <a:miter/>
            <a:headEnd type="none" w="med" len="med"/>
            <a:tailEnd type="none" w="med" len="med"/>
          </a:ln>
        </p:spPr>
        <p:txBody>
          <a:bodyPr lIns="0" tIns="0" rIns="0" bIns="0" upright="1"/>
          <a:lstStyle/>
          <a:p>
            <a:pPr marL="0" marR="0" indent="0" algn="just">
              <a:lnSpc>
                <a:spcPct val="97000"/>
              </a:lnSpc>
              <a:spcBef>
                <a:spcPts val="500"/>
              </a:spcBef>
              <a:spcAft>
                <a:spcPts val="0"/>
              </a:spcAft>
            </a:pPr>
            <a:r>
              <a:rPr lang="en-US" altLang="zh-CN" sz="2400" kern="100">
                <a:latin typeface="Tahoma" panose="020B0604030504040204"/>
                <a:ea typeface="Tahoma" panose="020B0604030504040204"/>
                <a:cs typeface="Tahoma" panose="020B0604030504040204"/>
                <a:sym typeface="Times New Roman" panose="02020603050405020304"/>
              </a:rPr>
              <a:t>CPM can be used to determine the minimum estimated duration of a project and the slack times associated with various non-critical tasks.</a:t>
            </a:r>
            <a:endParaRPr lang="en-US" altLang="zh-CN" sz="2400" kern="100">
              <a:latin typeface="Tahoma" panose="020B0604030504040204"/>
              <a:ea typeface="Tahoma" panose="020B0604030504040204"/>
              <a:cs typeface="Tahoma" panose="020B0604030504040204"/>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Critical Path Method (CPM)</a:t>
            </a:r>
            <a:br>
              <a:rPr lang="en-US">
                <a:sym typeface="+mn-ea"/>
              </a:rPr>
            </a:br>
            <a:endParaRPr lang="en-US"/>
          </a:p>
        </p:txBody>
      </p:sp>
      <p:sp>
        <p:nvSpPr>
          <p:cNvPr id="3" name="Content Placeholder 2"/>
          <p:cNvSpPr>
            <a:spLocks noGrp="1"/>
          </p:cNvSpPr>
          <p:nvPr>
            <p:ph sz="half" idx="1"/>
          </p:nvPr>
        </p:nvSpPr>
        <p:spPr>
          <a:xfrm>
            <a:off x="838200" y="1825625"/>
            <a:ext cx="10516235" cy="4712970"/>
          </a:xfrm>
        </p:spPr>
        <p:txBody>
          <a:bodyPr>
            <a:normAutofit lnSpcReduction="10000"/>
          </a:bodyPr>
          <a:p>
            <a:r>
              <a:rPr lang="en-IN" altLang="en-US"/>
              <a:t>T</a:t>
            </a:r>
            <a:r>
              <a:rPr lang="en-US"/>
              <a:t>he critical path may change as the project progresses.</a:t>
            </a:r>
            <a:endParaRPr lang="en-US"/>
          </a:p>
          <a:p>
            <a:r>
              <a:rPr lang="en-US"/>
              <a:t>This may happen when tasks are completed either behind or ahead of schedule.</a:t>
            </a:r>
            <a:endParaRPr lang="en-US"/>
          </a:p>
          <a:p>
            <a:r>
              <a:rPr lang="en-US"/>
              <a:t>The project parameters for different tasks for the MIS problem can be computed as follows:</a:t>
            </a:r>
            <a:endParaRPr lang="en-US"/>
          </a:p>
          <a:p>
            <a:pPr marL="0" indent="0">
              <a:buNone/>
            </a:pPr>
            <a:r>
              <a:rPr lang="en-IN" altLang="en-US"/>
              <a:t>1.Compute ES and EF for each task. Use the rule: ES is equal to the largest EF the immediate predecessors.</a:t>
            </a:r>
            <a:endParaRPr lang="en-IN" altLang="en-US"/>
          </a:p>
          <a:p>
            <a:pPr marL="0" indent="0">
              <a:buNone/>
            </a:pPr>
            <a:r>
              <a:rPr lang="en-IN" altLang="en-US"/>
              <a:t>2.Compute LS and LF for each task. Use the rule: LF is equal to</a:t>
            </a:r>
            <a:endParaRPr lang="en-IN" altLang="en-US"/>
          </a:p>
          <a:p>
            <a:pPr marL="0" indent="0">
              <a:buNone/>
            </a:pPr>
            <a:r>
              <a:rPr lang="en-IN" altLang="en-US"/>
              <a:t>the smallest LS of the immediate successors.</a:t>
            </a:r>
            <a:endParaRPr lang="en-IN" altLang="en-US"/>
          </a:p>
          <a:p>
            <a:pPr marL="0" indent="0">
              <a:buNone/>
            </a:pPr>
            <a:r>
              <a:rPr lang="en-IN" altLang="en-US"/>
              <a:t>3.Compute ST for each task. Use the rule: ST=LF-EF</a:t>
            </a:r>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Figure : AoN of MIS problem with (LS,LF).</a:t>
            </a:r>
            <a:endParaRPr lang="en-US"/>
          </a:p>
        </p:txBody>
      </p:sp>
      <p:pic>
        <p:nvPicPr>
          <p:cNvPr id="333" name="image50.png"/>
          <p:cNvPicPr>
            <a:picLocks noChangeAspect="1"/>
          </p:cNvPicPr>
          <p:nvPr>
            <p:ph sz="half" idx="1"/>
          </p:nvPr>
        </p:nvPicPr>
        <p:blipFill>
          <a:blip r:embed="rId1" cstate="print"/>
          <a:stretch>
            <a:fillRect/>
          </a:stretch>
        </p:blipFill>
        <p:spPr>
          <a:xfrm>
            <a:off x="956945" y="2233295"/>
            <a:ext cx="9878695" cy="37318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Critical Path Method (CPM)</a:t>
            </a:r>
            <a:br>
              <a:rPr lang="en-US">
                <a:sym typeface="+mn-ea"/>
              </a:rPr>
            </a:br>
            <a:endParaRPr lang="en-US"/>
          </a:p>
        </p:txBody>
      </p:sp>
      <p:sp>
        <p:nvSpPr>
          <p:cNvPr id="3" name="Content Placeholder 2"/>
          <p:cNvSpPr>
            <a:spLocks noGrp="1"/>
          </p:cNvSpPr>
          <p:nvPr>
            <p:ph sz="half" idx="1"/>
          </p:nvPr>
        </p:nvSpPr>
        <p:spPr>
          <a:xfrm>
            <a:off x="838200" y="1825625"/>
            <a:ext cx="10915015" cy="4351655"/>
          </a:xfrm>
        </p:spPr>
        <p:txBody>
          <a:bodyPr/>
          <a:p>
            <a:r>
              <a:rPr lang="en-US">
                <a:sym typeface="+mn-ea"/>
              </a:rPr>
              <a:t>In Figure </a:t>
            </a:r>
            <a:r>
              <a:rPr lang="en-IN" altLang="en-US">
                <a:sym typeface="+mn-ea"/>
              </a:rPr>
              <a:t>of slide 23 </a:t>
            </a:r>
            <a:r>
              <a:rPr lang="en-US">
                <a:sym typeface="+mn-ea"/>
              </a:rPr>
              <a:t> and </a:t>
            </a:r>
            <a:r>
              <a:rPr lang="en-IN" altLang="en-US">
                <a:sym typeface="+mn-ea"/>
              </a:rPr>
              <a:t>26</a:t>
            </a:r>
            <a:r>
              <a:rPr lang="en-US">
                <a:sym typeface="+mn-ea"/>
              </a:rPr>
              <a:t>, we show computation of (ES,EF) and (LS,LF) respectively.</a:t>
            </a:r>
            <a:endParaRPr lang="en-US">
              <a:sym typeface="+mn-ea"/>
            </a:endParaRPr>
          </a:p>
          <a:p>
            <a:r>
              <a:rPr lang="en-US"/>
              <a:t>From this project parameters for different tasks for the MIS problem have been represented in </a:t>
            </a:r>
            <a:r>
              <a:rPr lang="en-IN" altLang="en-US"/>
              <a:t>following </a:t>
            </a:r>
            <a:r>
              <a:rPr lang="en-US"/>
              <a:t>Table</a:t>
            </a:r>
            <a:r>
              <a:rPr lang="en-IN" altLang="en-US"/>
              <a:t>.</a:t>
            </a:r>
            <a:endParaRPr lang="en-IN" altLang="en-US"/>
          </a:p>
          <a:p>
            <a:endParaRPr lang="en-IN" altLang="en-US"/>
          </a:p>
          <a:p>
            <a:r>
              <a:rPr lang="en-IN" altLang="en-US"/>
              <a:t>The critical paths are all the paths whose duration equals MT. The critical path in figure slide number 15 is shown using a thick arrows.</a:t>
            </a:r>
            <a:endParaRPr lang="en-I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r>
              <a:rPr lang="en-US"/>
              <a:t>Table : Project Parameters Computed From Activity Network</a:t>
            </a:r>
            <a:endParaRPr lang="en-US"/>
          </a:p>
        </p:txBody>
      </p:sp>
      <p:graphicFrame>
        <p:nvGraphicFramePr>
          <p:cNvPr id="5" name="Content Placeholder 4"/>
          <p:cNvGraphicFramePr/>
          <p:nvPr>
            <p:ph idx="1"/>
          </p:nvPr>
        </p:nvGraphicFramePr>
        <p:xfrm>
          <a:off x="748665" y="1825625"/>
          <a:ext cx="10605135" cy="3951605"/>
        </p:xfrm>
        <a:graphic>
          <a:graphicData uri="http://schemas.openxmlformats.org/drawingml/2006/table">
            <a:tbl>
              <a:tblPr firstRow="1" bandRow="1">
                <a:tableStyleId>{5940675A-B579-460E-94D1-54222C63F5DA}</a:tableStyleId>
              </a:tblPr>
              <a:tblGrid>
                <a:gridCol w="3843655"/>
                <a:gridCol w="1608455"/>
                <a:gridCol w="1258570"/>
                <a:gridCol w="981075"/>
                <a:gridCol w="1572895"/>
                <a:gridCol w="1340485"/>
              </a:tblGrid>
              <a:tr h="441960">
                <a:tc gridSpan="6">
                  <a:txBody>
                    <a:bodyPr/>
                    <a:p>
                      <a:pPr indent="0">
                        <a:buNone/>
                      </a:pPr>
                      <a:endParaRPr lang="en-US" sz="900" b="1">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c hMerge="1">
                  <a:tcPr>
                    <a:lnT cap="flat">
                      <a:noFill/>
                    </a:lnT>
                    <a:lnB cap="flat">
                      <a:noFill/>
                    </a:lnB>
                  </a:tcPr>
                </a:tc>
                <a:tc hMerge="1">
                  <a:tcPr>
                    <a:lnT cap="flat">
                      <a:noFill/>
                    </a:lnT>
                    <a:lnB cap="flat">
                      <a:noFill/>
                    </a:lnB>
                  </a:tcPr>
                </a:tc>
                <a:tc hMerge="1">
                  <a:tcPr>
                    <a:lnT cap="flat">
                      <a:noFill/>
                    </a:lnT>
                    <a:lnB cap="flat">
                      <a:noFill/>
                    </a:lnB>
                  </a:tcPr>
                </a:tc>
                <a:tc hMerge="1">
                  <a:tcPr>
                    <a:lnT cap="flat">
                      <a:noFill/>
                    </a:lnT>
                    <a:lnB cap="flat">
                      <a:noFill/>
                    </a:lnB>
                  </a:tcPr>
                </a:tc>
                <a:tc hMerge="1">
                  <a:tcPr>
                    <a:lnR cap="flat">
                      <a:noFill/>
                    </a:lnR>
                    <a:lnT cap="flat">
                      <a:noFill/>
                    </a:lnT>
                    <a:lnB cap="flat">
                      <a:noFill/>
                    </a:lnB>
                  </a:tcPr>
                </a:tc>
              </a:tr>
              <a:tr h="441960">
                <a:tc>
                  <a:txBody>
                    <a:bodyPr/>
                    <a:p>
                      <a:pPr indent="0" algn="ctr">
                        <a:buNone/>
                      </a:pPr>
                      <a:r>
                        <a:rPr lang="en-US" sz="1800" b="0">
                          <a:latin typeface="Tahoma" panose="020B0604030504040204" charset="0"/>
                          <a:cs typeface="Tahoma" panose="020B0604030504040204" charset="0"/>
                        </a:rPr>
                        <a:t>Task</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1800" b="0">
                          <a:latin typeface="Tahoma" panose="020B0604030504040204" charset="0"/>
                          <a:cs typeface="Tahoma" panose="020B0604030504040204" charset="0"/>
                        </a:rPr>
                        <a:t>ES</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1800" b="0">
                          <a:latin typeface="Tahoma" panose="020B0604030504040204" charset="0"/>
                          <a:cs typeface="Tahoma" panose="020B0604030504040204" charset="0"/>
                        </a:rPr>
                        <a:t>EF</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1800" b="0">
                          <a:latin typeface="Tahoma" panose="020B0604030504040204" charset="0"/>
                          <a:cs typeface="Tahoma" panose="020B0604030504040204" charset="0"/>
                        </a:rPr>
                        <a:t>LS</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1800" b="0">
                          <a:latin typeface="Tahoma" panose="020B0604030504040204" charset="0"/>
                          <a:cs typeface="Tahoma" panose="020B0604030504040204" charset="0"/>
                        </a:rPr>
                        <a:t>LF</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CCCCCC"/>
                    </a:solidFill>
                  </a:tcPr>
                </a:tc>
                <a:tc>
                  <a:txBody>
                    <a:bodyPr/>
                    <a:p>
                      <a:pPr indent="0" algn="ctr">
                        <a:buNone/>
                      </a:pPr>
                      <a:r>
                        <a:rPr lang="en-US" sz="1800" b="0">
                          <a:latin typeface="Tahoma" panose="020B0604030504040204" charset="0"/>
                          <a:cs typeface="Tahoma" panose="020B0604030504040204" charset="0"/>
                        </a:rPr>
                        <a:t>ST</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CCCCCC"/>
                    </a:solidFill>
                  </a:tcPr>
                </a:tc>
              </a:tr>
              <a:tr h="441960">
                <a:tc>
                  <a:txBody>
                    <a:bodyPr/>
                    <a:p>
                      <a:pPr indent="0" algn="ctr">
                        <a:buNone/>
                      </a:pPr>
                      <a:r>
                        <a:rPr lang="en-US" sz="1800" b="0">
                          <a:latin typeface="Tahoma" panose="020B0604030504040204" charset="0"/>
                          <a:cs typeface="Tahoma" panose="020B0604030504040204" charset="0"/>
                        </a:rPr>
                        <a:t>Specification</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r h="441960">
                <a:tc>
                  <a:txBody>
                    <a:bodyPr/>
                    <a:p>
                      <a:pPr indent="0" algn="ctr">
                        <a:buNone/>
                      </a:pPr>
                      <a:r>
                        <a:rPr lang="en-US" sz="1800" b="0">
                          <a:latin typeface="Tahoma" panose="020B0604030504040204" charset="0"/>
                          <a:cs typeface="Tahoma" panose="020B0604030504040204" charset="0"/>
                        </a:rPr>
                        <a:t>Design data base</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60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60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r h="441960">
                <a:tc>
                  <a:txBody>
                    <a:bodyPr/>
                    <a:p>
                      <a:pPr indent="0" algn="ctr">
                        <a:buNone/>
                      </a:pPr>
                      <a:r>
                        <a:rPr lang="en-US" sz="1800" b="0">
                          <a:latin typeface="Tahoma" panose="020B0604030504040204" charset="0"/>
                          <a:cs typeface="Tahoma" panose="020B0604030504040204" charset="0"/>
                        </a:rPr>
                        <a:t>Design GUI part</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45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90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120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75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r h="441960">
                <a:tc>
                  <a:txBody>
                    <a:bodyPr/>
                    <a:p>
                      <a:pPr indent="0" algn="ctr">
                        <a:buNone/>
                      </a:pPr>
                      <a:r>
                        <a:rPr lang="en-US" sz="1800" b="0">
                          <a:latin typeface="Tahoma" panose="020B0604030504040204" charset="0"/>
                          <a:cs typeface="Tahoma" panose="020B0604030504040204" charset="0"/>
                        </a:rPr>
                        <a:t>Code data base</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60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165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60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165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r h="441960">
                <a:tc>
                  <a:txBody>
                    <a:bodyPr/>
                    <a:p>
                      <a:pPr indent="0" algn="ctr">
                        <a:buNone/>
                      </a:pPr>
                      <a:r>
                        <a:rPr lang="en-US" sz="1800" b="0">
                          <a:latin typeface="Tahoma" panose="020B0604030504040204" charset="0"/>
                          <a:cs typeface="Tahoma" panose="020B0604030504040204" charset="0"/>
                        </a:rPr>
                        <a:t>Code GUI part</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45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90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120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165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75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r h="441960">
                <a:tc>
                  <a:txBody>
                    <a:bodyPr/>
                    <a:p>
                      <a:pPr indent="0" algn="ctr">
                        <a:buNone/>
                      </a:pPr>
                      <a:r>
                        <a:rPr lang="en-US" sz="1800" b="0">
                          <a:latin typeface="Tahoma" panose="020B0604030504040204" charset="0"/>
                          <a:cs typeface="Tahoma" panose="020B0604030504040204" charset="0"/>
                        </a:rPr>
                        <a:t>Integrate and test</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165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285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165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285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r h="415925">
                <a:tc>
                  <a:txBody>
                    <a:bodyPr/>
                    <a:p>
                      <a:pPr indent="0" algn="ctr">
                        <a:buNone/>
                      </a:pPr>
                      <a:r>
                        <a:rPr lang="en-US" sz="1800" b="0">
                          <a:latin typeface="Tahoma" panose="020B0604030504040204" charset="0"/>
                          <a:cs typeface="Tahoma" panose="020B0604030504040204" charset="0"/>
                        </a:rPr>
                        <a:t>Write user manual</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15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75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225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285</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a:noFill/>
                    </a:lnR>
                    <a:lnT cap="flat">
                      <a:noFill/>
                    </a:lnT>
                    <a:lnB cap="flat">
                      <a:noFill/>
                    </a:lnB>
                    <a:lnTlToBr>
                      <a:noFill/>
                    </a:lnTlToBr>
                    <a:lnBlToTr>
                      <a:noFill/>
                    </a:lnBlToTr>
                    <a:solidFill>
                      <a:srgbClr val="E6E6E6"/>
                    </a:solidFill>
                  </a:tcPr>
                </a:tc>
                <a:tc>
                  <a:txBody>
                    <a:bodyPr/>
                    <a:p>
                      <a:pPr indent="0" algn="ctr">
                        <a:buNone/>
                      </a:pPr>
                      <a:r>
                        <a:rPr lang="en-US" sz="1800" b="0">
                          <a:latin typeface="Tahoma" panose="020B0604030504040204" charset="0"/>
                          <a:cs typeface="Tahoma" panose="020B0604030504040204" charset="0"/>
                        </a:rPr>
                        <a:t>210</a:t>
                      </a:r>
                      <a:endParaRPr lang="en-US" sz="1800" b="0">
                        <a:latin typeface="Tahoma" panose="020B0604030504040204" charset="0"/>
                        <a:ea typeface="Tahoma" panose="020B0604030504040204" charset="0"/>
                        <a:cs typeface="Tahoma" panose="020B0604030504040204" charset="0"/>
                      </a:endParaRPr>
                    </a:p>
                  </a:txBody>
                  <a:tcPr marL="0" marR="0" marT="0" marB="0" vert="horz" anchor="t">
                    <a:lnL>
                      <a:noFill/>
                    </a:lnL>
                    <a:lnR cap="flat">
                      <a:noFill/>
                    </a:lnR>
                    <a:lnT cap="flat">
                      <a:noFill/>
                    </a:lnT>
                    <a:lnB cap="flat">
                      <a:noFill/>
                    </a:lnB>
                    <a:lnTlToBr>
                      <a:noFill/>
                    </a:lnTlToBr>
                    <a:lnBlToTr>
                      <a:noFill/>
                    </a:lnBlToTr>
                    <a:solidFill>
                      <a:srgbClr val="E6E6E6"/>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PERT Charts</a:t>
            </a:r>
            <a:endParaRPr lang="en-US"/>
          </a:p>
        </p:txBody>
      </p:sp>
      <p:sp>
        <p:nvSpPr>
          <p:cNvPr id="3" name="Content Placeholder 2"/>
          <p:cNvSpPr>
            <a:spLocks noGrp="1"/>
          </p:cNvSpPr>
          <p:nvPr>
            <p:ph idx="1"/>
          </p:nvPr>
        </p:nvSpPr>
        <p:spPr/>
        <p:txBody>
          <a:bodyPr/>
          <a:p>
            <a:r>
              <a:rPr lang="en-US"/>
              <a:t>The activity durations computed using an activity network are only estimated duration. </a:t>
            </a:r>
            <a:endParaRPr lang="en-US"/>
          </a:p>
          <a:p>
            <a:r>
              <a:rPr lang="en-US"/>
              <a:t>It is therefore not possible to estimate the worst case (pessimistic) and best case (optimistic) estimations using an activity diagram. Since, the actual durations might vary from the estimated durations, the utility of the activity network diagrams are limited.</a:t>
            </a:r>
            <a:endParaRPr lang="en-US"/>
          </a:p>
          <a:p>
            <a:r>
              <a:rPr lang="en-US"/>
              <a:t>The CPM can be used to determine the duration of a project, but does not provide any indication of the probability of meeting that schedule.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 y="365125"/>
            <a:ext cx="10916920" cy="1325880"/>
          </a:xfrm>
        </p:spPr>
        <p:txBody>
          <a:bodyPr>
            <a:normAutofit fontScale="90000"/>
          </a:bodyPr>
          <a:p>
            <a:pPr algn="ctr"/>
            <a:r>
              <a:rPr lang="en-US" dirty="0">
                <a:sym typeface="+mn-ea"/>
              </a:rPr>
              <a:t>SCHEDULING</a:t>
            </a:r>
            <a:br>
              <a:rPr lang="en-US" dirty="0">
                <a:sym typeface="+mn-ea"/>
              </a:rPr>
            </a:br>
            <a:endParaRPr lang="en-US"/>
          </a:p>
        </p:txBody>
      </p:sp>
      <p:sp>
        <p:nvSpPr>
          <p:cNvPr id="3" name="Content Placeholder 2"/>
          <p:cNvSpPr>
            <a:spLocks noGrp="1"/>
          </p:cNvSpPr>
          <p:nvPr>
            <p:ph idx="1"/>
          </p:nvPr>
        </p:nvSpPr>
        <p:spPr/>
        <p:txBody>
          <a:bodyPr/>
          <a:p>
            <a:r>
              <a:rPr lang="en-US"/>
              <a:t>In order to schedule the project activities, a software project manager needs to do the following:</a:t>
            </a:r>
            <a:endParaRPr lang="en-US"/>
          </a:p>
          <a:p>
            <a:pPr marL="0" indent="0" algn="just">
              <a:buNone/>
            </a:pPr>
            <a:r>
              <a:rPr lang="en-US"/>
              <a:t>1.Identify all	 the major activities that need to be carried out to complete the project.</a:t>
            </a:r>
            <a:endParaRPr lang="en-US"/>
          </a:p>
          <a:p>
            <a:pPr marL="0" indent="0" algn="just">
              <a:buNone/>
            </a:pPr>
            <a:r>
              <a:rPr lang="en-US"/>
              <a:t>2.Break down each activity into tasks.</a:t>
            </a:r>
            <a:endParaRPr lang="en-US"/>
          </a:p>
          <a:p>
            <a:pPr marL="0" indent="0" algn="just">
              <a:buNone/>
            </a:pPr>
            <a:r>
              <a:rPr lang="en-IN" altLang="en-US"/>
              <a:t>3.</a:t>
            </a:r>
            <a:r>
              <a:rPr lang="en-US"/>
              <a:t>Determine the dependency among different tasks.</a:t>
            </a:r>
            <a:endParaRPr lang="en-US"/>
          </a:p>
          <a:p>
            <a:pPr marL="0" indent="0" algn="just">
              <a:buNone/>
            </a:pPr>
            <a:r>
              <a:rPr lang="en-IN" altLang="en-US"/>
              <a:t>4.Represent the information in the form of an activity network.</a:t>
            </a:r>
            <a:endParaRPr lang="en-IN" altLang="en-US"/>
          </a:p>
          <a:p>
            <a:pPr marL="0" indent="0" algn="just">
              <a:buNone/>
            </a:pPr>
            <a:r>
              <a:rPr lang="en-IN" altLang="en-US"/>
              <a:t>5.Establish the estimates for the time durations necessary to complete the tasks.</a:t>
            </a:r>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PERT Charts</a:t>
            </a:r>
            <a:br>
              <a:rPr lang="en-US"/>
            </a:br>
            <a:endParaRPr lang="en-US"/>
          </a:p>
        </p:txBody>
      </p:sp>
      <p:sp>
        <p:nvSpPr>
          <p:cNvPr id="3" name="Content Placeholder 2"/>
          <p:cNvSpPr>
            <a:spLocks noGrp="1"/>
          </p:cNvSpPr>
          <p:nvPr>
            <p:ph idx="1"/>
          </p:nvPr>
        </p:nvSpPr>
        <p:spPr/>
        <p:txBody>
          <a:bodyPr>
            <a:normAutofit lnSpcReduction="20000"/>
          </a:bodyPr>
          <a:p>
            <a:pPr algn="just"/>
            <a:r>
              <a:rPr lang="en-US"/>
              <a:t>Project evaluation and review technique (PERT) charts are a more sophisticated form of activity chart.</a:t>
            </a:r>
            <a:endParaRPr lang="en-US"/>
          </a:p>
          <a:p>
            <a:pPr algn="just"/>
            <a:r>
              <a:rPr lang="en-US"/>
              <a:t>Project managers know that there is considerable uncertainty about how much time a task would exactly take to complete. </a:t>
            </a:r>
            <a:endParaRPr lang="en-US"/>
          </a:p>
          <a:p>
            <a:pPr algn="just"/>
            <a:r>
              <a:rPr lang="en-US"/>
              <a:t>The duration assigned to tasks by the project manager are after all only estimates. </a:t>
            </a:r>
            <a:endParaRPr lang="en-US"/>
          </a:p>
          <a:p>
            <a:pPr algn="just"/>
            <a:r>
              <a:rPr lang="en-US"/>
              <a:t>Therefore, in reality the duration of an activity is a random variable with some probability distribution.</a:t>
            </a:r>
            <a:endParaRPr lang="en-US"/>
          </a:p>
          <a:p>
            <a:pPr algn="just"/>
            <a:r>
              <a:rPr lang="en-US"/>
              <a:t>In this context, PERT charts can  be used to determine the probabilistic times for reaching various project mile stones, including the final mile stone.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PERT Charts</a:t>
            </a:r>
            <a:br>
              <a:rPr lang="en-US">
                <a:sym typeface="+mn-ea"/>
              </a:rPr>
            </a:br>
            <a:endParaRPr lang="en-US"/>
          </a:p>
        </p:txBody>
      </p:sp>
      <p:sp>
        <p:nvSpPr>
          <p:cNvPr id="3" name="Content Placeholder 2"/>
          <p:cNvSpPr>
            <a:spLocks noGrp="1"/>
          </p:cNvSpPr>
          <p:nvPr>
            <p:ph idx="1"/>
          </p:nvPr>
        </p:nvSpPr>
        <p:spPr/>
        <p:txBody>
          <a:bodyPr/>
          <a:p>
            <a:r>
              <a:rPr lang="en-US"/>
              <a:t>PERT charts like activity networks consist of a network of boxes and arrows. </a:t>
            </a:r>
            <a:endParaRPr lang="en-US"/>
          </a:p>
          <a:p>
            <a:r>
              <a:rPr lang="en-US"/>
              <a:t>The boxes represent activities and the arrows represent task dependencies.</a:t>
            </a:r>
            <a:endParaRPr lang="en-US"/>
          </a:p>
          <a:p>
            <a:r>
              <a:rPr lang="en-US"/>
              <a:t>A PERT chart represents the statistical variations in the project estimates assuming these to be normal distribution. </a:t>
            </a:r>
            <a:endParaRPr lang="en-US"/>
          </a:p>
          <a:p>
            <a:r>
              <a:rPr lang="en-US"/>
              <a:t>PERT allows for some randomness in task completion times, and therefore provides the capability to determine the probability for achieving project milestones based on the probability of completing each task along the path to that milestone.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PERT Charts</a:t>
            </a:r>
            <a:endParaRPr lang="en-US"/>
          </a:p>
        </p:txBody>
      </p:sp>
      <p:sp>
        <p:nvSpPr>
          <p:cNvPr id="3" name="Content Placeholder 2"/>
          <p:cNvSpPr>
            <a:spLocks noGrp="1"/>
          </p:cNvSpPr>
          <p:nvPr>
            <p:ph idx="1"/>
          </p:nvPr>
        </p:nvSpPr>
        <p:spPr/>
        <p:txBody>
          <a:bodyPr/>
          <a:p>
            <a:r>
              <a:rPr lang="en-US"/>
              <a:t>Each task is annotated with three estimates:</a:t>
            </a:r>
            <a:endParaRPr lang="en-US"/>
          </a:p>
          <a:p>
            <a:pPr marL="0" indent="0">
              <a:buNone/>
            </a:pPr>
            <a:r>
              <a:rPr lang="en-US"/>
              <a:t>Optimistic (O): The best possible case task completion time.</a:t>
            </a:r>
            <a:endParaRPr lang="en-US"/>
          </a:p>
          <a:p>
            <a:pPr marL="0" indent="0">
              <a:buNone/>
            </a:pPr>
            <a:r>
              <a:rPr lang="en-US"/>
              <a:t>Most likely estimate (M): Most likely task completion time.</a:t>
            </a:r>
            <a:endParaRPr lang="en-US"/>
          </a:p>
          <a:p>
            <a:pPr marL="0" indent="0">
              <a:buNone/>
            </a:pPr>
            <a:r>
              <a:rPr lang="en-US"/>
              <a:t>Worst case (W): The worst possible case task completion time.</a:t>
            </a:r>
            <a:endParaRPr lang="en-US"/>
          </a:p>
          <a:p>
            <a:r>
              <a:rPr lang="en-US"/>
              <a:t>The optimistic (O) and worst case (W) estimates represent the extremities of all possible scenarios of task completion.</a:t>
            </a:r>
            <a:endParaRPr lang="en-US"/>
          </a:p>
          <a:p>
            <a:r>
              <a:rPr lang="en-US"/>
              <a:t>The most likely estimate (M) is the completion time that has the highest probability.</a:t>
            </a:r>
            <a:endParaRPr lang="en-US"/>
          </a:p>
          <a:p>
            <a:pPr marL="0" indent="0">
              <a:buNone/>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PERT Charts</a:t>
            </a:r>
            <a:br>
              <a:rPr lang="en-US"/>
            </a:br>
            <a:endParaRPr lang="en-US"/>
          </a:p>
        </p:txBody>
      </p:sp>
      <p:sp>
        <p:nvSpPr>
          <p:cNvPr id="3" name="Content Placeholder 2"/>
          <p:cNvSpPr>
            <a:spLocks noGrp="1"/>
          </p:cNvSpPr>
          <p:nvPr>
            <p:ph idx="1"/>
          </p:nvPr>
        </p:nvSpPr>
        <p:spPr/>
        <p:txBody>
          <a:bodyPr>
            <a:normAutofit lnSpcReduction="20000"/>
          </a:bodyPr>
          <a:p>
            <a:r>
              <a:rPr lang="en-US"/>
              <a:t>The three estimates are used to compute the expected value of the standard deviation.</a:t>
            </a:r>
            <a:endParaRPr lang="en-US"/>
          </a:p>
          <a:p>
            <a:r>
              <a:rPr lang="en-US"/>
              <a:t>It can be shown that the entire distribution lies between the interval (M – 3</a:t>
            </a:r>
            <a:r>
              <a:rPr lang="en-IN" altLang="en-US"/>
              <a:t>*</a:t>
            </a:r>
            <a:r>
              <a:rPr lang="en-US"/>
              <a:t> ST ) and (M + 3 </a:t>
            </a:r>
            <a:r>
              <a:rPr lang="en-IN" altLang="en-US"/>
              <a:t>*</a:t>
            </a:r>
            <a:r>
              <a:rPr lang="en-US"/>
              <a:t>ST ), where ST is the standard deviation.</a:t>
            </a:r>
            <a:endParaRPr lang="en-US"/>
          </a:p>
          <a:p>
            <a:r>
              <a:rPr lang="en-US"/>
              <a:t>From this it is possible to show that—The standard deviation for a task ST = (P – O)/6.</a:t>
            </a:r>
            <a:endParaRPr lang="en-US"/>
          </a:p>
          <a:p>
            <a:r>
              <a:rPr lang="en-US"/>
              <a:t>The mean estimated time is calculated as ET = (O + 4M + W )/6.</a:t>
            </a:r>
            <a:endParaRPr lang="en-US"/>
          </a:p>
          <a:p>
            <a:r>
              <a:rPr lang="en-US"/>
              <a:t>Since all possible completion times between the minimum and maximum duration for every task has to be considered, there can be  many critical paths, depending on the various permutations of the estimates for each task.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PERT Charts</a:t>
            </a:r>
            <a:br>
              <a:rPr lang="en-US">
                <a:sym typeface="+mn-ea"/>
              </a:rPr>
            </a:br>
            <a:endParaRPr lang="en-US"/>
          </a:p>
        </p:txBody>
      </p:sp>
      <p:sp>
        <p:nvSpPr>
          <p:cNvPr id="3" name="Content Placeholder 2"/>
          <p:cNvSpPr>
            <a:spLocks noGrp="1"/>
          </p:cNvSpPr>
          <p:nvPr>
            <p:ph idx="1"/>
          </p:nvPr>
        </p:nvSpPr>
        <p:spPr/>
        <p:txBody>
          <a:bodyPr/>
          <a:p>
            <a:r>
              <a:rPr lang="en-US"/>
              <a:t>This makes critical path analysis in PERT charts very complex.</a:t>
            </a:r>
            <a:endParaRPr lang="en-US"/>
          </a:p>
          <a:p>
            <a:endParaRPr lang="en-US"/>
          </a:p>
          <a:p>
            <a:r>
              <a:rPr lang="en-US"/>
              <a:t>A critical path in a PERT chart is shown by using thicker arrows.</a:t>
            </a:r>
            <a:endParaRPr lang="en-US"/>
          </a:p>
          <a:p>
            <a:pPr marL="0" indent="0">
              <a:buNone/>
            </a:pPr>
            <a:endParaRPr lang="en-US"/>
          </a:p>
          <a:p>
            <a:r>
              <a:rPr lang="en-US"/>
              <a:t>The PERT chart representation of the MIS problem is shown in </a:t>
            </a:r>
            <a:r>
              <a:rPr lang="en-IN" altLang="en-US"/>
              <a:t>following f</a:t>
            </a:r>
            <a:r>
              <a:rPr lang="en-US"/>
              <a:t>igure.</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8210"/>
          </a:xfrm>
        </p:spPr>
        <p:txBody>
          <a:bodyPr/>
          <a:p>
            <a:pPr algn="ctr"/>
            <a:r>
              <a:rPr lang="en-US">
                <a:sym typeface="+mn-ea"/>
              </a:rPr>
              <a:t>PERT Charts</a:t>
            </a:r>
            <a:endParaRPr lang="en-US"/>
          </a:p>
        </p:txBody>
      </p:sp>
      <p:pic>
        <p:nvPicPr>
          <p:cNvPr id="341" name="image51.png"/>
          <p:cNvPicPr>
            <a:picLocks noChangeAspect="1"/>
          </p:cNvPicPr>
          <p:nvPr>
            <p:ph idx="1"/>
          </p:nvPr>
        </p:nvPicPr>
        <p:blipFill>
          <a:blip r:embed="rId1" cstate="print"/>
          <a:stretch>
            <a:fillRect/>
          </a:stretch>
        </p:blipFill>
        <p:spPr>
          <a:xfrm>
            <a:off x="1094740" y="1627505"/>
            <a:ext cx="9653270" cy="4083685"/>
          </a:xfrm>
          <a:prstGeom prst="rect">
            <a:avLst/>
          </a:prstGeom>
        </p:spPr>
      </p:pic>
      <p:sp>
        <p:nvSpPr>
          <p:cNvPr id="100" name="Text Box 99"/>
          <p:cNvSpPr txBox="1"/>
          <p:nvPr/>
        </p:nvSpPr>
        <p:spPr>
          <a:xfrm>
            <a:off x="1820545" y="6241415"/>
            <a:ext cx="7326630" cy="368300"/>
          </a:xfrm>
          <a:prstGeom prst="rect">
            <a:avLst/>
          </a:prstGeom>
          <a:noFill/>
          <a:ln w="9525">
            <a:noFill/>
          </a:ln>
        </p:spPr>
        <p:txBody>
          <a:bodyPr wrap="square">
            <a:spAutoFit/>
          </a:bodyPr>
          <a:p>
            <a:pPr indent="0" algn="ctr"/>
            <a:r>
              <a:rPr lang="en-US" b="1">
                <a:latin typeface="Tahoma" panose="020B0604030504040204" charset="0"/>
              </a:rPr>
              <a:t>Figure : </a:t>
            </a:r>
            <a:r>
              <a:rPr lang="en-US" b="0">
                <a:latin typeface="Tahoma" panose="020B0604030504040204" charset="0"/>
              </a:rPr>
              <a:t>PERT chart representation of the MIS problem.</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Gantt Charts</a:t>
            </a:r>
            <a:endParaRPr lang="en-US"/>
          </a:p>
        </p:txBody>
      </p:sp>
      <p:sp>
        <p:nvSpPr>
          <p:cNvPr id="3" name="Content Placeholder 2"/>
          <p:cNvSpPr>
            <a:spLocks noGrp="1"/>
          </p:cNvSpPr>
          <p:nvPr>
            <p:ph idx="1"/>
          </p:nvPr>
        </p:nvSpPr>
        <p:spPr/>
        <p:txBody>
          <a:bodyPr>
            <a:normAutofit lnSpcReduction="10000"/>
          </a:bodyPr>
          <a:p>
            <a:r>
              <a:rPr lang="en-US"/>
              <a:t>Gantt chart has been named after its developer Henry Gantt.</a:t>
            </a:r>
            <a:endParaRPr lang="en-US"/>
          </a:p>
          <a:p>
            <a:r>
              <a:rPr lang="en-US"/>
              <a:t>A Gantt chart is a form of bar chart. The vertical axis lists all the tasks to be performed.</a:t>
            </a:r>
            <a:endParaRPr lang="en-US"/>
          </a:p>
          <a:p>
            <a:r>
              <a:rPr lang="en-US"/>
              <a:t>The bars are drawn along the y-axis, one for each task. Gantt charts used in software project management are actually an enhanced version of the standard Gantt charts.</a:t>
            </a:r>
            <a:endParaRPr lang="en-US"/>
          </a:p>
          <a:p>
            <a:r>
              <a:rPr lang="en-US"/>
              <a:t>In the Gantt charts used for software project management, each bar consists of a unshaded part and a shaded part.</a:t>
            </a:r>
            <a:endParaRPr lang="en-US"/>
          </a:p>
          <a:p>
            <a:r>
              <a:rPr lang="en-US"/>
              <a:t>The shaded part of the bar shows the length of time each task is estimated to take.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Gantt Charts</a:t>
            </a:r>
            <a:br>
              <a:rPr lang="en-US"/>
            </a:br>
            <a:endParaRPr lang="en-US"/>
          </a:p>
        </p:txBody>
      </p:sp>
      <p:sp>
        <p:nvSpPr>
          <p:cNvPr id="3" name="Content Placeholder 2"/>
          <p:cNvSpPr>
            <a:spLocks noGrp="1"/>
          </p:cNvSpPr>
          <p:nvPr>
            <p:ph idx="1"/>
          </p:nvPr>
        </p:nvSpPr>
        <p:spPr/>
        <p:txBody>
          <a:bodyPr/>
          <a:p>
            <a:r>
              <a:rPr lang="en-US"/>
              <a:t>The unshaded part shows the slack time or lax time. </a:t>
            </a:r>
            <a:endParaRPr lang="en-US"/>
          </a:p>
          <a:p>
            <a:r>
              <a:rPr lang="en-US"/>
              <a:t> The lax time represents the leeway or flexibility available in meeting the latest time by which a task must be finished.</a:t>
            </a:r>
            <a:endParaRPr lang="en-US"/>
          </a:p>
          <a:p>
            <a:r>
              <a:rPr lang="en-US"/>
              <a:t>A Gantt chart representation for the MIS problem  is shown in </a:t>
            </a:r>
            <a:r>
              <a:rPr lang="en-IN" altLang="en-US"/>
              <a:t>f</a:t>
            </a:r>
            <a:r>
              <a:rPr lang="en-US"/>
              <a:t>igure.</a:t>
            </a:r>
            <a:endParaRPr lang="en-US"/>
          </a:p>
          <a:p>
            <a:endParaRPr lang="en-US"/>
          </a:p>
        </p:txBody>
      </p:sp>
      <p:pic>
        <p:nvPicPr>
          <p:cNvPr id="5" name="Picture 4"/>
          <p:cNvPicPr/>
          <p:nvPr/>
        </p:nvPicPr>
        <p:blipFill>
          <a:blip r:embed="rId1"/>
          <a:stretch>
            <a:fillRect/>
          </a:stretch>
        </p:blipFill>
        <p:spPr>
          <a:xfrm>
            <a:off x="1247140" y="3950335"/>
            <a:ext cx="9284970" cy="159829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Gantt Chart</a:t>
            </a:r>
            <a:endParaRPr lang="en-IN" altLang="en-US"/>
          </a:p>
        </p:txBody>
      </p:sp>
      <p:pic>
        <p:nvPicPr>
          <p:cNvPr id="343" name="image52.png"/>
          <p:cNvPicPr>
            <a:picLocks noChangeAspect="1"/>
          </p:cNvPicPr>
          <p:nvPr>
            <p:ph idx="1"/>
          </p:nvPr>
        </p:nvPicPr>
        <p:blipFill>
          <a:blip r:embed="rId1" cstate="print"/>
          <a:stretch>
            <a:fillRect/>
          </a:stretch>
        </p:blipFill>
        <p:spPr>
          <a:xfrm>
            <a:off x="1397000" y="1582420"/>
            <a:ext cx="10377170" cy="4353560"/>
          </a:xfrm>
          <a:prstGeom prst="rect">
            <a:avLst/>
          </a:prstGeom>
        </p:spPr>
      </p:pic>
      <p:sp>
        <p:nvSpPr>
          <p:cNvPr id="100" name="Text Box 99"/>
          <p:cNvSpPr txBox="1"/>
          <p:nvPr/>
        </p:nvSpPr>
        <p:spPr>
          <a:xfrm>
            <a:off x="2574925" y="6134100"/>
            <a:ext cx="7418705" cy="337185"/>
          </a:xfrm>
          <a:prstGeom prst="rect">
            <a:avLst/>
          </a:prstGeom>
          <a:noFill/>
          <a:ln w="9525">
            <a:noFill/>
          </a:ln>
        </p:spPr>
        <p:txBody>
          <a:bodyPr wrap="square">
            <a:spAutoFit/>
          </a:bodyPr>
          <a:p>
            <a:pPr indent="0" algn="ctr"/>
            <a:r>
              <a:rPr lang="en-US" sz="1600" b="1">
                <a:latin typeface="Tahoma" panose="020B0604030504040204" charset="0"/>
              </a:rPr>
              <a:t>Figure : </a:t>
            </a:r>
            <a:r>
              <a:rPr lang="en-US" sz="1600" b="0">
                <a:latin typeface="Tahoma" panose="020B0604030504040204" charset="0"/>
              </a:rPr>
              <a:t>Gantt chart representation of the MIS problem.</a:t>
            </a:r>
            <a:endParaRPr lang="en-US" sz="1600"/>
          </a:p>
        </p:txBody>
      </p:sp>
      <p:graphicFrame>
        <p:nvGraphicFramePr>
          <p:cNvPr id="4" name="Table 3"/>
          <p:cNvGraphicFramePr/>
          <p:nvPr/>
        </p:nvGraphicFramePr>
        <p:xfrm>
          <a:off x="3556000" y="3105467"/>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en-US" b="0"/>
                    </a:p>
                  </a:txBody>
                  <a:tcPr>
                    <a:lnL>
                      <a:noFill/>
                    </a:lnL>
                    <a:lnR>
                      <a:noFill/>
                    </a:lnR>
                    <a:lnT cap="flat">
                      <a:noFill/>
                    </a:lnT>
                    <a:lnB cap="flat">
                      <a:noFill/>
                    </a:lnB>
                    <a:lnTlToBr>
                      <a:noFill/>
                    </a:lnTlToBr>
                    <a:lnBlToTr>
                      <a:noFill/>
                    </a:lnBlToTr>
                    <a:noFill/>
                  </a:tcPr>
                </a:tc>
                <a:tc>
                  <a:txBody>
                    <a:bodyPr/>
                    <a:p>
                      <a:pPr>
                        <a:buNone/>
                      </a:pPr>
                      <a:endParaRPr 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en-US"/>
                    </a:p>
                  </a:txBody>
                  <a:tcPr>
                    <a:lnL>
                      <a:noFill/>
                    </a:lnL>
                    <a:lnR>
                      <a:noFill/>
                    </a:lnR>
                    <a:lnT cap="flat">
                      <a:noFill/>
                    </a:lnT>
                    <a:lnB cap="flat">
                      <a:noFill/>
                    </a:lnB>
                    <a:lnTlToBr>
                      <a:noFill/>
                    </a:lnTlToBr>
                    <a:lnBlToTr>
                      <a:noFill/>
                    </a:lnBlToTr>
                    <a:noFill/>
                  </a:tcPr>
                </a:tc>
                <a:tc>
                  <a:txBody>
                    <a:bodyPr/>
                    <a:p>
                      <a:pPr indent="0">
                        <a:buNone/>
                      </a:pPr>
                      <a:endParaRPr lang="en-US"/>
                    </a:p>
                  </a:txBody>
                  <a:tcPr>
                    <a:lnL>
                      <a:noFill/>
                    </a:lnL>
                    <a:lnR cap="flat">
                      <a:noFill/>
                    </a:lnR>
                    <a:lnT cap="flat">
                      <a:noFill/>
                    </a:lnT>
                    <a:lnB cap="flat">
                      <a:noFill/>
                    </a:lnB>
                    <a:lnTlToBr>
                      <a:noFill/>
                    </a:lnTlToBr>
                    <a:lnBlToTr>
                      <a:noFill/>
                    </a:lnBlToTr>
                    <a:noFill/>
                  </a:tcPr>
                </a:tc>
              </a:tr>
            </a:tbl>
          </a:graphicData>
        </a:graphic>
      </p:graphicFrame>
      <p:sp>
        <p:nvSpPr>
          <p:cNvPr id="6" name="Text Box 5"/>
          <p:cNvSpPr txBox="1"/>
          <p:nvPr/>
        </p:nvSpPr>
        <p:spPr>
          <a:xfrm>
            <a:off x="3556000" y="3836988"/>
            <a:ext cx="5080000" cy="175895"/>
          </a:xfrm>
          <a:prstGeom prst="rect">
            <a:avLst/>
          </a:prstGeom>
          <a:noFill/>
          <a:ln w="9525">
            <a:noFill/>
          </a:ln>
        </p:spPr>
        <p:txBody>
          <a:bodyPr>
            <a:spAutoFit/>
          </a:bodyPr>
          <a:p>
            <a:pPr indent="0"/>
            <a:r>
              <a:rPr lang="en-US" sz="550" b="0">
                <a:latin typeface="Tahoma" panose="020B0604030504040204" charset="0"/>
              </a:rPr>
              <a:t>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Advantages of Gantt Chart</a:t>
            </a:r>
            <a:endParaRPr lang="en-IN" altLang="en-US"/>
          </a:p>
        </p:txBody>
      </p:sp>
      <p:sp>
        <p:nvSpPr>
          <p:cNvPr id="3" name="Content Placeholder 2"/>
          <p:cNvSpPr>
            <a:spLocks noGrp="1"/>
          </p:cNvSpPr>
          <p:nvPr>
            <p:ph idx="1"/>
          </p:nvPr>
        </p:nvSpPr>
        <p:spPr/>
        <p:txBody>
          <a:bodyPr>
            <a:normAutofit lnSpcReduction="20000"/>
          </a:bodyPr>
          <a:p>
            <a:r>
              <a:rPr lang="en-US"/>
              <a:t>Gantt charts are useful for resource planning (i.e. allocate resources to activities).</a:t>
            </a:r>
            <a:endParaRPr lang="en-US"/>
          </a:p>
          <a:p>
            <a:r>
              <a:rPr lang="en-US"/>
              <a:t>The different types of resources that need to be allocated to activities include staff, hardware, and software.</a:t>
            </a:r>
            <a:endParaRPr lang="en-US"/>
          </a:p>
          <a:p>
            <a:r>
              <a:rPr lang="en-US"/>
              <a:t>Gantt chart representation of a project schedule is helpful in planning the utilisation of resources, while PERT chart is useful for monitoring the timely progress of activities. </a:t>
            </a:r>
            <a:endParaRPr lang="en-US"/>
          </a:p>
          <a:p>
            <a:r>
              <a:rPr lang="en-US"/>
              <a:t>Also, it is easier to identify parallel activities in a  project using a PERT chart.</a:t>
            </a:r>
            <a:endParaRPr lang="en-US"/>
          </a:p>
          <a:p>
            <a:r>
              <a:rPr lang="en-US"/>
              <a:t>Project managers need to identify the parallel activities in a project for assignment to different developers.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dirty="0">
                <a:sym typeface="+mn-ea"/>
              </a:rPr>
              <a:t>SCHEDULING</a:t>
            </a:r>
            <a:br>
              <a:rPr lang="en-US" dirty="0">
                <a:sym typeface="+mn-ea"/>
              </a:rPr>
            </a:br>
            <a:endParaRPr lang="en-US"/>
          </a:p>
        </p:txBody>
      </p:sp>
      <p:sp>
        <p:nvSpPr>
          <p:cNvPr id="3" name="Content Placeholder 2"/>
          <p:cNvSpPr>
            <a:spLocks noGrp="1"/>
          </p:cNvSpPr>
          <p:nvPr>
            <p:ph idx="1"/>
          </p:nvPr>
        </p:nvSpPr>
        <p:spPr/>
        <p:txBody>
          <a:bodyPr/>
          <a:p>
            <a:pPr marL="0" indent="0">
              <a:buNone/>
            </a:pPr>
            <a:r>
              <a:rPr lang="en-US"/>
              <a:t>6.Determine task starting	 and ending	dates	from the information represented in the activity network.</a:t>
            </a:r>
            <a:endParaRPr lang="en-US"/>
          </a:p>
          <a:p>
            <a:pPr marL="0" indent="0">
              <a:buNone/>
            </a:pPr>
            <a:r>
              <a:rPr lang="en-US"/>
              <a:t>7.Determine	the critical path. A critical path is a chain of tasks that determines the duration of the project.</a:t>
            </a:r>
            <a:endParaRPr lang="en-US"/>
          </a:p>
          <a:p>
            <a:pPr marL="0" indent="0">
              <a:buNone/>
            </a:pPr>
            <a:r>
              <a:rPr lang="en-US"/>
              <a:t>8.Allocate resources to tasks.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9500" y="2370455"/>
            <a:ext cx="10274300" cy="1115060"/>
          </a:xfrm>
        </p:spPr>
        <p:txBody>
          <a:bodyPr/>
          <a:p>
            <a:pPr algn="ctr"/>
            <a:r>
              <a:rPr lang="en-IN" altLang="en-US"/>
              <a:t>Any Question</a:t>
            </a:r>
            <a:endParaRPr lang="en-I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8045" y="3171825"/>
            <a:ext cx="10485755" cy="1370330"/>
          </a:xfrm>
        </p:spPr>
        <p:txBody>
          <a:bodyPr/>
          <a:p>
            <a:pPr algn="ctr"/>
            <a:r>
              <a:rPr lang="en-IN" altLang="en-US"/>
              <a:t>Thank you</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dirty="0">
                <a:sym typeface="+mn-ea"/>
              </a:rPr>
              <a:t>SCHEDULING</a:t>
            </a:r>
            <a:br>
              <a:rPr lang="en-US" dirty="0">
                <a:sym typeface="+mn-ea"/>
              </a:rPr>
            </a:br>
            <a:endParaRPr lang="en-US"/>
          </a:p>
        </p:txBody>
      </p:sp>
      <p:sp>
        <p:nvSpPr>
          <p:cNvPr id="3" name="Content Placeholder 2"/>
          <p:cNvSpPr>
            <a:spLocks noGrp="1"/>
          </p:cNvSpPr>
          <p:nvPr>
            <p:ph idx="1"/>
          </p:nvPr>
        </p:nvSpPr>
        <p:spPr/>
        <p:txBody>
          <a:bodyPr/>
          <a:p>
            <a:r>
              <a:rPr lang="en-US"/>
              <a:t>The first step in scheduling a software project involves identifying all the activities necessary to complete the project.</a:t>
            </a:r>
            <a:endParaRPr lang="en-US"/>
          </a:p>
          <a:p>
            <a:r>
              <a:rPr lang="en-US"/>
              <a:t>A good knowledge of the intricacies of the project and the development process helps the managers to effectively identify the important activities of the project.</a:t>
            </a:r>
            <a:endParaRPr lang="en-US"/>
          </a:p>
          <a:p>
            <a:r>
              <a:rPr lang="en-US"/>
              <a:t>Next, the activities are broken down into a logical set of smaller activities (subactivities).</a:t>
            </a:r>
            <a:endParaRPr lang="en-US"/>
          </a:p>
          <a:p>
            <a:r>
              <a:rPr lang="en-US"/>
              <a:t>The smallest subactivities are called tasks which are assigned to different developers.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dirty="0">
                <a:sym typeface="+mn-ea"/>
              </a:rPr>
              <a:t>SCHEDULING</a:t>
            </a:r>
            <a:br>
              <a:rPr lang="en-US" dirty="0">
                <a:sym typeface="+mn-ea"/>
              </a:rPr>
            </a:br>
            <a:endParaRPr lang="en-US"/>
          </a:p>
        </p:txBody>
      </p:sp>
      <p:sp>
        <p:nvSpPr>
          <p:cNvPr id="3" name="Content Placeholder 2"/>
          <p:cNvSpPr>
            <a:spLocks noGrp="1"/>
          </p:cNvSpPr>
          <p:nvPr>
            <p:ph idx="1"/>
          </p:nvPr>
        </p:nvSpPr>
        <p:spPr/>
        <p:txBody>
          <a:bodyPr>
            <a:normAutofit lnSpcReduction="10000"/>
          </a:bodyPr>
          <a:p>
            <a:r>
              <a:rPr lang="en-US"/>
              <a:t>The smallest unit of work activities that are subject to management planning and control are called tasks.</a:t>
            </a:r>
            <a:endParaRPr lang="en-US"/>
          </a:p>
          <a:p>
            <a:r>
              <a:rPr lang="en-US"/>
              <a:t>A project manager breakdowns the tasks systematically by using the work breakdown structure</a:t>
            </a:r>
            <a:r>
              <a:rPr lang="en-IN" altLang="en-US"/>
              <a:t>.</a:t>
            </a:r>
            <a:endParaRPr lang="en-IN" altLang="en-US"/>
          </a:p>
          <a:p>
            <a:r>
              <a:rPr lang="en-IN" altLang="en-US"/>
              <a:t>After the project manager has broken down the activities into tasks, he has to find the dependency among the tasks.</a:t>
            </a:r>
            <a:endParaRPr lang="en-IN" altLang="en-US"/>
          </a:p>
          <a:p>
            <a:r>
              <a:rPr lang="en-IN" altLang="en-US"/>
              <a:t>Dependency among the different tasks determines the order in which the different tasks would be carried out.</a:t>
            </a:r>
            <a:endParaRPr lang="en-IN" altLang="en-US"/>
          </a:p>
          <a:p>
            <a:r>
              <a:rPr lang="en-IN" altLang="en-US"/>
              <a:t>If a task A requires the results of another task B, then task A must be scheduled after task B and A is said to be dependent on B.</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24815"/>
            <a:ext cx="10515600" cy="647700"/>
          </a:xfrm>
        </p:spPr>
        <p:txBody>
          <a:bodyPr>
            <a:normAutofit fontScale="90000"/>
          </a:bodyPr>
          <a:p>
            <a:pPr algn="ctr"/>
            <a:br>
              <a:rPr lang="en-US" dirty="0">
                <a:sym typeface="+mn-ea"/>
              </a:rPr>
            </a:br>
            <a:r>
              <a:rPr lang="en-US" dirty="0">
                <a:sym typeface="+mn-ea"/>
              </a:rPr>
              <a:t>SCHEDULING</a:t>
            </a:r>
            <a:br>
              <a:rPr lang="en-US" dirty="0">
                <a:sym typeface="+mn-ea"/>
              </a:rPr>
            </a:br>
            <a:endParaRPr lang="en-US"/>
          </a:p>
        </p:txBody>
      </p:sp>
      <p:sp>
        <p:nvSpPr>
          <p:cNvPr id="3" name="Content Placeholder 2"/>
          <p:cNvSpPr>
            <a:spLocks noGrp="1"/>
          </p:cNvSpPr>
          <p:nvPr>
            <p:ph idx="1"/>
          </p:nvPr>
        </p:nvSpPr>
        <p:spPr>
          <a:xfrm>
            <a:off x="838200" y="1162685"/>
            <a:ext cx="10515600" cy="5435600"/>
          </a:xfrm>
        </p:spPr>
        <p:txBody>
          <a:bodyPr>
            <a:normAutofit lnSpcReduction="20000"/>
          </a:bodyPr>
          <a:p>
            <a:r>
              <a:rPr lang="en-US"/>
              <a:t>In general, the task dependencies define a partial ordering among tasks.</a:t>
            </a:r>
            <a:endParaRPr lang="en-US"/>
          </a:p>
          <a:p>
            <a:r>
              <a:rPr lang="en-US"/>
              <a:t>That is, each tasks may precede a subset of other tasks, but some tasks might not have any precedence ordering defined between them (called concurrent task ).</a:t>
            </a:r>
            <a:endParaRPr lang="en-US"/>
          </a:p>
          <a:p>
            <a:r>
              <a:rPr lang="en-US"/>
              <a:t>The dependency among the activities are represented in the form of an activity network. </a:t>
            </a:r>
            <a:endParaRPr lang="en-US"/>
          </a:p>
          <a:p>
            <a:r>
              <a:rPr lang="en-US"/>
              <a:t>Once the activity network representation has been worked out, resources are allocated to each activity.</a:t>
            </a:r>
            <a:endParaRPr lang="en-US"/>
          </a:p>
          <a:p>
            <a:r>
              <a:rPr lang="en-US"/>
              <a:t>Resource allocation is typically done using a Gantt chart. After resource allocation is done, a project evaluation and review technique (PERT) chart representation is developed.</a:t>
            </a:r>
            <a:endParaRPr lang="en-US"/>
          </a:p>
          <a:p>
            <a:r>
              <a:rPr lang="en-US"/>
              <a:t>The PERT chart representation is useful to a project manager to carry out project monitoring and control.</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 Breakdown Structure</a:t>
            </a:r>
            <a:endParaRPr lang="en-US"/>
          </a:p>
        </p:txBody>
      </p:sp>
      <p:sp>
        <p:nvSpPr>
          <p:cNvPr id="3" name="Content Placeholder 2"/>
          <p:cNvSpPr>
            <a:spLocks noGrp="1"/>
          </p:cNvSpPr>
          <p:nvPr>
            <p:ph idx="1"/>
          </p:nvPr>
        </p:nvSpPr>
        <p:spPr/>
        <p:txBody>
          <a:bodyPr/>
          <a:p>
            <a:r>
              <a:rPr lang="en-US"/>
              <a:t>Work breakdown structure (WBS) is used to recursively decompose a given set of activities into smaller activities</a:t>
            </a:r>
            <a:r>
              <a:rPr lang="en-IN" altLang="en-US"/>
              <a:t>.</a:t>
            </a:r>
            <a:endParaRPr lang="en-IN" altLang="en-US"/>
          </a:p>
          <a:p>
            <a:endParaRPr lang="en-IN" altLang="en-US"/>
          </a:p>
          <a:p>
            <a:endParaRPr lang="en-IN" altLang="en-US"/>
          </a:p>
          <a:p>
            <a:endParaRPr lang="en-IN" altLang="en-US"/>
          </a:p>
          <a:p>
            <a:endParaRPr lang="en-IN" altLang="en-US"/>
          </a:p>
          <a:p>
            <a:endParaRPr lang="en-IN" altLang="en-US"/>
          </a:p>
        </p:txBody>
      </p:sp>
      <p:sp>
        <p:nvSpPr>
          <p:cNvPr id="292" name="Text Box 93"/>
          <p:cNvSpPr txBox="1"/>
          <p:nvPr/>
        </p:nvSpPr>
        <p:spPr>
          <a:xfrm>
            <a:off x="1155700" y="2886710"/>
            <a:ext cx="9911715" cy="1386205"/>
          </a:xfrm>
          <a:prstGeom prst="rect">
            <a:avLst/>
          </a:prstGeom>
          <a:noFill/>
          <a:ln w="9525" cap="flat" cmpd="sng">
            <a:solidFill>
              <a:srgbClr val="000000"/>
            </a:solidFill>
            <a:prstDash val="solid"/>
            <a:miter/>
            <a:headEnd type="none" w="med" len="med"/>
            <a:tailEnd type="none" w="med" len="med"/>
          </a:ln>
        </p:spPr>
        <p:txBody>
          <a:bodyPr lIns="0" tIns="0" rIns="0" bIns="0" upright="1"/>
          <a:lstStyle/>
          <a:p>
            <a:pPr marL="0" marR="0" indent="0" algn="l">
              <a:lnSpc>
                <a:spcPct val="97000"/>
              </a:lnSpc>
              <a:spcBef>
                <a:spcPts val="500"/>
              </a:spcBef>
              <a:spcAft>
                <a:spcPts val="0"/>
              </a:spcAft>
            </a:pPr>
            <a:r>
              <a:rPr lang="en-US" altLang="zh-CN" sz="2800" kern="100" spc="-35">
                <a:latin typeface="Tahoma" panose="020B0604030504040204"/>
                <a:ea typeface="Tahoma" panose="020B0604030504040204"/>
                <a:cs typeface="Tahoma" panose="020B0604030504040204"/>
                <a:sym typeface="Times New Roman" panose="02020603050405020304"/>
              </a:rPr>
              <a:t>Tasks </a:t>
            </a:r>
            <a:r>
              <a:rPr lang="en-US" altLang="zh-CN" sz="2800" kern="100" spc="-25">
                <a:latin typeface="Tahoma" panose="020B0604030504040204"/>
                <a:ea typeface="Tahoma" panose="020B0604030504040204"/>
                <a:cs typeface="Tahoma" panose="020B0604030504040204"/>
                <a:sym typeface="Times New Roman" panose="02020603050405020304"/>
              </a:rPr>
              <a:t>are </a:t>
            </a:r>
            <a:r>
              <a:rPr lang="en-US" altLang="zh-CN" sz="2800" kern="100">
                <a:latin typeface="Tahoma" panose="020B0604030504040204"/>
                <a:ea typeface="Tahoma" panose="020B0604030504040204"/>
                <a:cs typeface="Tahoma" panose="020B0604030504040204"/>
                <a:sym typeface="Times New Roman" panose="02020603050405020304"/>
              </a:rPr>
              <a:t>the </a:t>
            </a:r>
            <a:r>
              <a:rPr lang="en-US" altLang="zh-CN" sz="2800" kern="100" spc="-15">
                <a:latin typeface="Tahoma" panose="020B0604030504040204"/>
                <a:ea typeface="Tahoma" panose="020B0604030504040204"/>
                <a:cs typeface="Tahoma" panose="020B0604030504040204"/>
                <a:sym typeface="Times New Roman" panose="02020603050405020304"/>
              </a:rPr>
              <a:t>lowest </a:t>
            </a:r>
            <a:r>
              <a:rPr lang="en-US" altLang="zh-CN" sz="2800" kern="100" spc="-20">
                <a:latin typeface="Tahoma" panose="020B0604030504040204"/>
                <a:ea typeface="Tahoma" panose="020B0604030504040204"/>
                <a:cs typeface="Tahoma" panose="020B0604030504040204"/>
                <a:sym typeface="Times New Roman" panose="02020603050405020304"/>
              </a:rPr>
              <a:t>level </a:t>
            </a:r>
            <a:r>
              <a:rPr lang="en-US" altLang="zh-CN" sz="2800" kern="100" spc="-15">
                <a:latin typeface="Tahoma" panose="020B0604030504040204"/>
                <a:ea typeface="Tahoma" panose="020B0604030504040204"/>
                <a:cs typeface="Tahoma" panose="020B0604030504040204"/>
                <a:sym typeface="Times New Roman" panose="02020603050405020304"/>
              </a:rPr>
              <a:t>work activities </a:t>
            </a:r>
            <a:r>
              <a:rPr lang="en-US" altLang="zh-CN" sz="2800" kern="100">
                <a:latin typeface="Tahoma" panose="020B0604030504040204"/>
                <a:ea typeface="Tahoma" panose="020B0604030504040204"/>
                <a:cs typeface="Tahoma" panose="020B0604030504040204"/>
                <a:sym typeface="Times New Roman" panose="02020603050405020304"/>
              </a:rPr>
              <a:t>in a WBS </a:t>
            </a:r>
            <a:r>
              <a:rPr lang="en-US" altLang="zh-CN" sz="2800" kern="100" spc="-35">
                <a:latin typeface="Tahoma" panose="020B0604030504040204"/>
                <a:ea typeface="Tahoma" panose="020B0604030504040204"/>
                <a:cs typeface="Tahoma" panose="020B0604030504040204"/>
                <a:sym typeface="Times New Roman" panose="02020603050405020304"/>
              </a:rPr>
              <a:t>hierarchy. </a:t>
            </a:r>
            <a:r>
              <a:rPr lang="en-US" altLang="zh-CN" sz="2800" kern="100">
                <a:latin typeface="Tahoma" panose="020B0604030504040204"/>
                <a:ea typeface="Tahoma" panose="020B0604030504040204"/>
                <a:cs typeface="Tahoma" panose="020B0604030504040204"/>
                <a:sym typeface="Times New Roman" panose="02020603050405020304"/>
              </a:rPr>
              <a:t>They </a:t>
            </a:r>
            <a:r>
              <a:rPr lang="en-US" altLang="zh-CN" sz="2800" kern="100" spc="-15">
                <a:latin typeface="Tahoma" panose="020B0604030504040204"/>
                <a:ea typeface="Tahoma" panose="020B0604030504040204"/>
                <a:cs typeface="Tahoma" panose="020B0604030504040204"/>
                <a:sym typeface="Times New Roman" panose="02020603050405020304"/>
              </a:rPr>
              <a:t>also  </a:t>
            </a:r>
            <a:r>
              <a:rPr lang="en-US" altLang="zh-CN" sz="2800" kern="100">
                <a:latin typeface="Tahoma" panose="020B0604030504040204"/>
                <a:ea typeface="Tahoma" panose="020B0604030504040204"/>
                <a:cs typeface="Tahoma" panose="020B0604030504040204"/>
                <a:sym typeface="Times New Roman" panose="02020603050405020304"/>
              </a:rPr>
              <a:t>form the  basic units of </a:t>
            </a:r>
            <a:r>
              <a:rPr lang="en-US" altLang="zh-CN" sz="2800" kern="100" spc="-15">
                <a:latin typeface="Tahoma" panose="020B0604030504040204"/>
                <a:ea typeface="Tahoma" panose="020B0604030504040204"/>
                <a:cs typeface="Tahoma" panose="020B0604030504040204"/>
                <a:sym typeface="Times New Roman" panose="02020603050405020304"/>
              </a:rPr>
              <a:t>work that </a:t>
            </a:r>
            <a:r>
              <a:rPr lang="en-US" altLang="zh-CN" sz="2800" kern="100" spc="-25">
                <a:latin typeface="Tahoma" panose="020B0604030504040204"/>
                <a:ea typeface="Tahoma" panose="020B0604030504040204"/>
                <a:cs typeface="Tahoma" panose="020B0604030504040204"/>
                <a:sym typeface="Times New Roman" panose="02020603050405020304"/>
              </a:rPr>
              <a:t>are </a:t>
            </a:r>
            <a:r>
              <a:rPr lang="en-US" altLang="zh-CN" sz="2800" kern="100" spc="-20">
                <a:latin typeface="Tahoma" panose="020B0604030504040204"/>
                <a:ea typeface="Tahoma" panose="020B0604030504040204"/>
                <a:cs typeface="Tahoma" panose="020B0604030504040204"/>
                <a:sym typeface="Times New Roman" panose="02020603050405020304"/>
              </a:rPr>
              <a:t>allocated </a:t>
            </a:r>
            <a:r>
              <a:rPr lang="en-US" altLang="zh-CN" sz="2800" kern="100">
                <a:latin typeface="Tahoma" panose="020B0604030504040204"/>
                <a:ea typeface="Tahoma" panose="020B0604030504040204"/>
                <a:cs typeface="Tahoma" panose="020B0604030504040204"/>
                <a:sym typeface="Times New Roman" panose="02020603050405020304"/>
              </a:rPr>
              <a:t>to the </a:t>
            </a:r>
            <a:r>
              <a:rPr lang="en-US" altLang="zh-CN" sz="2800" kern="100" spc="-15">
                <a:latin typeface="Tahoma" panose="020B0604030504040204"/>
                <a:ea typeface="Tahoma" panose="020B0604030504040204"/>
                <a:cs typeface="Tahoma" panose="020B0604030504040204"/>
                <a:sym typeface="Times New Roman" panose="02020603050405020304"/>
              </a:rPr>
              <a:t>developer and scheduled</a:t>
            </a:r>
            <a:endParaRPr lang="en-US" altLang="zh-CN" sz="2800" kern="100">
              <a:latin typeface="Tahoma" panose="020B0604030504040204"/>
              <a:ea typeface="Tahoma" panose="020B0604030504040204"/>
              <a:cs typeface="Tahoma" panose="020B06040305040402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Work Breakdown Structure</a:t>
            </a:r>
            <a:br>
              <a:rPr lang="en-US"/>
            </a:br>
            <a:endParaRPr lang="en-US"/>
          </a:p>
        </p:txBody>
      </p:sp>
      <p:sp>
        <p:nvSpPr>
          <p:cNvPr id="3" name="Content Placeholder 2"/>
          <p:cNvSpPr>
            <a:spLocks noGrp="1"/>
          </p:cNvSpPr>
          <p:nvPr>
            <p:ph idx="1"/>
          </p:nvPr>
        </p:nvSpPr>
        <p:spPr/>
        <p:txBody>
          <a:bodyPr>
            <a:normAutofit lnSpcReduction="20000"/>
          </a:bodyPr>
          <a:p>
            <a:r>
              <a:rPr lang="en-US"/>
              <a:t>First, let us understand why it is necessary to break down project activities into tasks.</a:t>
            </a:r>
            <a:endParaRPr lang="en-US"/>
          </a:p>
          <a:p>
            <a:r>
              <a:rPr lang="en-US"/>
              <a:t>Once project activities have been decomposed into a set of tasks using WBS, the time frame when each activity is to be performed is to be determined. </a:t>
            </a:r>
            <a:endParaRPr lang="en-US"/>
          </a:p>
          <a:p>
            <a:r>
              <a:rPr lang="en-US"/>
              <a:t>The end of each important activity is called a milestone.</a:t>
            </a:r>
            <a:endParaRPr lang="en-US"/>
          </a:p>
          <a:p>
            <a:r>
              <a:rPr lang="en-US"/>
              <a:t> The project manager tracks the progress of a project by monitoring the timely completion of the milestones.</a:t>
            </a:r>
            <a:endParaRPr lang="en-US"/>
          </a:p>
          <a:p>
            <a:r>
              <a:rPr lang="en-US"/>
              <a:t>If he observes that some milestones start getting delayed, he carefully monitors and controls the progress of the tasks, so that the overall deadline can still be met.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33E88A-0BC2-43E0-849B-9953977C5ECC}"/>
</file>

<file path=customXml/itemProps2.xml><?xml version="1.0" encoding="utf-8"?>
<ds:datastoreItem xmlns:ds="http://schemas.openxmlformats.org/officeDocument/2006/customXml" ds:itemID="{3FC71A9C-4B56-4B3F-AC8C-8DE7AA8167C1}"/>
</file>

<file path=customXml/itemProps3.xml><?xml version="1.0" encoding="utf-8"?>
<ds:datastoreItem xmlns:ds="http://schemas.openxmlformats.org/officeDocument/2006/customXml" ds:itemID="{8DB7A5C3-8A51-41F0-AD26-29D5DA658F1E}"/>
</file>

<file path=docProps/app.xml><?xml version="1.0" encoding="utf-8"?>
<Properties xmlns="http://schemas.openxmlformats.org/officeDocument/2006/extended-properties" xmlns:vt="http://schemas.openxmlformats.org/officeDocument/2006/docPropsVTypes">
  <TotalTime>0</TotalTime>
  <Words>16025</Words>
  <Application>WPS Presentation</Application>
  <PresentationFormat>Widescreen</PresentationFormat>
  <Paragraphs>527</Paragraphs>
  <Slides>41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SimSun</vt:lpstr>
      <vt:lpstr>Wingdings</vt:lpstr>
      <vt:lpstr>Tahoma</vt:lpstr>
      <vt:lpstr>Times New Roman</vt:lpstr>
      <vt:lpstr>Calibri Light</vt:lpstr>
      <vt:lpstr>Microsoft YaHei</vt:lpstr>
      <vt:lpstr>Arial Unicode MS</vt:lpstr>
      <vt:lpstr>Calibri</vt:lpstr>
      <vt:lpstr>Tahoma</vt:lpstr>
      <vt:lpstr>Times New Roman</vt:lpstr>
      <vt:lpstr>Office Theme</vt:lpstr>
      <vt:lpstr>SCHEDULING</vt:lpstr>
      <vt:lpstr>SCHEDULING </vt:lpstr>
      <vt:lpstr>SCHEDULING </vt:lpstr>
      <vt:lpstr>SCHEDULING </vt:lpstr>
      <vt:lpstr>SCHEDULING </vt:lpstr>
      <vt:lpstr>SCHEDULING </vt:lpstr>
      <vt:lpstr> SCHEDULING </vt:lpstr>
      <vt:lpstr>Work Breakdown Structure</vt:lpstr>
      <vt:lpstr>Work Breakdown Structure </vt:lpstr>
      <vt:lpstr>Work Breakdown Structure </vt:lpstr>
      <vt:lpstr>Work Breakdown Structure </vt:lpstr>
      <vt:lpstr>How long to decompose?</vt:lpstr>
      <vt:lpstr>Activity Networks</vt:lpstr>
      <vt:lpstr>Activity on	Node	(AoN)</vt:lpstr>
      <vt:lpstr>Activity network representation of the MIS problem</vt:lpstr>
      <vt:lpstr>Activity on Edge (AoE)</vt:lpstr>
      <vt:lpstr>Activity Networks </vt:lpstr>
      <vt:lpstr>Example</vt:lpstr>
      <vt:lpstr>Example</vt:lpstr>
      <vt:lpstr>Critical Path Method (CPM)</vt:lpstr>
      <vt:lpstr>Critical Path Method (CPM) </vt:lpstr>
      <vt:lpstr>Critical Path Method (CPM) </vt:lpstr>
      <vt:lpstr>Example : Use the Activity network of Figure slide 15 to determine the ES and EF for every task for the MIS problem .</vt:lpstr>
      <vt:lpstr>Example: Use the Activity network of following figure to determine the LS and LF for every task for the MIS problem.</vt:lpstr>
      <vt:lpstr>Critical Path Method (CPM) </vt:lpstr>
      <vt:lpstr>Figure : AoN of MIS problem with (LS,LF).</vt:lpstr>
      <vt:lpstr>Critical Path Method (CPM) </vt:lpstr>
      <vt:lpstr>Table : Project Parameters Computed From Activity Network</vt:lpstr>
      <vt:lpstr>PERT Charts</vt:lpstr>
      <vt:lpstr>PERT Charts </vt:lpstr>
      <vt:lpstr>PERT Charts </vt:lpstr>
      <vt:lpstr>PERT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dc:title>
  <dc:creator/>
  <cp:lastModifiedBy>sanjoy</cp:lastModifiedBy>
  <cp:revision>102</cp:revision>
  <dcterms:created xsi:type="dcterms:W3CDTF">2020-09-11T06:18:00Z</dcterms:created>
  <dcterms:modified xsi:type="dcterms:W3CDTF">2020-09-19T10:36:55Z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y fmtid="{D5CDD505-2E9C-101B-9397-08002B2CF9AE}" pid="3" name="ContentTypeId">
    <vt:lpwstr>0x010100B72BB0954B27B44D97FB1C7E540B56B4</vt:lpwstr>
  </property>
</Properties>
</file>