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5" Type="http://schemas.openxmlformats.org/officeDocument/2006/relationships/customXml" Target="../customXml/item2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23" Type="http://schemas.openxmlformats.org/officeDocument/2006/relationships/tableStyles" Target="tableStyles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viewProps" Target="viewProps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Democratic team structure.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Though the democratic teams are less productive compared to the chief programmer team</a:t>
            </a:r>
            <a:endParaRPr lang="en-US"/>
          </a:p>
          <a:p>
            <a:r>
              <a:rPr lang="en-IN" altLang="en-US"/>
              <a:t>T</a:t>
            </a:r>
            <a:r>
              <a:rPr lang="en-US"/>
              <a:t>he democratic team structure is appropriate for less understood problems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US"/>
              <a:t> </a:t>
            </a:r>
            <a:r>
              <a:rPr lang="en-IN" altLang="en-US"/>
              <a:t>S</a:t>
            </a:r>
            <a:r>
              <a:rPr lang="en-US"/>
              <a:t>ince a group of developers can invent better solutions than a single individual as in a chief programmer team.</a:t>
            </a:r>
            <a:endParaRPr lang="en-US"/>
          </a:p>
          <a:p>
            <a:r>
              <a:rPr lang="en-US"/>
              <a:t>A democratic team structure is suitable for research-oriented projects requiring less than five or six developers.</a:t>
            </a:r>
            <a:endParaRPr lang="en-US"/>
          </a:p>
          <a:p>
            <a:r>
              <a:rPr lang="en-US"/>
              <a:t>For large sized projects, a pure democratic organisation tends to become chaotic.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Democratic team structure.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2970"/>
          </a:xfrm>
        </p:spPr>
        <p:txBody>
          <a:bodyPr>
            <a:normAutofit lnSpcReduction="20000"/>
          </a:bodyPr>
          <a:p>
            <a:r>
              <a:rPr lang="en-US"/>
              <a:t>The democratic team organisation encourages egoless programming as programmers can share and review each other’s work.</a:t>
            </a:r>
            <a:endParaRPr lang="en-US"/>
          </a:p>
          <a:p>
            <a:r>
              <a:rPr lang="en-US"/>
              <a:t>To appreciate the concept of egoless programming, we need to understand the concept of ego from a psychological perspective.</a:t>
            </a:r>
            <a:endParaRPr lang="en-US"/>
          </a:p>
          <a:p>
            <a:r>
              <a:rPr lang="en-US"/>
              <a:t>Most of you might have heard about temperamental artists who take much pride in whatever they create.</a:t>
            </a:r>
            <a:endParaRPr lang="en-US"/>
          </a:p>
          <a:p>
            <a:r>
              <a:rPr lang="en-US"/>
              <a:t>Ordinarily, the human psychology makes an individual take pride in everything he creates using original thinking.</a:t>
            </a:r>
            <a:endParaRPr lang="en-US"/>
          </a:p>
          <a:p>
            <a:r>
              <a:rPr lang="en-US"/>
              <a:t>Software development requires original thinking too, although of a different type.</a:t>
            </a:r>
            <a:endParaRPr lang="en-US"/>
          </a:p>
          <a:p>
            <a:r>
              <a:rPr lang="en-US"/>
              <a:t>The human psychology makes one emotionally involved with his creation and hinders him from objective examination of his creations.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Democratic team structure.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Just like temperamental artists, programmers find it extremely difficult to locate bugs in their own programs or flaws in their own design.</a:t>
            </a:r>
            <a:endParaRPr lang="en-US"/>
          </a:p>
          <a:p>
            <a:r>
              <a:rPr lang="en-US"/>
              <a:t>Therefore, the best way to find problems in a design or code is to have someone review it.</a:t>
            </a:r>
            <a:endParaRPr lang="en-US"/>
          </a:p>
          <a:p>
            <a:r>
              <a:rPr lang="en-US"/>
              <a:t>Often, having to explain one’s program to someone else gives a person enough objectivity to find out what might have gone wrong.</a:t>
            </a:r>
            <a:endParaRPr lang="en-US"/>
          </a:p>
          <a:p>
            <a:r>
              <a:rPr lang="en-US"/>
              <a:t>This observation is the basic idea behind code walk throughs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IN" altLang="en-US"/>
              <a:t>An application of this, is to encourage a democratic teams to think that the design, code, and other deliverables to belong to the entire group.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Democratic team structure.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is called egoless programming because it tries to avoid having programmers invest much ego in the development activity they do in a democratic set up.</a:t>
            </a:r>
            <a:endParaRPr lang="en-US"/>
          </a:p>
          <a:p>
            <a:pPr marL="0" indent="0" algn="ctr">
              <a:buNone/>
            </a:pPr>
            <a:r>
              <a:rPr lang="en-US"/>
              <a:t>       </a:t>
            </a:r>
            <a:r>
              <a:rPr lang="en-US" b="1"/>
              <a:t> </a:t>
            </a:r>
            <a:r>
              <a:rPr lang="en-IN" altLang="en-US" b="1"/>
              <a:t>Disadvantage</a:t>
            </a:r>
            <a:endParaRPr lang="en-IN" altLang="en-US"/>
          </a:p>
          <a:p>
            <a:pPr algn="l"/>
            <a:r>
              <a:rPr lang="en-IN" altLang="en-US"/>
              <a:t>However, a democratic team structure has one disadvantage—the team members may waste a lot time arguing about trivial points due to the lack of any authority in the team to resolve the debates.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Mixed control team organisation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mixed control team organisation, as the name implies, draws upon the ideas from both the democratic organisation and the chief-programmer organisation.</a:t>
            </a:r>
            <a:endParaRPr lang="en-US"/>
          </a:p>
          <a:p>
            <a:r>
              <a:rPr lang="en-US"/>
              <a:t>The mixed control team organisation is shown pictorially in </a:t>
            </a:r>
            <a:r>
              <a:rPr lang="en-IN" altLang="en-US"/>
              <a:t>following </a:t>
            </a:r>
            <a:r>
              <a:rPr lang="en-US"/>
              <a:t> </a:t>
            </a:r>
            <a:r>
              <a:rPr lang="en-IN" altLang="en-US"/>
              <a:t>f</a:t>
            </a:r>
            <a:r>
              <a:rPr lang="en-US"/>
              <a:t>igure.</a:t>
            </a:r>
            <a:endParaRPr lang="en-US"/>
          </a:p>
          <a:p>
            <a:r>
              <a:rPr lang="en-US"/>
              <a:t>This team organisation incorporates both hierarchical reporting and democratic set up.</a:t>
            </a:r>
            <a:endParaRPr lang="en-US"/>
          </a:p>
          <a:p>
            <a:r>
              <a:rPr lang="en-US"/>
              <a:t>In </a:t>
            </a:r>
            <a:r>
              <a:rPr lang="en-IN" altLang="en-US"/>
              <a:t>following , f</a:t>
            </a:r>
            <a:r>
              <a:rPr lang="en-US"/>
              <a:t>igure , the communication paths are shown as dashed lines and the reporting structure is shown using solid arrows.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Mixed control team organisation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mixed control team organisation is suitable for large team sizes.</a:t>
            </a:r>
            <a:endParaRPr lang="en-US"/>
          </a:p>
          <a:p>
            <a:r>
              <a:rPr lang="en-US"/>
              <a:t>The democratic arrangement at the senior developers level is used to decompose the problem into small parts.</a:t>
            </a:r>
            <a:endParaRPr lang="en-US"/>
          </a:p>
          <a:p>
            <a:r>
              <a:rPr lang="en-US"/>
              <a:t>Each democratic setup at the programmer level attempts solution to a single part.</a:t>
            </a:r>
            <a:endParaRPr lang="en-US"/>
          </a:p>
          <a:p>
            <a:r>
              <a:rPr lang="en-US"/>
              <a:t>Thus, this team organisation is eminently suited to handle large and complex programs.</a:t>
            </a:r>
            <a:endParaRPr lang="en-US"/>
          </a:p>
          <a:p>
            <a:r>
              <a:rPr lang="en-US"/>
              <a:t>This team structure is extremely popular and is being used in many software development companies.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Figure:</a:t>
            </a:r>
            <a:r>
              <a:rPr lang="en-US"/>
              <a:t>Mixed team structure</a:t>
            </a:r>
            <a:endParaRPr lang="en-US"/>
          </a:p>
        </p:txBody>
      </p:sp>
      <p:pic>
        <p:nvPicPr>
          <p:cNvPr id="363" name="image57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735965" y="1825625"/>
            <a:ext cx="10617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85" y="2658110"/>
            <a:ext cx="10500360" cy="1311275"/>
          </a:xfrm>
        </p:spPr>
        <p:txBody>
          <a:bodyPr/>
          <a:p>
            <a:pPr algn="ctr"/>
            <a:r>
              <a:rPr lang="en-IN" altLang="en-US"/>
              <a:t>Any Question?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2432685"/>
            <a:ext cx="10530205" cy="1325880"/>
          </a:xfrm>
        </p:spPr>
        <p:txBody>
          <a:bodyPr/>
          <a:p>
            <a:pPr algn="ctr"/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dirty="0">
                <a:sym typeface="+mn-ea"/>
              </a:rPr>
              <a:t>   </a:t>
            </a:r>
            <a:r>
              <a:rPr lang="en-US" dirty="0">
                <a:sym typeface="+mn-ea"/>
              </a:rPr>
              <a:t>Team Structure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Team structure addresses organisation of the individual project teams. </a:t>
            </a:r>
            <a:endParaRPr lang="en-US"/>
          </a:p>
          <a:p>
            <a:r>
              <a:rPr lang="en-IN" altLang="en-US"/>
              <a:t>Threr are three types of  team structure which are as follows: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1.</a:t>
            </a:r>
            <a:r>
              <a:rPr lang="en-IN" altLang="en-US">
                <a:sym typeface="+mn-ea"/>
              </a:rPr>
              <a:t>Chief programmer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2. </a:t>
            </a:r>
            <a:r>
              <a:rPr lang="en-IN" altLang="en-US">
                <a:sym typeface="+mn-ea"/>
              </a:rPr>
              <a:t>Democratic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3. The mixed control team organisations</a:t>
            </a:r>
            <a:endParaRPr lang="en-IN" altLang="en-US"/>
          </a:p>
          <a:p>
            <a:r>
              <a:rPr lang="en-IN" altLang="en-US"/>
              <a:t>Although several other variations to these structures are possible. </a:t>
            </a:r>
            <a:endParaRPr lang="en-IN" altLang="en-US"/>
          </a:p>
          <a:p>
            <a:r>
              <a:rPr lang="en-IN" altLang="en-US"/>
              <a:t>Projects of specific complexities and sizes often  require specific team structures for efficient working.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Chief programmer 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In this team organisation, a senior engineer provides the technical leadership and is designated the chief programmer.</a:t>
            </a:r>
            <a:endParaRPr lang="en-US"/>
          </a:p>
          <a:p>
            <a:r>
              <a:rPr lang="en-US"/>
              <a:t>The chief programmer partitions the task into many smaller tasks and assigns them to the team members.</a:t>
            </a:r>
            <a:endParaRPr lang="en-US"/>
          </a:p>
          <a:p>
            <a:r>
              <a:rPr lang="en-US"/>
              <a:t>He also verifies and integrates the products developed by different team members. </a:t>
            </a:r>
            <a:endParaRPr lang="en-US"/>
          </a:p>
          <a:p>
            <a:r>
              <a:rPr lang="en-US"/>
              <a:t>The structure of the chief programmer team is shown in </a:t>
            </a:r>
            <a:r>
              <a:rPr lang="en-IN" altLang="en-US"/>
              <a:t>following figure</a:t>
            </a:r>
            <a:r>
              <a:rPr lang="en-US"/>
              <a:t>.</a:t>
            </a:r>
            <a:endParaRPr lang="en-US"/>
          </a:p>
          <a:p>
            <a:r>
              <a:rPr lang="en-US"/>
              <a:t>The chief programmer provides an authority, and this structure is arguably more efficient than the democratic team for well-understood problems.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Chief programmer 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However, the chief programmer team leads to lower team morale, since the team members work under the constant supervision of the chief programmer.</a:t>
            </a:r>
            <a:endParaRPr lang="en-US"/>
          </a:p>
          <a:p>
            <a:r>
              <a:rPr lang="en-US"/>
              <a:t>This also inhibits their original thinking. </a:t>
            </a:r>
            <a:endParaRPr lang="en-US"/>
          </a:p>
          <a:p>
            <a:r>
              <a:rPr lang="en-US"/>
              <a:t>The chief programmer team is subject to single point failure since too much responsibility and authority is assigned to the chief programmer.</a:t>
            </a:r>
            <a:endParaRPr lang="en-US"/>
          </a:p>
          <a:p>
            <a:r>
              <a:rPr lang="en-US"/>
              <a:t>That is, a project might suffer severely, if the chief programmer either leaves the organisation or becomes unavailable for some other reasons.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Chief programmer team structure.</a:t>
            </a:r>
            <a:endParaRPr lang="en-US"/>
          </a:p>
        </p:txBody>
      </p:sp>
      <p:pic>
        <p:nvPicPr>
          <p:cNvPr id="359" name="image55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051685" y="2287270"/>
            <a:ext cx="6548755" cy="3486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Chief programmer team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 a summary , we can tell that</a:t>
            </a:r>
            <a:endParaRPr lang="en-IN" altLang="en-US"/>
          </a:p>
        </p:txBody>
      </p:sp>
      <p:sp>
        <p:nvSpPr>
          <p:cNvPr id="300" name="Text Box 97"/>
          <p:cNvSpPr txBox="1"/>
          <p:nvPr/>
        </p:nvSpPr>
        <p:spPr>
          <a:xfrm>
            <a:off x="962025" y="2845435"/>
            <a:ext cx="10253345" cy="19348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/>
          <a:lstStyle/>
          <a:p>
            <a:pPr marL="0" marR="0" indent="0" algn="just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The </a:t>
            </a:r>
            <a:r>
              <a:rPr lang="en-US" altLang="zh-CN" sz="2400" kern="100" spc="-2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chief programmer team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is probably the most efficient </a:t>
            </a:r>
            <a:r>
              <a:rPr lang="en-US" altLang="zh-CN" sz="2400" kern="100" spc="-25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way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of completing simple </a:t>
            </a:r>
            <a:r>
              <a:rPr lang="en-US" altLang="zh-CN" sz="2400" kern="100" spc="-15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and small projects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since the </a:t>
            </a:r>
            <a:r>
              <a:rPr lang="en-US" altLang="zh-CN" sz="2400" kern="100" spc="-2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chief programmer can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quickly </a:t>
            </a:r>
            <a:r>
              <a:rPr lang="en-US" altLang="zh-CN" sz="2400" kern="100" spc="-15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work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out a </a:t>
            </a:r>
            <a:r>
              <a:rPr lang="en-US" altLang="zh-CN" sz="2400" kern="100" spc="-15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satisfactory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design </a:t>
            </a:r>
            <a:r>
              <a:rPr lang="en-US" altLang="zh-CN" sz="2400" kern="100" spc="-15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and ask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the </a:t>
            </a:r>
            <a:r>
              <a:rPr lang="en-US" altLang="zh-CN" sz="2400" kern="100" spc="-2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programmers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to code </a:t>
            </a:r>
            <a:r>
              <a:rPr lang="en-US" altLang="zh-CN" sz="2400" kern="100" spc="-15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different </a:t>
            </a:r>
            <a:r>
              <a:rPr lang="en-US" altLang="zh-CN" sz="2400" kern="100">
                <a:latin typeface="Tahoma" panose="020B0604030504040204"/>
                <a:ea typeface="Tahoma" panose="020B0604030504040204"/>
                <a:cs typeface="Tahoma" panose="020B0604030504040204"/>
                <a:sym typeface="Times New Roman" panose="02020603050405020304"/>
              </a:rPr>
              <a:t>modules of his designsolution.</a:t>
            </a:r>
            <a:endParaRPr lang="en-US" altLang="zh-CN" sz="2400" kern="100">
              <a:latin typeface="Tahoma" panose="020B0604030504040204"/>
              <a:ea typeface="Tahoma" panose="020B0604030504040204"/>
              <a:cs typeface="Tahoma" panose="020B06040305040402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IN" altLang="en-US" b="1"/>
              <a:t>T</a:t>
            </a:r>
            <a:r>
              <a:rPr lang="en-US" b="1"/>
              <a:t>he types of projects for which the chief programmer team organisation would be suitable</a:t>
            </a:r>
            <a:r>
              <a:rPr lang="en-IN" altLang="en-US" b="1"/>
              <a:t>?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Suppose an organisation has successfully completed many simple MIS projects.</a:t>
            </a:r>
            <a:endParaRPr lang="en-US"/>
          </a:p>
          <a:p>
            <a:r>
              <a:rPr lang="en-US"/>
              <a:t>Then, for a similar MIS project, chief programmer team structure can be adopted.</a:t>
            </a:r>
            <a:endParaRPr lang="en-US"/>
          </a:p>
          <a:p>
            <a:r>
              <a:rPr lang="en-US"/>
              <a:t>The chief programmer team structure works well when the task is within  the intellectual grasp of a single individual.</a:t>
            </a:r>
            <a:endParaRPr lang="en-US"/>
          </a:p>
          <a:p>
            <a:r>
              <a:rPr lang="en-US"/>
              <a:t>However, even for simple and well- understood problems, an organisation must be selective in adopting the chief programmer structure. </a:t>
            </a:r>
            <a:endParaRPr lang="en-US"/>
          </a:p>
          <a:p>
            <a:r>
              <a:rPr lang="en-US"/>
              <a:t>The chief programmer team structure should not be used unless the importance of early completion outweighs other factors such as team morale, personal developments, etc.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Democratic 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democratic team structure, as the name implies, does not enforce any formal team hierarchy </a:t>
            </a:r>
            <a:r>
              <a:rPr lang="en-IN" altLang="en-US"/>
              <a:t>as shown in following figure(Slide-9)</a:t>
            </a:r>
            <a:r>
              <a:rPr lang="en-US"/>
              <a:t>.</a:t>
            </a:r>
            <a:endParaRPr lang="en-US"/>
          </a:p>
          <a:p>
            <a:r>
              <a:rPr lang="en-US"/>
              <a:t>Typically, a manager provides the administrative leadership.</a:t>
            </a:r>
            <a:endParaRPr lang="en-US"/>
          </a:p>
          <a:p>
            <a:r>
              <a:rPr lang="en-US"/>
              <a:t>At different times, different members of the group provide technical leadership.</a:t>
            </a:r>
            <a:endParaRPr lang="en-US"/>
          </a:p>
          <a:p>
            <a:r>
              <a:rPr lang="en-US"/>
              <a:t>In a democratic organisation, the team members have higher morale and job satisfaction.</a:t>
            </a:r>
            <a:endParaRPr lang="en-US"/>
          </a:p>
          <a:p>
            <a:r>
              <a:rPr lang="en-US"/>
              <a:t>Consequently, it suffers from less manpower turnover.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Fig.:</a:t>
            </a:r>
            <a:r>
              <a:rPr lang="en-US"/>
              <a:t>Democratic team structure.</a:t>
            </a:r>
            <a:endParaRPr lang="en-US"/>
          </a:p>
        </p:txBody>
      </p:sp>
      <p:pic>
        <p:nvPicPr>
          <p:cNvPr id="361" name="image56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729105" y="1947545"/>
            <a:ext cx="8053705" cy="4106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89F3D-78BB-424D-AC9C-65E90D3A60E8}"/>
</file>

<file path=customXml/itemProps2.xml><?xml version="1.0" encoding="utf-8"?>
<ds:datastoreItem xmlns:ds="http://schemas.openxmlformats.org/officeDocument/2006/customXml" ds:itemID="{1DBD258B-5A76-4D7D-A461-1FC4FDFEDE33}"/>
</file>

<file path=customXml/itemProps3.xml><?xml version="1.0" encoding="utf-8"?>
<ds:datastoreItem xmlns:ds="http://schemas.openxmlformats.org/officeDocument/2006/customXml" ds:itemID="{4B68850D-C64E-449E-A9BC-98862756CE8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6087</Words>
  <Application>WPS Presentation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Tahoma</vt:lpstr>
      <vt:lpstr>Times New Roman</vt:lpstr>
      <vt:lpstr>Calibri Light</vt:lpstr>
      <vt:lpstr>Microsoft YaHei</vt:lpstr>
      <vt:lpstr>Arial Unicode MS</vt:lpstr>
      <vt:lpstr>Calibri</vt:lpstr>
      <vt:lpstr>Office Theme</vt:lpstr>
      <vt:lpstr>Team Structure</vt:lpstr>
      <vt:lpstr>   Team Structure </vt:lpstr>
      <vt:lpstr>Chief programmer team</vt:lpstr>
      <vt:lpstr>Chief programmer team</vt:lpstr>
      <vt:lpstr>Chief programmer team structure.</vt:lpstr>
      <vt:lpstr>Chief programmer team </vt:lpstr>
      <vt:lpstr>The types of projects for which the chief programmer team organisation would be suitable? </vt:lpstr>
      <vt:lpstr>Democratic team</vt:lpstr>
      <vt:lpstr>Fig.:Democratic team structure.</vt:lpstr>
      <vt:lpstr>Democratic team structure. </vt:lpstr>
      <vt:lpstr>Democratic team structure.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Structure</dc:title>
  <dc:creator/>
  <cp:lastModifiedBy>sanjoy</cp:lastModifiedBy>
  <cp:revision>40</cp:revision>
  <dcterms:created xsi:type="dcterms:W3CDTF">2020-09-26T06:17:00Z</dcterms:created>
  <dcterms:modified xsi:type="dcterms:W3CDTF">2020-09-28T14:20:29Z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  <property fmtid="{D5CDD505-2E9C-101B-9397-08002B2CF9AE}" pid="3" name="ContentTypeId">
    <vt:lpwstr>0x010100B72BB0954B27B44D97FB1C7E540B56B4</vt:lpwstr>
  </property>
</Properties>
</file>