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0.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9.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2" r:id="rId2"/>
    <p:sldId id="293" r:id="rId3"/>
    <p:sldId id="294" r:id="rId4"/>
    <p:sldId id="295" r:id="rId5"/>
    <p:sldId id="296" r:id="rId6"/>
    <p:sldId id="297" r:id="rId7"/>
    <p:sldId id="298" r:id="rId8"/>
    <p:sldId id="32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26"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2" d="100"/>
          <a:sy n="72" d="100"/>
        </p:scale>
        <p:origin x="-55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C75C57-3732-4427-96F0-32D2FFA0FE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3F3F5E19-D781-4C04-8096-CD47A0101D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3A58D01-5987-4FEA-A56D-A7E791F460DC}"/>
              </a:ext>
            </a:extLst>
          </p:cNvPr>
          <p:cNvSpPr>
            <a:spLocks noGrp="1"/>
          </p:cNvSpPr>
          <p:nvPr>
            <p:ph type="dt" sz="half" idx="10"/>
          </p:nvPr>
        </p:nvSpPr>
        <p:spPr/>
        <p:txBody>
          <a:bodyPr/>
          <a:lstStyle/>
          <a:p>
            <a:fld id="{0D52A778-A960-444C-AEAA-4C2AF6EA9957}" type="datetimeFigureOut">
              <a:rPr lang="en-US" smtClean="0"/>
              <a:t>12/3/2020</a:t>
            </a:fld>
            <a:endParaRPr lang="en-US"/>
          </a:p>
        </p:txBody>
      </p:sp>
      <p:sp>
        <p:nvSpPr>
          <p:cNvPr id="5" name="Footer Placeholder 4">
            <a:extLst>
              <a:ext uri="{FF2B5EF4-FFF2-40B4-BE49-F238E27FC236}">
                <a16:creationId xmlns:a16="http://schemas.microsoft.com/office/drawing/2014/main" xmlns="" id="{49F8C91C-8743-49A4-BC34-A777E369B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674F496-C857-4366-968F-AE5FF69044E6}"/>
              </a:ext>
            </a:extLst>
          </p:cNvPr>
          <p:cNvSpPr>
            <a:spLocks noGrp="1"/>
          </p:cNvSpPr>
          <p:nvPr>
            <p:ph type="sldNum" sz="quarter" idx="12"/>
          </p:nvPr>
        </p:nvSpPr>
        <p:spPr/>
        <p:txBody>
          <a:bodyPr/>
          <a:lstStyle/>
          <a:p>
            <a:fld id="{46667B05-EABE-408A-B01C-FE2BDE56C783}" type="slidenum">
              <a:rPr lang="en-US" smtClean="0"/>
              <a:t>‹#›</a:t>
            </a:fld>
            <a:endParaRPr lang="en-US"/>
          </a:p>
        </p:txBody>
      </p:sp>
    </p:spTree>
    <p:extLst>
      <p:ext uri="{BB962C8B-B14F-4D97-AF65-F5344CB8AC3E}">
        <p14:creationId xmlns:p14="http://schemas.microsoft.com/office/powerpoint/2010/main" val="2996411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B08772-BB58-4B7E-ABFA-289A9B9FDA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D0DBA0E-F806-4D3D-BAE8-2435A9FA8E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7159767-31D5-4ED3-98A7-B270B5FADAC3}"/>
              </a:ext>
            </a:extLst>
          </p:cNvPr>
          <p:cNvSpPr>
            <a:spLocks noGrp="1"/>
          </p:cNvSpPr>
          <p:nvPr>
            <p:ph type="dt" sz="half" idx="10"/>
          </p:nvPr>
        </p:nvSpPr>
        <p:spPr/>
        <p:txBody>
          <a:bodyPr/>
          <a:lstStyle/>
          <a:p>
            <a:fld id="{0D52A778-A960-444C-AEAA-4C2AF6EA9957}" type="datetimeFigureOut">
              <a:rPr lang="en-US" smtClean="0"/>
              <a:t>12/3/2020</a:t>
            </a:fld>
            <a:endParaRPr lang="en-US"/>
          </a:p>
        </p:txBody>
      </p:sp>
      <p:sp>
        <p:nvSpPr>
          <p:cNvPr id="5" name="Footer Placeholder 4">
            <a:extLst>
              <a:ext uri="{FF2B5EF4-FFF2-40B4-BE49-F238E27FC236}">
                <a16:creationId xmlns:a16="http://schemas.microsoft.com/office/drawing/2014/main" xmlns="" id="{6D12D898-0C29-4A62-A56F-6198AD700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C4E0AAF-7123-40EC-BB50-E5830C34EA8E}"/>
              </a:ext>
            </a:extLst>
          </p:cNvPr>
          <p:cNvSpPr>
            <a:spLocks noGrp="1"/>
          </p:cNvSpPr>
          <p:nvPr>
            <p:ph type="sldNum" sz="quarter" idx="12"/>
          </p:nvPr>
        </p:nvSpPr>
        <p:spPr/>
        <p:txBody>
          <a:bodyPr/>
          <a:lstStyle/>
          <a:p>
            <a:fld id="{46667B05-EABE-408A-B01C-FE2BDE56C783}" type="slidenum">
              <a:rPr lang="en-US" smtClean="0"/>
              <a:t>‹#›</a:t>
            </a:fld>
            <a:endParaRPr lang="en-US"/>
          </a:p>
        </p:txBody>
      </p:sp>
    </p:spTree>
    <p:extLst>
      <p:ext uri="{BB962C8B-B14F-4D97-AF65-F5344CB8AC3E}">
        <p14:creationId xmlns:p14="http://schemas.microsoft.com/office/powerpoint/2010/main" val="956934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D65E46D-6127-4918-9C35-B85EAE1109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BD93B28-803B-4B42-A43C-E0FE7F3205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36AA09B-C68B-42FA-AA28-E7B8B43074F4}"/>
              </a:ext>
            </a:extLst>
          </p:cNvPr>
          <p:cNvSpPr>
            <a:spLocks noGrp="1"/>
          </p:cNvSpPr>
          <p:nvPr>
            <p:ph type="dt" sz="half" idx="10"/>
          </p:nvPr>
        </p:nvSpPr>
        <p:spPr/>
        <p:txBody>
          <a:bodyPr/>
          <a:lstStyle/>
          <a:p>
            <a:fld id="{0D52A778-A960-444C-AEAA-4C2AF6EA9957}" type="datetimeFigureOut">
              <a:rPr lang="en-US" smtClean="0"/>
              <a:t>12/3/2020</a:t>
            </a:fld>
            <a:endParaRPr lang="en-US"/>
          </a:p>
        </p:txBody>
      </p:sp>
      <p:sp>
        <p:nvSpPr>
          <p:cNvPr id="5" name="Footer Placeholder 4">
            <a:extLst>
              <a:ext uri="{FF2B5EF4-FFF2-40B4-BE49-F238E27FC236}">
                <a16:creationId xmlns:a16="http://schemas.microsoft.com/office/drawing/2014/main" xmlns="" id="{544EF3C4-3C6F-44D2-9F96-56529863F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7D7AA70-077E-4FB6-8136-57CE61933BD4}"/>
              </a:ext>
            </a:extLst>
          </p:cNvPr>
          <p:cNvSpPr>
            <a:spLocks noGrp="1"/>
          </p:cNvSpPr>
          <p:nvPr>
            <p:ph type="sldNum" sz="quarter" idx="12"/>
          </p:nvPr>
        </p:nvSpPr>
        <p:spPr/>
        <p:txBody>
          <a:bodyPr/>
          <a:lstStyle/>
          <a:p>
            <a:fld id="{46667B05-EABE-408A-B01C-FE2BDE56C783}" type="slidenum">
              <a:rPr lang="en-US" smtClean="0"/>
              <a:t>‹#›</a:t>
            </a:fld>
            <a:endParaRPr lang="en-US"/>
          </a:p>
        </p:txBody>
      </p:sp>
    </p:spTree>
    <p:extLst>
      <p:ext uri="{BB962C8B-B14F-4D97-AF65-F5344CB8AC3E}">
        <p14:creationId xmlns:p14="http://schemas.microsoft.com/office/powerpoint/2010/main" val="305263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C2DDB9-312E-44AF-B6CF-4F5AC1DE7D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A36C7B3-C59A-47C9-97EA-81AD68C894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C61F0B1-1C7A-44DE-A57E-95837D6E5071}"/>
              </a:ext>
            </a:extLst>
          </p:cNvPr>
          <p:cNvSpPr>
            <a:spLocks noGrp="1"/>
          </p:cNvSpPr>
          <p:nvPr>
            <p:ph type="dt" sz="half" idx="10"/>
          </p:nvPr>
        </p:nvSpPr>
        <p:spPr/>
        <p:txBody>
          <a:bodyPr/>
          <a:lstStyle/>
          <a:p>
            <a:fld id="{0D52A778-A960-444C-AEAA-4C2AF6EA9957}" type="datetimeFigureOut">
              <a:rPr lang="en-US" smtClean="0"/>
              <a:t>12/3/2020</a:t>
            </a:fld>
            <a:endParaRPr lang="en-US"/>
          </a:p>
        </p:txBody>
      </p:sp>
      <p:sp>
        <p:nvSpPr>
          <p:cNvPr id="5" name="Footer Placeholder 4">
            <a:extLst>
              <a:ext uri="{FF2B5EF4-FFF2-40B4-BE49-F238E27FC236}">
                <a16:creationId xmlns:a16="http://schemas.microsoft.com/office/drawing/2014/main" xmlns="" id="{C1B32B9B-0B05-42C1-AED1-FC4C3FA9F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5EC76FD-F4AB-4603-8DB2-1ADB37875AF8}"/>
              </a:ext>
            </a:extLst>
          </p:cNvPr>
          <p:cNvSpPr>
            <a:spLocks noGrp="1"/>
          </p:cNvSpPr>
          <p:nvPr>
            <p:ph type="sldNum" sz="quarter" idx="12"/>
          </p:nvPr>
        </p:nvSpPr>
        <p:spPr/>
        <p:txBody>
          <a:bodyPr/>
          <a:lstStyle/>
          <a:p>
            <a:fld id="{46667B05-EABE-408A-B01C-FE2BDE56C783}" type="slidenum">
              <a:rPr lang="en-US" smtClean="0"/>
              <a:t>‹#›</a:t>
            </a:fld>
            <a:endParaRPr lang="en-US"/>
          </a:p>
        </p:txBody>
      </p:sp>
    </p:spTree>
    <p:extLst>
      <p:ext uri="{BB962C8B-B14F-4D97-AF65-F5344CB8AC3E}">
        <p14:creationId xmlns:p14="http://schemas.microsoft.com/office/powerpoint/2010/main" val="3143671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044694-6907-401A-A583-8B8CC2D7C1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12702D6-C6B0-4604-93E9-07DE9D3046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D38F7DE-D924-46A3-BAC5-DD183DC768C2}"/>
              </a:ext>
            </a:extLst>
          </p:cNvPr>
          <p:cNvSpPr>
            <a:spLocks noGrp="1"/>
          </p:cNvSpPr>
          <p:nvPr>
            <p:ph type="dt" sz="half" idx="10"/>
          </p:nvPr>
        </p:nvSpPr>
        <p:spPr/>
        <p:txBody>
          <a:bodyPr/>
          <a:lstStyle/>
          <a:p>
            <a:fld id="{0D52A778-A960-444C-AEAA-4C2AF6EA9957}" type="datetimeFigureOut">
              <a:rPr lang="en-US" smtClean="0"/>
              <a:t>12/3/2020</a:t>
            </a:fld>
            <a:endParaRPr lang="en-US"/>
          </a:p>
        </p:txBody>
      </p:sp>
      <p:sp>
        <p:nvSpPr>
          <p:cNvPr id="5" name="Footer Placeholder 4">
            <a:extLst>
              <a:ext uri="{FF2B5EF4-FFF2-40B4-BE49-F238E27FC236}">
                <a16:creationId xmlns:a16="http://schemas.microsoft.com/office/drawing/2014/main" xmlns="" id="{DFB244DB-6CF4-4C0F-8D81-3BEC414B6D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ECA2A6A-EF97-4B73-840B-D1E636F685CE}"/>
              </a:ext>
            </a:extLst>
          </p:cNvPr>
          <p:cNvSpPr>
            <a:spLocks noGrp="1"/>
          </p:cNvSpPr>
          <p:nvPr>
            <p:ph type="sldNum" sz="quarter" idx="12"/>
          </p:nvPr>
        </p:nvSpPr>
        <p:spPr/>
        <p:txBody>
          <a:bodyPr/>
          <a:lstStyle/>
          <a:p>
            <a:fld id="{46667B05-EABE-408A-B01C-FE2BDE56C783}" type="slidenum">
              <a:rPr lang="en-US" smtClean="0"/>
              <a:t>‹#›</a:t>
            </a:fld>
            <a:endParaRPr lang="en-US"/>
          </a:p>
        </p:txBody>
      </p:sp>
    </p:spTree>
    <p:extLst>
      <p:ext uri="{BB962C8B-B14F-4D97-AF65-F5344CB8AC3E}">
        <p14:creationId xmlns:p14="http://schemas.microsoft.com/office/powerpoint/2010/main" val="263685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04998E-FE7C-401C-AA8C-17BD716AF1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E545AD4-7787-4C77-9E86-C6DCDDB0BB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C8EC007-9C05-44B6-8CED-309333D643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B37C8D4-32B0-45C8-BAF4-02558EA4CAF5}"/>
              </a:ext>
            </a:extLst>
          </p:cNvPr>
          <p:cNvSpPr>
            <a:spLocks noGrp="1"/>
          </p:cNvSpPr>
          <p:nvPr>
            <p:ph type="dt" sz="half" idx="10"/>
          </p:nvPr>
        </p:nvSpPr>
        <p:spPr/>
        <p:txBody>
          <a:bodyPr/>
          <a:lstStyle/>
          <a:p>
            <a:fld id="{0D52A778-A960-444C-AEAA-4C2AF6EA9957}" type="datetimeFigureOut">
              <a:rPr lang="en-US" smtClean="0"/>
              <a:t>12/3/2020</a:t>
            </a:fld>
            <a:endParaRPr lang="en-US"/>
          </a:p>
        </p:txBody>
      </p:sp>
      <p:sp>
        <p:nvSpPr>
          <p:cNvPr id="6" name="Footer Placeholder 5">
            <a:extLst>
              <a:ext uri="{FF2B5EF4-FFF2-40B4-BE49-F238E27FC236}">
                <a16:creationId xmlns:a16="http://schemas.microsoft.com/office/drawing/2014/main" xmlns="" id="{DE76DB31-F57A-4018-8360-99FECF402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A98FF1C-B88B-4168-A757-CA310C4D9DB1}"/>
              </a:ext>
            </a:extLst>
          </p:cNvPr>
          <p:cNvSpPr>
            <a:spLocks noGrp="1"/>
          </p:cNvSpPr>
          <p:nvPr>
            <p:ph type="sldNum" sz="quarter" idx="12"/>
          </p:nvPr>
        </p:nvSpPr>
        <p:spPr/>
        <p:txBody>
          <a:bodyPr/>
          <a:lstStyle/>
          <a:p>
            <a:fld id="{46667B05-EABE-408A-B01C-FE2BDE56C783}" type="slidenum">
              <a:rPr lang="en-US" smtClean="0"/>
              <a:t>‹#›</a:t>
            </a:fld>
            <a:endParaRPr lang="en-US"/>
          </a:p>
        </p:txBody>
      </p:sp>
    </p:spTree>
    <p:extLst>
      <p:ext uri="{BB962C8B-B14F-4D97-AF65-F5344CB8AC3E}">
        <p14:creationId xmlns:p14="http://schemas.microsoft.com/office/powerpoint/2010/main" val="3299050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8218F9-DBEC-464B-850F-9E5E5993B9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25B8D19-3982-4795-86D9-8A98FE8FDB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6306AC5-8BAD-486F-BABB-42401AFB46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8374672-CA61-4B62-AEC0-FC27FCA8A8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9F81279-8CA8-4F96-A195-930AA1B8B6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49FEBB2-035F-4CC5-BEEA-D2E9D06927FB}"/>
              </a:ext>
            </a:extLst>
          </p:cNvPr>
          <p:cNvSpPr>
            <a:spLocks noGrp="1"/>
          </p:cNvSpPr>
          <p:nvPr>
            <p:ph type="dt" sz="half" idx="10"/>
          </p:nvPr>
        </p:nvSpPr>
        <p:spPr/>
        <p:txBody>
          <a:bodyPr/>
          <a:lstStyle/>
          <a:p>
            <a:fld id="{0D52A778-A960-444C-AEAA-4C2AF6EA9957}" type="datetimeFigureOut">
              <a:rPr lang="en-US" smtClean="0"/>
              <a:t>12/3/2020</a:t>
            </a:fld>
            <a:endParaRPr lang="en-US"/>
          </a:p>
        </p:txBody>
      </p:sp>
      <p:sp>
        <p:nvSpPr>
          <p:cNvPr id="8" name="Footer Placeholder 7">
            <a:extLst>
              <a:ext uri="{FF2B5EF4-FFF2-40B4-BE49-F238E27FC236}">
                <a16:creationId xmlns:a16="http://schemas.microsoft.com/office/drawing/2014/main" xmlns="" id="{328F85E9-AC18-494F-ADAF-8E2893716B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766A134B-78D2-460E-8EEA-C9F85287D60F}"/>
              </a:ext>
            </a:extLst>
          </p:cNvPr>
          <p:cNvSpPr>
            <a:spLocks noGrp="1"/>
          </p:cNvSpPr>
          <p:nvPr>
            <p:ph type="sldNum" sz="quarter" idx="12"/>
          </p:nvPr>
        </p:nvSpPr>
        <p:spPr/>
        <p:txBody>
          <a:bodyPr/>
          <a:lstStyle/>
          <a:p>
            <a:fld id="{46667B05-EABE-408A-B01C-FE2BDE56C783}" type="slidenum">
              <a:rPr lang="en-US" smtClean="0"/>
              <a:t>‹#›</a:t>
            </a:fld>
            <a:endParaRPr lang="en-US"/>
          </a:p>
        </p:txBody>
      </p:sp>
    </p:spTree>
    <p:extLst>
      <p:ext uri="{BB962C8B-B14F-4D97-AF65-F5344CB8AC3E}">
        <p14:creationId xmlns:p14="http://schemas.microsoft.com/office/powerpoint/2010/main" val="552613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A4E481-802D-47F6-954C-BA0CC9FB59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434B6D9D-F6A2-4312-9699-90699CBF57CF}"/>
              </a:ext>
            </a:extLst>
          </p:cNvPr>
          <p:cNvSpPr>
            <a:spLocks noGrp="1"/>
          </p:cNvSpPr>
          <p:nvPr>
            <p:ph type="dt" sz="half" idx="10"/>
          </p:nvPr>
        </p:nvSpPr>
        <p:spPr/>
        <p:txBody>
          <a:bodyPr/>
          <a:lstStyle/>
          <a:p>
            <a:fld id="{0D52A778-A960-444C-AEAA-4C2AF6EA9957}" type="datetimeFigureOut">
              <a:rPr lang="en-US" smtClean="0"/>
              <a:t>12/3/2020</a:t>
            </a:fld>
            <a:endParaRPr lang="en-US"/>
          </a:p>
        </p:txBody>
      </p:sp>
      <p:sp>
        <p:nvSpPr>
          <p:cNvPr id="4" name="Footer Placeholder 3">
            <a:extLst>
              <a:ext uri="{FF2B5EF4-FFF2-40B4-BE49-F238E27FC236}">
                <a16:creationId xmlns:a16="http://schemas.microsoft.com/office/drawing/2014/main" xmlns="" id="{62A3735E-9C7B-49AD-988A-633629889D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57593F68-20E8-4F3B-A556-A318422C9FFB}"/>
              </a:ext>
            </a:extLst>
          </p:cNvPr>
          <p:cNvSpPr>
            <a:spLocks noGrp="1"/>
          </p:cNvSpPr>
          <p:nvPr>
            <p:ph type="sldNum" sz="quarter" idx="12"/>
          </p:nvPr>
        </p:nvSpPr>
        <p:spPr/>
        <p:txBody>
          <a:bodyPr/>
          <a:lstStyle/>
          <a:p>
            <a:fld id="{46667B05-EABE-408A-B01C-FE2BDE56C783}" type="slidenum">
              <a:rPr lang="en-US" smtClean="0"/>
              <a:t>‹#›</a:t>
            </a:fld>
            <a:endParaRPr lang="en-US"/>
          </a:p>
        </p:txBody>
      </p:sp>
    </p:spTree>
    <p:extLst>
      <p:ext uri="{BB962C8B-B14F-4D97-AF65-F5344CB8AC3E}">
        <p14:creationId xmlns:p14="http://schemas.microsoft.com/office/powerpoint/2010/main" val="3508830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CEA7094-A3FF-41E0-8F9D-0D2F14F1F7F8}"/>
              </a:ext>
            </a:extLst>
          </p:cNvPr>
          <p:cNvSpPr>
            <a:spLocks noGrp="1"/>
          </p:cNvSpPr>
          <p:nvPr>
            <p:ph type="dt" sz="half" idx="10"/>
          </p:nvPr>
        </p:nvSpPr>
        <p:spPr/>
        <p:txBody>
          <a:bodyPr/>
          <a:lstStyle/>
          <a:p>
            <a:fld id="{0D52A778-A960-444C-AEAA-4C2AF6EA9957}" type="datetimeFigureOut">
              <a:rPr lang="en-US" smtClean="0"/>
              <a:t>12/3/2020</a:t>
            </a:fld>
            <a:endParaRPr lang="en-US"/>
          </a:p>
        </p:txBody>
      </p:sp>
      <p:sp>
        <p:nvSpPr>
          <p:cNvPr id="3" name="Footer Placeholder 2">
            <a:extLst>
              <a:ext uri="{FF2B5EF4-FFF2-40B4-BE49-F238E27FC236}">
                <a16:creationId xmlns:a16="http://schemas.microsoft.com/office/drawing/2014/main" xmlns="" id="{9733E167-C2F5-4354-BFBC-35F0E3F388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13EE0E3-518D-4959-B8AE-F5B0976F7C04}"/>
              </a:ext>
            </a:extLst>
          </p:cNvPr>
          <p:cNvSpPr>
            <a:spLocks noGrp="1"/>
          </p:cNvSpPr>
          <p:nvPr>
            <p:ph type="sldNum" sz="quarter" idx="12"/>
          </p:nvPr>
        </p:nvSpPr>
        <p:spPr/>
        <p:txBody>
          <a:bodyPr/>
          <a:lstStyle/>
          <a:p>
            <a:fld id="{46667B05-EABE-408A-B01C-FE2BDE56C783}" type="slidenum">
              <a:rPr lang="en-US" smtClean="0"/>
              <a:t>‹#›</a:t>
            </a:fld>
            <a:endParaRPr lang="en-US"/>
          </a:p>
        </p:txBody>
      </p:sp>
    </p:spTree>
    <p:extLst>
      <p:ext uri="{BB962C8B-B14F-4D97-AF65-F5344CB8AC3E}">
        <p14:creationId xmlns:p14="http://schemas.microsoft.com/office/powerpoint/2010/main" val="2970648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FAD2BC-2B6B-44CB-A323-50046C7003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4DD4C00-BD15-4ADC-8F9A-3B639FE1F6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B5F5A48-0539-42EB-B1F1-7F4707586C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E873745-F6A0-48AA-8736-7D0F3018A926}"/>
              </a:ext>
            </a:extLst>
          </p:cNvPr>
          <p:cNvSpPr>
            <a:spLocks noGrp="1"/>
          </p:cNvSpPr>
          <p:nvPr>
            <p:ph type="dt" sz="half" idx="10"/>
          </p:nvPr>
        </p:nvSpPr>
        <p:spPr/>
        <p:txBody>
          <a:bodyPr/>
          <a:lstStyle/>
          <a:p>
            <a:fld id="{0D52A778-A960-444C-AEAA-4C2AF6EA9957}" type="datetimeFigureOut">
              <a:rPr lang="en-US" smtClean="0"/>
              <a:t>12/3/2020</a:t>
            </a:fld>
            <a:endParaRPr lang="en-US"/>
          </a:p>
        </p:txBody>
      </p:sp>
      <p:sp>
        <p:nvSpPr>
          <p:cNvPr id="6" name="Footer Placeholder 5">
            <a:extLst>
              <a:ext uri="{FF2B5EF4-FFF2-40B4-BE49-F238E27FC236}">
                <a16:creationId xmlns:a16="http://schemas.microsoft.com/office/drawing/2014/main" xmlns="" id="{5233813D-EC83-465D-ACD8-FA041EE34C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1F52862-CA5C-46D9-ABB2-061F58EA7E95}"/>
              </a:ext>
            </a:extLst>
          </p:cNvPr>
          <p:cNvSpPr>
            <a:spLocks noGrp="1"/>
          </p:cNvSpPr>
          <p:nvPr>
            <p:ph type="sldNum" sz="quarter" idx="12"/>
          </p:nvPr>
        </p:nvSpPr>
        <p:spPr/>
        <p:txBody>
          <a:bodyPr/>
          <a:lstStyle/>
          <a:p>
            <a:fld id="{46667B05-EABE-408A-B01C-FE2BDE56C783}" type="slidenum">
              <a:rPr lang="en-US" smtClean="0"/>
              <a:t>‹#›</a:t>
            </a:fld>
            <a:endParaRPr lang="en-US"/>
          </a:p>
        </p:txBody>
      </p:sp>
    </p:spTree>
    <p:extLst>
      <p:ext uri="{BB962C8B-B14F-4D97-AF65-F5344CB8AC3E}">
        <p14:creationId xmlns:p14="http://schemas.microsoft.com/office/powerpoint/2010/main" val="1092431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B9773C-4580-4815-8E87-1C1A34300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0A436F1-D2E4-4DDD-84A7-8B7800AA54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C8C7091-EB0A-4488-9ED1-41F0CD86F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1F419F2-532E-4834-A293-25F7980068BD}"/>
              </a:ext>
            </a:extLst>
          </p:cNvPr>
          <p:cNvSpPr>
            <a:spLocks noGrp="1"/>
          </p:cNvSpPr>
          <p:nvPr>
            <p:ph type="dt" sz="half" idx="10"/>
          </p:nvPr>
        </p:nvSpPr>
        <p:spPr/>
        <p:txBody>
          <a:bodyPr/>
          <a:lstStyle/>
          <a:p>
            <a:fld id="{0D52A778-A960-444C-AEAA-4C2AF6EA9957}" type="datetimeFigureOut">
              <a:rPr lang="en-US" smtClean="0"/>
              <a:t>12/3/2020</a:t>
            </a:fld>
            <a:endParaRPr lang="en-US"/>
          </a:p>
        </p:txBody>
      </p:sp>
      <p:sp>
        <p:nvSpPr>
          <p:cNvPr id="6" name="Footer Placeholder 5">
            <a:extLst>
              <a:ext uri="{FF2B5EF4-FFF2-40B4-BE49-F238E27FC236}">
                <a16:creationId xmlns:a16="http://schemas.microsoft.com/office/drawing/2014/main" xmlns="" id="{C09D4FA1-72A1-4C73-9CEF-24A3F21736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7AA402D-64A1-4461-BCBC-FFFB449B8781}"/>
              </a:ext>
            </a:extLst>
          </p:cNvPr>
          <p:cNvSpPr>
            <a:spLocks noGrp="1"/>
          </p:cNvSpPr>
          <p:nvPr>
            <p:ph type="sldNum" sz="quarter" idx="12"/>
          </p:nvPr>
        </p:nvSpPr>
        <p:spPr/>
        <p:txBody>
          <a:bodyPr/>
          <a:lstStyle/>
          <a:p>
            <a:fld id="{46667B05-EABE-408A-B01C-FE2BDE56C783}" type="slidenum">
              <a:rPr lang="en-US" smtClean="0"/>
              <a:t>‹#›</a:t>
            </a:fld>
            <a:endParaRPr lang="en-US"/>
          </a:p>
        </p:txBody>
      </p:sp>
    </p:spTree>
    <p:extLst>
      <p:ext uri="{BB962C8B-B14F-4D97-AF65-F5344CB8AC3E}">
        <p14:creationId xmlns:p14="http://schemas.microsoft.com/office/powerpoint/2010/main" val="4116779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E1C500B-E04A-4B52-8AB9-FAAC169CBD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A9E014B-B785-4379-9467-6A826553B9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9D60A48-60BA-4F04-8C85-BA6F46E118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2A778-A960-444C-AEAA-4C2AF6EA9957}" type="datetimeFigureOut">
              <a:rPr lang="en-US" smtClean="0"/>
              <a:t>12/3/2020</a:t>
            </a:fld>
            <a:endParaRPr lang="en-US"/>
          </a:p>
        </p:txBody>
      </p:sp>
      <p:sp>
        <p:nvSpPr>
          <p:cNvPr id="5" name="Footer Placeholder 4">
            <a:extLst>
              <a:ext uri="{FF2B5EF4-FFF2-40B4-BE49-F238E27FC236}">
                <a16:creationId xmlns:a16="http://schemas.microsoft.com/office/drawing/2014/main" xmlns="" id="{6CF49A35-729E-4EA2-BF42-6E563BEC74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DA82A91C-CDC4-46B4-A26E-84F082FF43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667B05-EABE-408A-B01C-FE2BDE56C783}" type="slidenum">
              <a:rPr lang="en-US" smtClean="0"/>
              <a:t>‹#›</a:t>
            </a:fld>
            <a:endParaRPr lang="en-US"/>
          </a:p>
        </p:txBody>
      </p:sp>
    </p:spTree>
    <p:extLst>
      <p:ext uri="{BB962C8B-B14F-4D97-AF65-F5344CB8AC3E}">
        <p14:creationId xmlns:p14="http://schemas.microsoft.com/office/powerpoint/2010/main" val="1107748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6D6306C-ED4F-4AAE-B4A5-EEA6AFAD72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EF6140B-5CB0-4DF2-A30C-54900985278A}"/>
              </a:ext>
            </a:extLst>
          </p:cNvPr>
          <p:cNvSpPr>
            <a:spLocks noGrp="1"/>
          </p:cNvSpPr>
          <p:nvPr>
            <p:ph type="title"/>
          </p:nvPr>
        </p:nvSpPr>
        <p:spPr>
          <a:xfrm>
            <a:off x="273054" y="2229112"/>
            <a:ext cx="3962061" cy="1516977"/>
          </a:xfrm>
        </p:spPr>
        <p:txBody>
          <a:bodyPr anchor="t">
            <a:normAutofit/>
          </a:bodyPr>
          <a:lstStyle/>
          <a:p>
            <a:r>
              <a:rPr lang="en-US" sz="3600" b="1" i="0" u="none" strike="noStrike" baseline="0" dirty="0">
                <a:latin typeface="Tahoma-Bold"/>
              </a:rPr>
              <a:t>USE CASE MODEL</a:t>
            </a:r>
            <a:endParaRPr lang="en-US" sz="3600" dirty="0"/>
          </a:p>
        </p:txBody>
      </p:sp>
      <p:sp>
        <p:nvSpPr>
          <p:cNvPr id="10" name="Rectangle 9">
            <a:extLst>
              <a:ext uri="{FF2B5EF4-FFF2-40B4-BE49-F238E27FC236}">
                <a16:creationId xmlns:a16="http://schemas.microsoft.com/office/drawing/2014/main" xmlns="" id="{0EC5361D-F897-4856-B945-0455A365EB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4508C0C5-2268-42B5-B3C8-4D0899E05F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xmlns="" id="{141ACBDB-38F8-4B34-8183-BD95B4E55A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xmlns="" id="{DE00DB52-3455-4E2F-867B-A6D0516E17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F8C10521-C8DD-4D9F-AAC6-7821DBFF7392}"/>
              </a:ext>
            </a:extLst>
          </p:cNvPr>
          <p:cNvSpPr>
            <a:spLocks noGrp="1"/>
          </p:cNvSpPr>
          <p:nvPr>
            <p:ph idx="1"/>
          </p:nvPr>
        </p:nvSpPr>
        <p:spPr>
          <a:xfrm>
            <a:off x="3747204" y="434824"/>
            <a:ext cx="6772935" cy="6051926"/>
          </a:xfrm>
        </p:spPr>
        <p:txBody>
          <a:bodyPr>
            <a:noAutofit/>
          </a:bodyPr>
          <a:lstStyle/>
          <a:p>
            <a:pPr algn="just"/>
            <a:r>
              <a:rPr lang="en-US" sz="2000" b="0" i="0" u="none" strike="noStrike" baseline="0" dirty="0">
                <a:latin typeface="Times New Roman" panose="02020603050405020304" pitchFamily="18" charset="0"/>
                <a:cs typeface="Times New Roman" panose="02020603050405020304" pitchFamily="18" charset="0"/>
              </a:rPr>
              <a:t>Intuitively, the use cases represent the different ways in which a system can be used by the users.</a:t>
            </a:r>
          </a:p>
          <a:p>
            <a:pPr algn="just"/>
            <a:r>
              <a:rPr lang="en-US" sz="2000" b="0" i="0" u="none" strike="noStrike" baseline="0" dirty="0">
                <a:latin typeface="Times New Roman" panose="02020603050405020304" pitchFamily="18" charset="0"/>
                <a:cs typeface="Times New Roman" panose="02020603050405020304" pitchFamily="18" charset="0"/>
              </a:rPr>
              <a:t>A simple way to find all the use cases of a system is to ask the question —“What all can the different categories of users do by using the system?”</a:t>
            </a:r>
          </a:p>
          <a:p>
            <a:pPr algn="just"/>
            <a:r>
              <a:rPr lang="en-US" sz="2000" b="0" i="0" u="none" strike="noStrike" baseline="0" dirty="0">
                <a:latin typeface="Times New Roman" panose="02020603050405020304" pitchFamily="18" charset="0"/>
                <a:cs typeface="Times New Roman" panose="02020603050405020304" pitchFamily="18" charset="0"/>
              </a:rPr>
              <a:t>Thus, for the library information system (LIS), the use cases could be:</a:t>
            </a:r>
          </a:p>
          <a:p>
            <a:pPr lvl="1" algn="just">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issue-book</a:t>
            </a:r>
          </a:p>
          <a:p>
            <a:pPr lvl="1" algn="just">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query-book</a:t>
            </a:r>
          </a:p>
          <a:p>
            <a:pPr lvl="1" algn="just">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return-book</a:t>
            </a:r>
          </a:p>
          <a:p>
            <a:pPr lvl="1" algn="just">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create-member</a:t>
            </a:r>
          </a:p>
          <a:p>
            <a:pPr lvl="1" algn="just">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add-book, etc.</a:t>
            </a:r>
          </a:p>
          <a:p>
            <a:pPr algn="just"/>
            <a:r>
              <a:rPr lang="en-US" sz="2000" b="0" i="0" u="none" strike="noStrike" baseline="0" dirty="0">
                <a:latin typeface="Times New Roman" panose="02020603050405020304" pitchFamily="18" charset="0"/>
                <a:cs typeface="Times New Roman" panose="02020603050405020304" pitchFamily="18" charset="0"/>
              </a:rPr>
              <a:t>The purpose of a use case is to define a piece of coherent behavior without revealing the internal structure of the system. </a:t>
            </a:r>
          </a:p>
          <a:p>
            <a:pPr algn="just"/>
            <a:r>
              <a:rPr lang="en-US" sz="2000" b="0" i="0" u="none" strike="noStrike" baseline="0" dirty="0">
                <a:latin typeface="Times New Roman" panose="02020603050405020304" pitchFamily="18" charset="0"/>
                <a:cs typeface="Times New Roman" panose="02020603050405020304" pitchFamily="18" charset="0"/>
              </a:rPr>
              <a:t>The use cases do not mention any specific algorithm to be used nor the internal data representation, internal structure of the software.</a:t>
            </a:r>
            <a:endParaRPr lang="en-US" sz="2000" dirty="0">
              <a:latin typeface="Times New Roman" panose="02020603050405020304" pitchFamily="18" charset="0"/>
              <a:cs typeface="Times New Roman" panose="02020603050405020304" pitchFamily="18" charset="0"/>
            </a:endParaRPr>
          </a:p>
        </p:txBody>
      </p:sp>
      <p:sp>
        <p:nvSpPr>
          <p:cNvPr id="18" name="Isosceles Triangle 17">
            <a:extLst>
              <a:ext uri="{FF2B5EF4-FFF2-40B4-BE49-F238E27FC236}">
                <a16:creationId xmlns:a16="http://schemas.microsoft.com/office/drawing/2014/main" xmlns="" id="{9E914C83-E0D8-4953-92D5-169D28CB43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xmlns="" id="{3512E083-F550-46AF-8490-767ECFD00C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93357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6D6306C-ED4F-4AAE-B4A5-EEA6AFAD72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11AE681F-26F7-460B-AFD7-D59642C76097}"/>
              </a:ext>
            </a:extLst>
          </p:cNvPr>
          <p:cNvSpPr>
            <a:spLocks noGrp="1"/>
          </p:cNvSpPr>
          <p:nvPr>
            <p:ph type="title"/>
          </p:nvPr>
        </p:nvSpPr>
        <p:spPr>
          <a:xfrm>
            <a:off x="643467" y="1698171"/>
            <a:ext cx="3962061" cy="4516360"/>
          </a:xfrm>
        </p:spPr>
        <p:txBody>
          <a:bodyPr anchor="t">
            <a:normAutofit/>
          </a:bodyPr>
          <a:lstStyle/>
          <a:p>
            <a:r>
              <a:rPr lang="en-US" sz="3600" b="1" i="0" u="none" strike="noStrike" baseline="0">
                <a:latin typeface="Times New Roman" panose="02020603050405020304" pitchFamily="18" charset="0"/>
                <a:cs typeface="Times New Roman" panose="02020603050405020304" pitchFamily="18" charset="0"/>
              </a:rPr>
              <a:t>How to Identify the Use Cases of a System?</a:t>
            </a:r>
            <a:endParaRPr lang="en-US" sz="360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xmlns="" id="{0EC5361D-F897-4856-B945-0455A365EB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4508C0C5-2268-42B5-B3C8-4D0899E05F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xmlns="" id="{141ACBDB-38F8-4B34-8183-BD95B4E55A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xmlns="" id="{DE00DB52-3455-4E2F-867B-A6D0516E17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65DE3DBF-D485-47A0-9314-E1A9F86AC82A}"/>
              </a:ext>
            </a:extLst>
          </p:cNvPr>
          <p:cNvSpPr>
            <a:spLocks noGrp="1"/>
          </p:cNvSpPr>
          <p:nvPr>
            <p:ph idx="1"/>
          </p:nvPr>
        </p:nvSpPr>
        <p:spPr>
          <a:xfrm>
            <a:off x="5070020" y="1698170"/>
            <a:ext cx="6478513" cy="4516361"/>
          </a:xfrm>
        </p:spPr>
        <p:txBody>
          <a:bodyPr>
            <a:normAutofit/>
          </a:bodyPr>
          <a:lstStyle/>
          <a:p>
            <a:r>
              <a:rPr lang="en-US" sz="2000" b="0" i="0" u="none" strike="noStrike" baseline="0">
                <a:latin typeface="Times New Roman" panose="02020603050405020304" pitchFamily="18" charset="0"/>
                <a:cs typeface="Times New Roman" panose="02020603050405020304" pitchFamily="18" charset="0"/>
              </a:rPr>
              <a:t>Identification of the use cases involves brain storming and reviewing the SRS document. </a:t>
            </a:r>
          </a:p>
          <a:p>
            <a:r>
              <a:rPr lang="en-US" sz="2000" b="0" i="0" u="none" strike="noStrike" baseline="0">
                <a:latin typeface="Times New Roman" panose="02020603050405020304" pitchFamily="18" charset="0"/>
                <a:cs typeface="Times New Roman" panose="02020603050405020304" pitchFamily="18" charset="0"/>
              </a:rPr>
              <a:t>Typically, the high-level requirements specified in the SRS document correspond to the use cases.</a:t>
            </a:r>
          </a:p>
          <a:p>
            <a:r>
              <a:rPr lang="en-US" sz="2000">
                <a:latin typeface="Times New Roman" panose="02020603050405020304" pitchFamily="18" charset="0"/>
                <a:cs typeface="Times New Roman" panose="02020603050405020304" pitchFamily="18" charset="0"/>
              </a:rPr>
              <a:t>A</a:t>
            </a:r>
            <a:r>
              <a:rPr lang="en-US" sz="2000" b="0" i="0" u="none" strike="noStrike" baseline="0">
                <a:latin typeface="Times New Roman" panose="02020603050405020304" pitchFamily="18" charset="0"/>
                <a:cs typeface="Times New Roman" panose="02020603050405020304" pitchFamily="18" charset="0"/>
              </a:rPr>
              <a:t> popular method of identifying the use cases is actor-based. </a:t>
            </a:r>
          </a:p>
          <a:p>
            <a:r>
              <a:rPr lang="en-US" sz="2000" b="0" i="0" u="none" strike="noStrike" baseline="0">
                <a:latin typeface="Times New Roman" panose="02020603050405020304" pitchFamily="18" charset="0"/>
                <a:cs typeface="Times New Roman" panose="02020603050405020304" pitchFamily="18" charset="0"/>
              </a:rPr>
              <a:t>This involves first identifying the different types of actors and their usage of the system.</a:t>
            </a:r>
          </a:p>
          <a:p>
            <a:r>
              <a:rPr lang="en-US" sz="2000" b="0" i="0" u="none" strike="noStrike" baseline="0">
                <a:latin typeface="Times New Roman" panose="02020603050405020304" pitchFamily="18" charset="0"/>
                <a:cs typeface="Times New Roman" panose="02020603050405020304" pitchFamily="18" charset="0"/>
              </a:rPr>
              <a:t>Subsequently, for each actor the different functions that they might initiate or participate are identified.</a:t>
            </a:r>
          </a:p>
          <a:p>
            <a:r>
              <a:rPr lang="en-US" sz="2000" b="0" i="0" u="none" strike="noStrike" baseline="0">
                <a:latin typeface="Times New Roman" panose="02020603050405020304" pitchFamily="18" charset="0"/>
                <a:cs typeface="Times New Roman" panose="02020603050405020304" pitchFamily="18" charset="0"/>
              </a:rPr>
              <a:t>For example, for a Library Automation System, the categories of users can be members, librarian, and the accountant.</a:t>
            </a:r>
            <a:endParaRPr lang="en-US" sz="2000">
              <a:latin typeface="Times New Roman" panose="02020603050405020304" pitchFamily="18" charset="0"/>
              <a:cs typeface="Times New Roman" panose="02020603050405020304" pitchFamily="18" charset="0"/>
            </a:endParaRPr>
          </a:p>
        </p:txBody>
      </p:sp>
      <p:sp>
        <p:nvSpPr>
          <p:cNvPr id="18" name="Isosceles Triangle 17">
            <a:extLst>
              <a:ext uri="{FF2B5EF4-FFF2-40B4-BE49-F238E27FC236}">
                <a16:creationId xmlns:a16="http://schemas.microsoft.com/office/drawing/2014/main" xmlns="" id="{9E914C83-E0D8-4953-92D5-169D28CB43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xmlns="" id="{3512E083-F550-46AF-8490-767ECFD00C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35077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6D6306C-ED4F-4AAE-B4A5-EEA6AFAD72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F65315A-227E-4DFC-84CC-6D447A40F110}"/>
              </a:ext>
            </a:extLst>
          </p:cNvPr>
          <p:cNvSpPr>
            <a:spLocks noGrp="1"/>
          </p:cNvSpPr>
          <p:nvPr>
            <p:ph type="title"/>
          </p:nvPr>
        </p:nvSpPr>
        <p:spPr>
          <a:xfrm>
            <a:off x="643467" y="1698171"/>
            <a:ext cx="3962061" cy="4516360"/>
          </a:xfrm>
        </p:spPr>
        <p:txBody>
          <a:bodyPr anchor="t">
            <a:normAutofit/>
          </a:bodyPr>
          <a:lstStyle/>
          <a:p>
            <a:r>
              <a:rPr lang="en-US" sz="3600" b="1" i="0" u="none" strike="noStrike" baseline="0" dirty="0">
                <a:latin typeface="Times New Roman" panose="02020603050405020304" pitchFamily="18" charset="0"/>
                <a:cs typeface="Times New Roman" panose="02020603050405020304" pitchFamily="18" charset="0"/>
              </a:rPr>
              <a:t>Factoring of Commonality among Use Cases</a:t>
            </a:r>
            <a:endParaRPr lang="en-US" sz="36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xmlns="" id="{0EC5361D-F897-4856-B945-0455A365EB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4508C0C5-2268-42B5-B3C8-4D0899E05F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xmlns="" id="{141ACBDB-38F8-4B34-8183-BD95B4E55A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xmlns="" id="{DE00DB52-3455-4E2F-867B-A6D0516E17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EECE1BE8-44FA-44E5-A0B5-B1B4998FE44E}"/>
              </a:ext>
            </a:extLst>
          </p:cNvPr>
          <p:cNvSpPr>
            <a:spLocks noGrp="1"/>
          </p:cNvSpPr>
          <p:nvPr>
            <p:ph idx="1"/>
          </p:nvPr>
        </p:nvSpPr>
        <p:spPr>
          <a:xfrm>
            <a:off x="4041626" y="870374"/>
            <a:ext cx="6478513" cy="5117251"/>
          </a:xfrm>
        </p:spPr>
        <p:txBody>
          <a:bodyPr>
            <a:normAutofit/>
          </a:bodyPr>
          <a:lstStyle/>
          <a:p>
            <a:pPr algn="just"/>
            <a:r>
              <a:rPr lang="en-US" sz="2000" b="0" i="0" u="none" strike="noStrike" baseline="0" dirty="0">
                <a:latin typeface="Times New Roman" panose="02020603050405020304" pitchFamily="18" charset="0"/>
                <a:cs typeface="Times New Roman" panose="02020603050405020304" pitchFamily="18" charset="0"/>
              </a:rPr>
              <a:t>Complex use cases need to be factored into simpler use cases. This would not only make the behavior associated with the use case much more comprehensible, but also make the corresponding interaction diagrams more tractable. Without decomposition, the interaction diagrams for complex use cases may become too large to be accommodated on a single standard-sized (A4) paper.</a:t>
            </a:r>
          </a:p>
          <a:p>
            <a:pPr algn="just"/>
            <a:endParaRPr lang="en-US" sz="2000" b="0" i="0" u="none" strike="noStrike" baseline="0" dirty="0">
              <a:latin typeface="Times New Roman" panose="02020603050405020304" pitchFamily="18" charset="0"/>
              <a:cs typeface="Times New Roman" panose="02020603050405020304" pitchFamily="18" charset="0"/>
            </a:endParaRPr>
          </a:p>
          <a:p>
            <a:pPr algn="just"/>
            <a:r>
              <a:rPr lang="en-US" sz="2000" b="0" i="0" u="none" strike="noStrike" baseline="0" dirty="0">
                <a:latin typeface="Times New Roman" panose="02020603050405020304" pitchFamily="18" charset="0"/>
                <a:cs typeface="Times New Roman" panose="02020603050405020304" pitchFamily="18" charset="0"/>
              </a:rPr>
              <a:t>Use cases need to be factored whenever there is common behavior across different use cases. Factoring would make it possible to define such behavior only once and reuse it wherever required.</a:t>
            </a:r>
            <a:endParaRPr lang="en-US" sz="2000" dirty="0">
              <a:latin typeface="Times New Roman" panose="02020603050405020304" pitchFamily="18" charset="0"/>
              <a:cs typeface="Times New Roman" panose="02020603050405020304" pitchFamily="18" charset="0"/>
            </a:endParaRPr>
          </a:p>
        </p:txBody>
      </p:sp>
      <p:sp>
        <p:nvSpPr>
          <p:cNvPr id="18" name="Isosceles Triangle 17">
            <a:extLst>
              <a:ext uri="{FF2B5EF4-FFF2-40B4-BE49-F238E27FC236}">
                <a16:creationId xmlns:a16="http://schemas.microsoft.com/office/drawing/2014/main" xmlns="" id="{9E914C83-E0D8-4953-92D5-169D28CB43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xmlns="" id="{3512E083-F550-46AF-8490-767ECFD00C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18783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CE2A8C48-6896-4DD0-A815-752B20DDB614}"/>
              </a:ext>
            </a:extLst>
          </p:cNvPr>
          <p:cNvSpPr>
            <a:spLocks noGrp="1"/>
          </p:cNvSpPr>
          <p:nvPr>
            <p:ph type="title"/>
          </p:nvPr>
        </p:nvSpPr>
        <p:spPr>
          <a:xfrm>
            <a:off x="643467" y="321734"/>
            <a:ext cx="10905066" cy="1135737"/>
          </a:xfrm>
        </p:spPr>
        <p:txBody>
          <a:bodyPr>
            <a:normAutofit/>
          </a:bodyPr>
          <a:lstStyle/>
          <a:p>
            <a:r>
              <a:rPr lang="en-US" sz="3600" b="1" i="0" u="none" strike="noStrike" baseline="0" dirty="0">
                <a:latin typeface="Times New Roman" panose="02020603050405020304" pitchFamily="18" charset="0"/>
                <a:cs typeface="Times New Roman" panose="02020603050405020304" pitchFamily="18" charset="0"/>
              </a:rPr>
              <a:t>Generalization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52F8D22-4789-4FCE-86B3-557B6D6D29B4}"/>
              </a:ext>
            </a:extLst>
          </p:cNvPr>
          <p:cNvSpPr>
            <a:spLocks noGrp="1"/>
          </p:cNvSpPr>
          <p:nvPr>
            <p:ph idx="1"/>
          </p:nvPr>
        </p:nvSpPr>
        <p:spPr>
          <a:xfrm>
            <a:off x="643469" y="1782981"/>
            <a:ext cx="4008384" cy="4393982"/>
          </a:xfrm>
        </p:spPr>
        <p:txBody>
          <a:bodyPr>
            <a:normAutofit/>
          </a:bodyPr>
          <a:lstStyle/>
          <a:p>
            <a:pPr algn="just"/>
            <a:r>
              <a:rPr lang="en-US" sz="2000" dirty="0">
                <a:latin typeface="Times New Roman" panose="02020603050405020304" pitchFamily="18" charset="0"/>
                <a:cs typeface="Times New Roman" panose="02020603050405020304" pitchFamily="18" charset="0"/>
              </a:rPr>
              <a:t>Use case generalization can be used when you have one use case that is like another but does something slightly differently or something more.</a:t>
            </a:r>
          </a:p>
          <a:p>
            <a:pPr algn="just"/>
            <a:r>
              <a:rPr lang="en-US" sz="2000" dirty="0">
                <a:latin typeface="Times New Roman" panose="02020603050405020304" pitchFamily="18" charset="0"/>
                <a:cs typeface="Times New Roman" panose="02020603050405020304" pitchFamily="18" charset="0"/>
              </a:rPr>
              <a:t>Generalization works the same way with use cases as it does with classes.</a:t>
            </a:r>
          </a:p>
          <a:p>
            <a:pPr algn="just"/>
            <a:r>
              <a:rPr lang="en-US" sz="2000" dirty="0">
                <a:latin typeface="Times New Roman" panose="02020603050405020304" pitchFamily="18" charset="0"/>
                <a:cs typeface="Times New Roman" panose="02020603050405020304" pitchFamily="18" charset="0"/>
              </a:rPr>
              <a:t>The child use case inherits the behavior and meaning of the present use case.</a:t>
            </a:r>
          </a:p>
          <a:p>
            <a:endParaRPr lang="en-US" sz="2000" dirty="0"/>
          </a:p>
        </p:txBody>
      </p:sp>
      <p:grpSp>
        <p:nvGrpSpPr>
          <p:cNvPr id="12" name="Group 11">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xmlns="" id="{6793779D-A478-419F-ABF9-82E6C4D65809}"/>
              </a:ext>
            </a:extLst>
          </p:cNvPr>
          <p:cNvPicPr>
            <a:picLocks noChangeAspect="1"/>
          </p:cNvPicPr>
          <p:nvPr/>
        </p:nvPicPr>
        <p:blipFill>
          <a:blip r:embed="rId2"/>
          <a:stretch>
            <a:fillRect/>
          </a:stretch>
        </p:blipFill>
        <p:spPr>
          <a:xfrm>
            <a:off x="5295320" y="1545522"/>
            <a:ext cx="6253212" cy="3509455"/>
          </a:xfrm>
          <a:prstGeom prst="rect">
            <a:avLst/>
          </a:prstGeom>
        </p:spPr>
      </p:pic>
      <p:grpSp>
        <p:nvGrpSpPr>
          <p:cNvPr id="16" name="Group 15">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36109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91884E04-97E2-4DE3-AF25-1631D9B0770D}"/>
              </a:ext>
            </a:extLst>
          </p:cNvPr>
          <p:cNvSpPr>
            <a:spLocks noGrp="1"/>
          </p:cNvSpPr>
          <p:nvPr>
            <p:ph type="title"/>
          </p:nvPr>
        </p:nvSpPr>
        <p:spPr>
          <a:xfrm>
            <a:off x="643467" y="321734"/>
            <a:ext cx="10905066" cy="1135737"/>
          </a:xfrm>
        </p:spPr>
        <p:txBody>
          <a:bodyPr>
            <a:normAutofit/>
          </a:bodyPr>
          <a:lstStyle/>
          <a:p>
            <a:r>
              <a:rPr lang="en-US" sz="3600" b="1" i="0" u="none" strike="noStrike" baseline="0" dirty="0">
                <a:latin typeface="Times New Roman" panose="02020603050405020304" pitchFamily="18" charset="0"/>
                <a:cs typeface="Times New Roman" panose="02020603050405020304" pitchFamily="18" charset="0"/>
              </a:rPr>
              <a:t>Includes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AA026A9-B363-405A-8216-8ECD6561C1E0}"/>
              </a:ext>
            </a:extLst>
          </p:cNvPr>
          <p:cNvSpPr>
            <a:spLocks noGrp="1"/>
          </p:cNvSpPr>
          <p:nvPr>
            <p:ph idx="1"/>
          </p:nvPr>
        </p:nvSpPr>
        <p:spPr>
          <a:xfrm>
            <a:off x="507029" y="1321553"/>
            <a:ext cx="4330441" cy="4393982"/>
          </a:xfrm>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The includes relationship in the older versions of UML (prior to UML 1.1) was known as the use's relationship. </a:t>
            </a:r>
          </a:p>
          <a:p>
            <a:pPr algn="just"/>
            <a:r>
              <a:rPr lang="en-US" sz="2000" dirty="0">
                <a:latin typeface="Times New Roman" panose="02020603050405020304" pitchFamily="18" charset="0"/>
                <a:cs typeface="Times New Roman" panose="02020603050405020304" pitchFamily="18" charset="0"/>
              </a:rPr>
              <a:t>The includes relationship implies one use case includes the behavior of another use case in its sequence of events and actions.</a:t>
            </a:r>
          </a:p>
          <a:p>
            <a:pPr algn="just"/>
            <a:r>
              <a:rPr lang="en-US" sz="2000" dirty="0">
                <a:latin typeface="Times New Roman" panose="02020603050405020304" pitchFamily="18" charset="0"/>
                <a:cs typeface="Times New Roman" panose="02020603050405020304" pitchFamily="18" charset="0"/>
              </a:rPr>
              <a:t> The includes relationship is appropriate when you have a chunk of behavior that is similar across several use cases.</a:t>
            </a:r>
          </a:p>
          <a:p>
            <a:pPr algn="just"/>
            <a:r>
              <a:rPr lang="en-US" sz="2000" dirty="0">
                <a:latin typeface="Times New Roman" panose="02020603050405020304" pitchFamily="18" charset="0"/>
                <a:cs typeface="Times New Roman" panose="02020603050405020304" pitchFamily="18" charset="0"/>
              </a:rPr>
              <a:t>The factoring of such behavior will help in not repeating the specification and implementation across different use cases.</a:t>
            </a:r>
          </a:p>
          <a:p>
            <a:endParaRPr lang="en-US" sz="1900" dirty="0">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xmlns="" id="{AA17C476-9DDA-48B1-9241-DEFBFECD5A66}"/>
              </a:ext>
            </a:extLst>
          </p:cNvPr>
          <p:cNvPicPr>
            <a:picLocks noChangeAspect="1"/>
          </p:cNvPicPr>
          <p:nvPr/>
        </p:nvPicPr>
        <p:blipFill rotWithShape="1">
          <a:blip r:embed="rId2"/>
          <a:srcRect t="4383"/>
          <a:stretch/>
        </p:blipFill>
        <p:spPr>
          <a:xfrm>
            <a:off x="5452432" y="1321553"/>
            <a:ext cx="6253212" cy="4288734"/>
          </a:xfrm>
          <a:prstGeom prst="rect">
            <a:avLst/>
          </a:prstGeom>
        </p:spPr>
      </p:pic>
      <p:grpSp>
        <p:nvGrpSpPr>
          <p:cNvPr id="16" name="Group 15">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25427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A24BDA98-FD9F-4571-83D4-4D718308AF96}"/>
              </a:ext>
            </a:extLst>
          </p:cNvPr>
          <p:cNvSpPr>
            <a:spLocks noGrp="1"/>
          </p:cNvSpPr>
          <p:nvPr>
            <p:ph type="title"/>
          </p:nvPr>
        </p:nvSpPr>
        <p:spPr>
          <a:xfrm>
            <a:off x="643467" y="321734"/>
            <a:ext cx="10905066" cy="1135737"/>
          </a:xfrm>
        </p:spPr>
        <p:txBody>
          <a:bodyPr>
            <a:normAutofit/>
          </a:bodyPr>
          <a:lstStyle/>
          <a:p>
            <a:r>
              <a:rPr lang="en-US" sz="3600" b="1" i="0" u="none" strike="noStrike" baseline="0" dirty="0">
                <a:latin typeface="Times New Roman" panose="02020603050405020304" pitchFamily="18" charset="0"/>
                <a:cs typeface="Times New Roman" panose="02020603050405020304" pitchFamily="18" charset="0"/>
              </a:rPr>
              <a:t>Extends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78B7148-3862-4DCC-A1E7-B58DA8C7A4DB}"/>
              </a:ext>
            </a:extLst>
          </p:cNvPr>
          <p:cNvSpPr>
            <a:spLocks noGrp="1"/>
          </p:cNvSpPr>
          <p:nvPr>
            <p:ph idx="1"/>
          </p:nvPr>
        </p:nvSpPr>
        <p:spPr>
          <a:xfrm>
            <a:off x="643469" y="1782981"/>
            <a:ext cx="4008384" cy="4393982"/>
          </a:xfrm>
        </p:spPr>
        <p:txBody>
          <a:bodyPr>
            <a:normAutofit/>
          </a:bodyPr>
          <a:lstStyle/>
          <a:p>
            <a:pPr algn="just"/>
            <a:r>
              <a:rPr lang="en-US" sz="2000" b="0" i="0" u="none" strike="noStrike" baseline="0" dirty="0">
                <a:latin typeface="Times New Roman" panose="02020603050405020304" pitchFamily="18" charset="0"/>
                <a:cs typeface="Times New Roman" panose="02020603050405020304" pitchFamily="18" charset="0"/>
              </a:rPr>
              <a:t>The main idea behind the extends relationship among use cases is that it allows you show optional system behavior. </a:t>
            </a:r>
          </a:p>
          <a:p>
            <a:pPr algn="just"/>
            <a:endParaRPr lang="en-US" sz="2000" b="0" i="0" u="none" strike="noStrike" baseline="0" dirty="0">
              <a:latin typeface="Times New Roman" panose="02020603050405020304" pitchFamily="18" charset="0"/>
              <a:cs typeface="Times New Roman" panose="02020603050405020304" pitchFamily="18" charset="0"/>
            </a:endParaRPr>
          </a:p>
          <a:p>
            <a:pPr algn="just"/>
            <a:r>
              <a:rPr lang="en-US" sz="2000" b="0" i="0" u="none" strike="noStrike" baseline="0" dirty="0">
                <a:latin typeface="Times New Roman" panose="02020603050405020304" pitchFamily="18" charset="0"/>
                <a:cs typeface="Times New Roman" panose="02020603050405020304" pitchFamily="18" charset="0"/>
              </a:rPr>
              <a:t>An optional system behavior is executed only if certain conditions hold, otherwise the optional behavior is not executed.</a:t>
            </a:r>
          </a:p>
          <a:p>
            <a:endParaRPr lang="en-US" sz="2000" dirty="0">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xmlns="" id="{7C578B86-F88E-4540-87CE-40838AFCC54B}"/>
              </a:ext>
            </a:extLst>
          </p:cNvPr>
          <p:cNvPicPr>
            <a:picLocks noChangeAspect="1"/>
          </p:cNvPicPr>
          <p:nvPr/>
        </p:nvPicPr>
        <p:blipFill>
          <a:blip r:embed="rId2"/>
          <a:stretch>
            <a:fillRect/>
          </a:stretch>
        </p:blipFill>
        <p:spPr>
          <a:xfrm>
            <a:off x="5452432" y="1935307"/>
            <a:ext cx="6253212" cy="2385969"/>
          </a:xfrm>
          <a:prstGeom prst="rect">
            <a:avLst/>
          </a:prstGeom>
        </p:spPr>
      </p:pic>
      <p:grpSp>
        <p:nvGrpSpPr>
          <p:cNvPr id="16" name="Group 15">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29767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FFD77065-8CBB-4586-8618-15FEE82B9637}"/>
              </a:ext>
            </a:extLst>
          </p:cNvPr>
          <p:cNvSpPr>
            <a:spLocks noGrp="1"/>
          </p:cNvSpPr>
          <p:nvPr>
            <p:ph type="title"/>
          </p:nvPr>
        </p:nvSpPr>
        <p:spPr>
          <a:xfrm>
            <a:off x="643467" y="321734"/>
            <a:ext cx="10905066" cy="1135737"/>
          </a:xfrm>
        </p:spPr>
        <p:txBody>
          <a:bodyPr>
            <a:normAutofit/>
          </a:bodyPr>
          <a:lstStyle/>
          <a:p>
            <a:r>
              <a:rPr lang="en-US" sz="3600" b="1" i="0" u="none" strike="noStrike" baseline="0" dirty="0">
                <a:latin typeface="Times New Roman" panose="02020603050405020304" pitchFamily="18" charset="0"/>
                <a:cs typeface="Times New Roman" panose="02020603050405020304" pitchFamily="18" charset="0"/>
              </a:rPr>
              <a:t>USE CASE PACKAGING</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9459A62-1D93-49AD-B5AB-3E88B64FBE5C}"/>
              </a:ext>
            </a:extLst>
          </p:cNvPr>
          <p:cNvSpPr>
            <a:spLocks noGrp="1"/>
          </p:cNvSpPr>
          <p:nvPr>
            <p:ph idx="1"/>
          </p:nvPr>
        </p:nvSpPr>
        <p:spPr>
          <a:xfrm>
            <a:off x="327349" y="1312994"/>
            <a:ext cx="4967322" cy="5161547"/>
          </a:xfrm>
        </p:spPr>
        <p:txBody>
          <a:bodyPr>
            <a:normAutofit/>
          </a:bodyPr>
          <a:lstStyle/>
          <a:p>
            <a:pPr algn="just"/>
            <a:r>
              <a:rPr lang="en-US" sz="2000" b="0" i="0" u="none" strike="noStrike" baseline="0" dirty="0">
                <a:latin typeface="Times New Roman" panose="02020603050405020304" pitchFamily="18" charset="0"/>
                <a:cs typeface="Times New Roman" panose="02020603050405020304" pitchFamily="18" charset="0"/>
              </a:rPr>
              <a:t>Packaging is the mechanism provided by UML to handle complexity. </a:t>
            </a:r>
          </a:p>
          <a:p>
            <a:pPr algn="just"/>
            <a:r>
              <a:rPr lang="en-US" sz="2000" b="0" i="0" u="none" strike="noStrike" baseline="0" dirty="0">
                <a:latin typeface="Times New Roman" panose="02020603050405020304" pitchFamily="18" charset="0"/>
                <a:cs typeface="Times New Roman" panose="02020603050405020304" pitchFamily="18" charset="0"/>
              </a:rPr>
              <a:t>When we have too many use cases in the top-level diagram, we can package the related use cases so that at best 6 or 7 packages are present at the top-level diagram.</a:t>
            </a:r>
          </a:p>
          <a:p>
            <a:pPr algn="just"/>
            <a:r>
              <a:rPr lang="en-US" sz="2000" b="0" i="0" u="none" strike="noStrike" baseline="0" dirty="0">
                <a:latin typeface="Times New Roman" panose="02020603050405020304" pitchFamily="18" charset="0"/>
                <a:cs typeface="Times New Roman" panose="02020603050405020304" pitchFamily="18" charset="0"/>
              </a:rPr>
              <a:t> Any modeling element that becomes large and complex can be broken up into packages.</a:t>
            </a:r>
          </a:p>
          <a:p>
            <a:pPr algn="just"/>
            <a:r>
              <a:rPr lang="en-US" sz="2000" b="0" i="0" u="none" strike="noStrike" baseline="0" dirty="0">
                <a:latin typeface="Times New Roman" panose="02020603050405020304" pitchFamily="18" charset="0"/>
                <a:cs typeface="Times New Roman" panose="02020603050405020304" pitchFamily="18" charset="0"/>
              </a:rPr>
              <a:t>The symbol for a package is a folder. </a:t>
            </a:r>
          </a:p>
          <a:p>
            <a:pPr algn="just"/>
            <a:r>
              <a:rPr lang="en-US" sz="2000" b="0" i="0" u="none" strike="noStrike" baseline="0" dirty="0">
                <a:latin typeface="Times New Roman" panose="02020603050405020304" pitchFamily="18" charset="0"/>
                <a:cs typeface="Times New Roman" panose="02020603050405020304" pitchFamily="18" charset="0"/>
              </a:rPr>
              <a:t>Just as you organize a large collection of documents in a folder, you organize UML elements into packages. </a:t>
            </a:r>
          </a:p>
          <a:p>
            <a:pPr algn="just"/>
            <a:r>
              <a:rPr lang="en-US" sz="2000" b="0" i="0" u="none" strike="noStrike" baseline="0" dirty="0">
                <a:latin typeface="Times New Roman" panose="02020603050405020304" pitchFamily="18" charset="0"/>
                <a:cs typeface="Times New Roman" panose="02020603050405020304" pitchFamily="18" charset="0"/>
              </a:rPr>
              <a:t>An example of packaging use cases is shown in Figure.</a:t>
            </a:r>
          </a:p>
          <a:p>
            <a:endParaRPr lang="en-US" sz="1600" dirty="0">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xmlns="" id="{F2C88BE2-D55B-4EBE-AA01-1E58255EA1E3}"/>
              </a:ext>
            </a:extLst>
          </p:cNvPr>
          <p:cNvPicPr>
            <a:picLocks noChangeAspect="1"/>
          </p:cNvPicPr>
          <p:nvPr/>
        </p:nvPicPr>
        <p:blipFill>
          <a:blip r:embed="rId2"/>
          <a:stretch>
            <a:fillRect/>
          </a:stretch>
        </p:blipFill>
        <p:spPr>
          <a:xfrm>
            <a:off x="5663454" y="1194361"/>
            <a:ext cx="6253212" cy="4631251"/>
          </a:xfrm>
          <a:prstGeom prst="rect">
            <a:avLst/>
          </a:prstGeom>
        </p:spPr>
      </p:pic>
      <p:grpSp>
        <p:nvGrpSpPr>
          <p:cNvPr id="16" name="Group 15">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99881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A41D231-B5A4-4D6D-82D4-F4D39C563462}"/>
              </a:ext>
            </a:extLst>
          </p:cNvPr>
          <p:cNvSpPr>
            <a:spLocks noGrp="1"/>
          </p:cNvSpPr>
          <p:nvPr>
            <p:ph type="title"/>
          </p:nvPr>
        </p:nvSpPr>
        <p:spPr>
          <a:xfrm>
            <a:off x="643467" y="321734"/>
            <a:ext cx="10905066" cy="1135737"/>
          </a:xfrm>
        </p:spPr>
        <p:txBody>
          <a:bodyPr>
            <a:normAutofit/>
          </a:bodyPr>
          <a:lstStyle/>
          <a:p>
            <a:r>
              <a:rPr lang="en-US" sz="3600" b="1" i="0" u="none" strike="noStrike" baseline="0" dirty="0">
                <a:latin typeface="Times New Roman" panose="02020603050405020304" pitchFamily="18" charset="0"/>
                <a:cs typeface="Times New Roman" panose="02020603050405020304" pitchFamily="18" charset="0"/>
              </a:rPr>
              <a:t>CLASS DIAGRAMS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C9ABB2E-7B1A-4702-91F3-BB8E1413C319}"/>
              </a:ext>
            </a:extLst>
          </p:cNvPr>
          <p:cNvSpPr>
            <a:spLocks noGrp="1"/>
          </p:cNvSpPr>
          <p:nvPr>
            <p:ph idx="1"/>
          </p:nvPr>
        </p:nvSpPr>
        <p:spPr>
          <a:xfrm>
            <a:off x="643469" y="1782981"/>
            <a:ext cx="4008384" cy="4393982"/>
          </a:xfrm>
        </p:spPr>
        <p:txBody>
          <a:bodyPr>
            <a:normAutofit/>
          </a:bodyPr>
          <a:lstStyle/>
          <a:p>
            <a:pPr algn="just"/>
            <a:r>
              <a:rPr lang="en-US" sz="2000" b="0" i="0" u="none" strike="noStrike" baseline="0" dirty="0">
                <a:latin typeface="Times New Roman" panose="02020603050405020304" pitchFamily="18" charset="0"/>
                <a:cs typeface="Times New Roman" panose="02020603050405020304" pitchFamily="18" charset="0"/>
              </a:rPr>
              <a:t>A class diagram describes the static structure of a system. </a:t>
            </a:r>
          </a:p>
          <a:p>
            <a:pPr algn="just"/>
            <a:r>
              <a:rPr lang="en-US" sz="2000" b="0" i="0" u="none" strike="noStrike" baseline="0" dirty="0">
                <a:latin typeface="Times New Roman" panose="02020603050405020304" pitchFamily="18" charset="0"/>
                <a:cs typeface="Times New Roman" panose="02020603050405020304" pitchFamily="18" charset="0"/>
              </a:rPr>
              <a:t>It shows how a system is structured rather than how it behaves. </a:t>
            </a:r>
          </a:p>
          <a:p>
            <a:pPr algn="just"/>
            <a:r>
              <a:rPr lang="en-US" sz="2000" b="0" i="0" u="none" strike="noStrike" baseline="0" dirty="0">
                <a:latin typeface="Times New Roman" panose="02020603050405020304" pitchFamily="18" charset="0"/>
                <a:cs typeface="Times New Roman" panose="02020603050405020304" pitchFamily="18" charset="0"/>
              </a:rPr>
              <a:t>The static structure of a system comprises several class diagrams and their dependencies.</a:t>
            </a:r>
          </a:p>
          <a:p>
            <a:pPr algn="just"/>
            <a:r>
              <a:rPr lang="en-US" sz="2000" b="0" i="0" u="none" strike="noStrike" baseline="0" dirty="0">
                <a:latin typeface="Times New Roman" panose="02020603050405020304" pitchFamily="18" charset="0"/>
                <a:cs typeface="Times New Roman" panose="02020603050405020304" pitchFamily="18" charset="0"/>
              </a:rPr>
              <a:t> The main constituents of a class diagram are classes and their relationships—generalization, aggregation, association, and various kinds of dependencies.</a:t>
            </a:r>
          </a:p>
          <a:p>
            <a:endParaRPr lang="en-US" sz="1900" dirty="0"/>
          </a:p>
        </p:txBody>
      </p:sp>
      <p:grpSp>
        <p:nvGrpSpPr>
          <p:cNvPr id="12" name="Group 11">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xmlns="" id="{1ACA50CB-53C9-44D2-A45F-2BCD2119C27C}"/>
              </a:ext>
            </a:extLst>
          </p:cNvPr>
          <p:cNvPicPr>
            <a:picLocks noChangeAspect="1"/>
          </p:cNvPicPr>
          <p:nvPr/>
        </p:nvPicPr>
        <p:blipFill>
          <a:blip r:embed="rId2"/>
          <a:stretch>
            <a:fillRect/>
          </a:stretch>
        </p:blipFill>
        <p:spPr>
          <a:xfrm>
            <a:off x="4966078" y="1670241"/>
            <a:ext cx="6601900" cy="3698172"/>
          </a:xfrm>
          <a:prstGeom prst="rect">
            <a:avLst/>
          </a:prstGeom>
        </p:spPr>
      </p:pic>
      <p:grpSp>
        <p:nvGrpSpPr>
          <p:cNvPr id="16" name="Group 15">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00958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3F29798-D584-4792-9B62-3F5F5C36D6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9616212-B22C-4FF8-8EAA-BF8856C69495}"/>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b="1" i="0" u="none" strike="noStrike" kern="1200" baseline="0">
                <a:solidFill>
                  <a:schemeClr val="tx1"/>
                </a:solidFill>
                <a:latin typeface="+mj-lt"/>
                <a:ea typeface="+mj-ea"/>
                <a:cs typeface="+mj-cs"/>
              </a:rPr>
              <a:t>Association</a:t>
            </a:r>
            <a:endParaRPr lang="en-US" sz="5200" kern="1200">
              <a:solidFill>
                <a:schemeClr val="tx1"/>
              </a:solidFill>
              <a:latin typeface="+mj-lt"/>
              <a:ea typeface="+mj-ea"/>
              <a:cs typeface="+mj-cs"/>
            </a:endParaRPr>
          </a:p>
        </p:txBody>
      </p:sp>
      <p:pic>
        <p:nvPicPr>
          <p:cNvPr id="5" name="Content Placeholder 4">
            <a:extLst>
              <a:ext uri="{FF2B5EF4-FFF2-40B4-BE49-F238E27FC236}">
                <a16:creationId xmlns:a16="http://schemas.microsoft.com/office/drawing/2014/main" xmlns="" id="{F5B10B23-EC94-4EA2-9CF4-85C656A7350B}"/>
              </a:ext>
            </a:extLst>
          </p:cNvPr>
          <p:cNvPicPr>
            <a:picLocks noGrp="1" noChangeAspect="1"/>
          </p:cNvPicPr>
          <p:nvPr>
            <p:ph idx="1"/>
          </p:nvPr>
        </p:nvPicPr>
        <p:blipFill>
          <a:blip r:embed="rId2"/>
          <a:stretch>
            <a:fillRect/>
          </a:stretch>
        </p:blipFill>
        <p:spPr>
          <a:xfrm>
            <a:off x="838202" y="2448351"/>
            <a:ext cx="10512547" cy="1961297"/>
          </a:xfrm>
          <a:prstGeom prst="rect">
            <a:avLst/>
          </a:prstGeom>
        </p:spPr>
      </p:pic>
    </p:spTree>
    <p:extLst>
      <p:ext uri="{BB962C8B-B14F-4D97-AF65-F5344CB8AC3E}">
        <p14:creationId xmlns:p14="http://schemas.microsoft.com/office/powerpoint/2010/main" val="1655094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3F29798-D584-4792-9B62-3F5F5C36D6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C377247-5318-4687-8389-323F705E3C48}"/>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b="1" kern="1200" dirty="0">
                <a:solidFill>
                  <a:schemeClr val="tx1"/>
                </a:solidFill>
                <a:latin typeface="+mj-lt"/>
                <a:ea typeface="+mj-ea"/>
                <a:cs typeface="+mj-cs"/>
              </a:rPr>
              <a:t>Aggregation</a:t>
            </a:r>
          </a:p>
        </p:txBody>
      </p:sp>
      <p:pic>
        <p:nvPicPr>
          <p:cNvPr id="5" name="Content Placeholder 4">
            <a:extLst>
              <a:ext uri="{FF2B5EF4-FFF2-40B4-BE49-F238E27FC236}">
                <a16:creationId xmlns:a16="http://schemas.microsoft.com/office/drawing/2014/main" xmlns="" id="{071A6FB9-25F2-414A-A42A-3970E993A9B8}"/>
              </a:ext>
            </a:extLst>
          </p:cNvPr>
          <p:cNvPicPr>
            <a:picLocks noGrp="1" noChangeAspect="1"/>
          </p:cNvPicPr>
          <p:nvPr>
            <p:ph idx="1"/>
          </p:nvPr>
        </p:nvPicPr>
        <p:blipFill>
          <a:blip r:embed="rId2"/>
          <a:stretch>
            <a:fillRect/>
          </a:stretch>
        </p:blipFill>
        <p:spPr>
          <a:xfrm>
            <a:off x="838202" y="2594389"/>
            <a:ext cx="10512547" cy="1669222"/>
          </a:xfrm>
          <a:prstGeom prst="rect">
            <a:avLst/>
          </a:prstGeom>
        </p:spPr>
      </p:pic>
    </p:spTree>
    <p:extLst>
      <p:ext uri="{BB962C8B-B14F-4D97-AF65-F5344CB8AC3E}">
        <p14:creationId xmlns:p14="http://schemas.microsoft.com/office/powerpoint/2010/main" val="1776152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94D6AA1-A0E1-45F9-8E25-BAB8092293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B605EE1-F814-4325-BE26-6666FBDF6EC1}"/>
              </a:ext>
            </a:extLst>
          </p:cNvPr>
          <p:cNvSpPr>
            <a:spLocks noGrp="1"/>
          </p:cNvSpPr>
          <p:nvPr>
            <p:ph type="title"/>
          </p:nvPr>
        </p:nvSpPr>
        <p:spPr>
          <a:xfrm>
            <a:off x="838199" y="557189"/>
            <a:ext cx="10515599" cy="1296287"/>
          </a:xfrm>
        </p:spPr>
        <p:txBody>
          <a:bodyPr vert="horz" lIns="91440" tIns="45720" rIns="91440" bIns="45720" rtlCol="0" anchor="b">
            <a:normAutofit/>
          </a:bodyPr>
          <a:lstStyle/>
          <a:p>
            <a:r>
              <a:rPr lang="en-US" sz="5200" b="1" kern="1200" dirty="0">
                <a:solidFill>
                  <a:schemeClr val="tx1"/>
                </a:solidFill>
                <a:latin typeface="+mj-lt"/>
                <a:ea typeface="+mj-ea"/>
                <a:cs typeface="+mj-cs"/>
              </a:rPr>
              <a:t>Composition</a:t>
            </a:r>
          </a:p>
        </p:txBody>
      </p:sp>
      <p:pic>
        <p:nvPicPr>
          <p:cNvPr id="5" name="Content Placeholder 4">
            <a:extLst>
              <a:ext uri="{FF2B5EF4-FFF2-40B4-BE49-F238E27FC236}">
                <a16:creationId xmlns:a16="http://schemas.microsoft.com/office/drawing/2014/main" xmlns="" id="{676B2BED-60B7-4845-B749-DC58FC23E7A4}"/>
              </a:ext>
            </a:extLst>
          </p:cNvPr>
          <p:cNvPicPr>
            <a:picLocks noGrp="1" noChangeAspect="1"/>
          </p:cNvPicPr>
          <p:nvPr>
            <p:ph idx="1"/>
          </p:nvPr>
        </p:nvPicPr>
        <p:blipFill>
          <a:blip r:embed="rId2"/>
          <a:stretch>
            <a:fillRect/>
          </a:stretch>
        </p:blipFill>
        <p:spPr>
          <a:xfrm>
            <a:off x="838200" y="3614510"/>
            <a:ext cx="10515599" cy="2051119"/>
          </a:xfrm>
          <a:prstGeom prst="rect">
            <a:avLst/>
          </a:prstGeom>
        </p:spPr>
      </p:pic>
    </p:spTree>
    <p:extLst>
      <p:ext uri="{BB962C8B-B14F-4D97-AF65-F5344CB8AC3E}">
        <p14:creationId xmlns:p14="http://schemas.microsoft.com/office/powerpoint/2010/main" val="75572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6D6306C-ED4F-4AAE-B4A5-EEA6AFAD72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3A5431A0-A67D-4D9D-AB1E-A39150E40D1C}"/>
              </a:ext>
            </a:extLst>
          </p:cNvPr>
          <p:cNvSpPr>
            <a:spLocks noGrp="1"/>
          </p:cNvSpPr>
          <p:nvPr>
            <p:ph type="title"/>
          </p:nvPr>
        </p:nvSpPr>
        <p:spPr>
          <a:xfrm>
            <a:off x="643467" y="1698171"/>
            <a:ext cx="3962061" cy="4516360"/>
          </a:xfrm>
        </p:spPr>
        <p:txBody>
          <a:bodyPr anchor="t">
            <a:normAutofit/>
          </a:bodyPr>
          <a:lstStyle/>
          <a:p>
            <a:r>
              <a:rPr lang="en-US" sz="3600" dirty="0"/>
              <a:t>Use Case Model</a:t>
            </a:r>
          </a:p>
        </p:txBody>
      </p:sp>
      <p:sp>
        <p:nvSpPr>
          <p:cNvPr id="10" name="Rectangle 9">
            <a:extLst>
              <a:ext uri="{FF2B5EF4-FFF2-40B4-BE49-F238E27FC236}">
                <a16:creationId xmlns:a16="http://schemas.microsoft.com/office/drawing/2014/main" xmlns="" id="{0EC5361D-F897-4856-B945-0455A365EB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4508C0C5-2268-42B5-B3C8-4D0899E05F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xmlns="" id="{141ACBDB-38F8-4B34-8183-BD95B4E55A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xmlns="" id="{DE00DB52-3455-4E2F-867B-A6D0516E17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8E91B387-D318-430F-9555-4D9D49AC348B}"/>
              </a:ext>
            </a:extLst>
          </p:cNvPr>
          <p:cNvSpPr>
            <a:spLocks noGrp="1"/>
          </p:cNvSpPr>
          <p:nvPr>
            <p:ph idx="1"/>
          </p:nvPr>
        </p:nvSpPr>
        <p:spPr>
          <a:xfrm>
            <a:off x="4414397" y="441380"/>
            <a:ext cx="6478513" cy="4865453"/>
          </a:xfrm>
        </p:spPr>
        <p:txBody>
          <a:bodyPr>
            <a:noAutofit/>
          </a:bodyPr>
          <a:lstStyle/>
          <a:p>
            <a:pPr algn="just"/>
            <a:r>
              <a:rPr lang="en-US" sz="2000" dirty="0">
                <a:latin typeface="Times New Roman" panose="02020603050405020304" pitchFamily="18" charset="0"/>
                <a:cs typeface="Times New Roman" panose="02020603050405020304" pitchFamily="18" charset="0"/>
              </a:rPr>
              <a:t>A use case typically involves a sequence of interactions between the user and the system. Even for the same use case, there can be several different sequences of interactions.</a:t>
            </a:r>
          </a:p>
          <a:p>
            <a:pPr algn="just"/>
            <a:r>
              <a:rPr lang="en-US" sz="2000" dirty="0">
                <a:latin typeface="Times New Roman" panose="02020603050405020304" pitchFamily="18" charset="0"/>
                <a:cs typeface="Times New Roman" panose="02020603050405020304" pitchFamily="18" charset="0"/>
              </a:rPr>
              <a:t>A use case consists of one main line sequence and several alternate sequences.</a:t>
            </a:r>
          </a:p>
          <a:p>
            <a:pPr algn="just"/>
            <a:r>
              <a:rPr lang="en-US" sz="2000" dirty="0">
                <a:latin typeface="Times New Roman" panose="02020603050405020304" pitchFamily="18" charset="0"/>
                <a:cs typeface="Times New Roman" panose="02020603050405020304" pitchFamily="18" charset="0"/>
              </a:rPr>
              <a:t>For example, in the mainline sequence of the withdraw cash use case supported by a bank ATM would be—the user inserts the ATM card, enters password, selects the amount withdraw option, enters the amount to be withdrawn, completes the transaction, and collects the amount. Several variations to the main line sequence (called alternate sequences) may also exist. </a:t>
            </a:r>
          </a:p>
          <a:p>
            <a:pPr algn="just"/>
            <a:r>
              <a:rPr lang="en-US" sz="2000" dirty="0">
                <a:latin typeface="Times New Roman" panose="02020603050405020304" pitchFamily="18" charset="0"/>
                <a:cs typeface="Times New Roman" panose="02020603050405020304" pitchFamily="18" charset="0"/>
              </a:rPr>
              <a:t>Typically, a variation from the mainline sequence occurs when some specific conditions hold. </a:t>
            </a:r>
          </a:p>
          <a:p>
            <a:pPr algn="just"/>
            <a:r>
              <a:rPr lang="en-US" sz="2000" dirty="0">
                <a:latin typeface="Times New Roman" panose="02020603050405020304" pitchFamily="18" charset="0"/>
                <a:cs typeface="Times New Roman" panose="02020603050405020304" pitchFamily="18" charset="0"/>
              </a:rPr>
              <a:t>For the bank ATM example, consider the following variations or alternate sequences:</a:t>
            </a:r>
          </a:p>
          <a:p>
            <a:pPr lvl="2"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Password is invalid.</a:t>
            </a:r>
          </a:p>
          <a:p>
            <a:pPr lvl="2"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amount to be withdrawn exceeds the account balance.</a:t>
            </a:r>
          </a:p>
        </p:txBody>
      </p:sp>
      <p:sp>
        <p:nvSpPr>
          <p:cNvPr id="18" name="Isosceles Triangle 17">
            <a:extLst>
              <a:ext uri="{FF2B5EF4-FFF2-40B4-BE49-F238E27FC236}">
                <a16:creationId xmlns:a16="http://schemas.microsoft.com/office/drawing/2014/main" xmlns="" id="{9E914C83-E0D8-4953-92D5-169D28CB43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xmlns="" id="{3512E083-F550-46AF-8490-767ECFD00C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03819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53F29798-D584-4792-9B62-3F5F5C36D6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D7A08D0-4B6D-44A1-A2B7-EA51414BAAB8}"/>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b="1" kern="1200" dirty="0">
                <a:solidFill>
                  <a:schemeClr val="tx1"/>
                </a:solidFill>
                <a:latin typeface="+mj-lt"/>
                <a:ea typeface="+mj-ea"/>
                <a:cs typeface="+mj-cs"/>
              </a:rPr>
              <a:t>Inheritance</a:t>
            </a:r>
          </a:p>
        </p:txBody>
      </p:sp>
      <p:pic>
        <p:nvPicPr>
          <p:cNvPr id="5" name="Content Placeholder 4">
            <a:extLst>
              <a:ext uri="{FF2B5EF4-FFF2-40B4-BE49-F238E27FC236}">
                <a16:creationId xmlns:a16="http://schemas.microsoft.com/office/drawing/2014/main" xmlns="" id="{ACF4FE14-7760-43AE-A07E-27A93FB07AF2}"/>
              </a:ext>
            </a:extLst>
          </p:cNvPr>
          <p:cNvPicPr>
            <a:picLocks noGrp="1" noChangeAspect="1"/>
          </p:cNvPicPr>
          <p:nvPr>
            <p:ph idx="1"/>
          </p:nvPr>
        </p:nvPicPr>
        <p:blipFill>
          <a:blip r:embed="rId2"/>
          <a:stretch>
            <a:fillRect/>
          </a:stretch>
        </p:blipFill>
        <p:spPr>
          <a:xfrm>
            <a:off x="1016751" y="1845426"/>
            <a:ext cx="10155445" cy="4450303"/>
          </a:xfrm>
          <a:prstGeom prst="rect">
            <a:avLst/>
          </a:prstGeom>
        </p:spPr>
      </p:pic>
    </p:spTree>
    <p:extLst>
      <p:ext uri="{BB962C8B-B14F-4D97-AF65-F5344CB8AC3E}">
        <p14:creationId xmlns:p14="http://schemas.microsoft.com/office/powerpoint/2010/main" val="3541222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3F29798-D584-4792-9B62-3F5F5C36D6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1578BA6-4446-4B11-B6CE-451BEF9BBAF9}"/>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b="1" kern="1200" dirty="0">
                <a:solidFill>
                  <a:schemeClr val="tx1"/>
                </a:solidFill>
                <a:latin typeface="+mj-lt"/>
                <a:ea typeface="+mj-ea"/>
                <a:cs typeface="+mj-cs"/>
              </a:rPr>
              <a:t>Dependency</a:t>
            </a:r>
          </a:p>
        </p:txBody>
      </p:sp>
      <p:pic>
        <p:nvPicPr>
          <p:cNvPr id="5" name="Content Placeholder 4">
            <a:extLst>
              <a:ext uri="{FF2B5EF4-FFF2-40B4-BE49-F238E27FC236}">
                <a16:creationId xmlns:a16="http://schemas.microsoft.com/office/drawing/2014/main" xmlns="" id="{65395A35-9D03-433A-806E-B23CEA5923FE}"/>
              </a:ext>
            </a:extLst>
          </p:cNvPr>
          <p:cNvPicPr>
            <a:picLocks noGrp="1" noChangeAspect="1"/>
          </p:cNvPicPr>
          <p:nvPr>
            <p:ph idx="1"/>
          </p:nvPr>
        </p:nvPicPr>
        <p:blipFill>
          <a:blip r:embed="rId2"/>
          <a:stretch>
            <a:fillRect/>
          </a:stretch>
        </p:blipFill>
        <p:spPr>
          <a:xfrm>
            <a:off x="838200" y="2915790"/>
            <a:ext cx="10512547" cy="2309574"/>
          </a:xfrm>
          <a:prstGeom prst="rect">
            <a:avLst/>
          </a:prstGeom>
        </p:spPr>
      </p:pic>
    </p:spTree>
    <p:extLst>
      <p:ext uri="{BB962C8B-B14F-4D97-AF65-F5344CB8AC3E}">
        <p14:creationId xmlns:p14="http://schemas.microsoft.com/office/powerpoint/2010/main" val="679313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3F29798-D584-4792-9B62-3F5F5C36D6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jhuma\Downloads\slide_22.jpg"/>
          <p:cNvPicPr>
            <a:picLocks noChangeAspect="1" noChangeArrowheads="1"/>
          </p:cNvPicPr>
          <p:nvPr/>
        </p:nvPicPr>
        <p:blipFill rotWithShape="1">
          <a:blip r:embed="rId2">
            <a:extLst>
              <a:ext uri="{28A0092B-C50C-407E-A947-70E740481C1C}">
                <a14:useLocalDpi xmlns:a14="http://schemas.microsoft.com/office/drawing/2010/main" val="0"/>
              </a:ext>
            </a:extLst>
          </a:blip>
          <a:srcRect t="11941" r="3393" b="13867"/>
          <a:stretch/>
        </p:blipFill>
        <p:spPr bwMode="auto">
          <a:xfrm>
            <a:off x="324465" y="324465"/>
            <a:ext cx="11864487" cy="6533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295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39BBB98A-EAE9-49DE-8E5E-6438A2574471}"/>
              </a:ext>
            </a:extLst>
          </p:cNvPr>
          <p:cNvSpPr>
            <a:spLocks noGrp="1"/>
          </p:cNvSpPr>
          <p:nvPr>
            <p:ph type="title"/>
          </p:nvPr>
        </p:nvSpPr>
        <p:spPr>
          <a:xfrm>
            <a:off x="643467" y="321734"/>
            <a:ext cx="10905066" cy="1135737"/>
          </a:xfrm>
        </p:spPr>
        <p:txBody>
          <a:bodyPr>
            <a:normAutofit/>
          </a:bodyPr>
          <a:lstStyle/>
          <a:p>
            <a:r>
              <a:rPr lang="en-US" sz="3600" dirty="0">
                <a:latin typeface="Times New Roman" panose="02020603050405020304" pitchFamily="18" charset="0"/>
                <a:cs typeface="Times New Roman" panose="02020603050405020304" pitchFamily="18" charset="0"/>
              </a:rPr>
              <a:t>Object Diagrams</a:t>
            </a:r>
          </a:p>
        </p:txBody>
      </p:sp>
      <p:sp>
        <p:nvSpPr>
          <p:cNvPr id="3" name="Content Placeholder 2">
            <a:extLst>
              <a:ext uri="{FF2B5EF4-FFF2-40B4-BE49-F238E27FC236}">
                <a16:creationId xmlns:a16="http://schemas.microsoft.com/office/drawing/2014/main" xmlns="" id="{0DA7BDB6-6066-4E42-A282-FB116EC939BF}"/>
              </a:ext>
            </a:extLst>
          </p:cNvPr>
          <p:cNvSpPr>
            <a:spLocks noGrp="1"/>
          </p:cNvSpPr>
          <p:nvPr>
            <p:ph idx="1"/>
          </p:nvPr>
        </p:nvSpPr>
        <p:spPr>
          <a:xfrm>
            <a:off x="643469" y="1782981"/>
            <a:ext cx="4008384" cy="4393982"/>
          </a:xfrm>
        </p:spPr>
        <p:txBody>
          <a:bodyPr>
            <a:normAutofit/>
          </a:bodyPr>
          <a:lstStyle/>
          <a:p>
            <a:pPr algn="just"/>
            <a:r>
              <a:rPr lang="en-US" sz="2000" b="0" i="0" u="none" strike="noStrike" baseline="0" dirty="0">
                <a:latin typeface="Times New Roman" panose="02020603050405020304" pitchFamily="18" charset="0"/>
                <a:cs typeface="Times New Roman" panose="02020603050405020304" pitchFamily="18" charset="0"/>
              </a:rPr>
              <a:t>Object diagrams shows the snapshot of the objects in a system at a point in time. </a:t>
            </a:r>
          </a:p>
          <a:p>
            <a:pPr algn="just"/>
            <a:r>
              <a:rPr lang="en-US" sz="2000" b="0" i="0" u="none" strike="noStrike" baseline="0" dirty="0">
                <a:latin typeface="Times New Roman" panose="02020603050405020304" pitchFamily="18" charset="0"/>
                <a:cs typeface="Times New Roman" panose="02020603050405020304" pitchFamily="18" charset="0"/>
              </a:rPr>
              <a:t>Since it shows instances of classes, rather than the classes themselves, it is often called as an instance diagram. </a:t>
            </a:r>
          </a:p>
          <a:p>
            <a:pPr algn="just"/>
            <a:r>
              <a:rPr lang="en-US" sz="2000" b="0" i="0" u="none" strike="noStrike" baseline="0" dirty="0">
                <a:latin typeface="Times New Roman" panose="02020603050405020304" pitchFamily="18" charset="0"/>
                <a:cs typeface="Times New Roman" panose="02020603050405020304" pitchFamily="18" charset="0"/>
              </a:rPr>
              <a:t>The objects are drawn using rounded rectangles in Figure.</a:t>
            </a:r>
            <a:endParaRPr lang="en-US" sz="2000" dirty="0">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xmlns="" id="{C7BF2EA0-D337-4900-9CC5-D39703840C42}"/>
              </a:ext>
            </a:extLst>
          </p:cNvPr>
          <p:cNvPicPr>
            <a:picLocks noChangeAspect="1"/>
          </p:cNvPicPr>
          <p:nvPr/>
        </p:nvPicPr>
        <p:blipFill>
          <a:blip r:embed="rId2"/>
          <a:stretch>
            <a:fillRect/>
          </a:stretch>
        </p:blipFill>
        <p:spPr>
          <a:xfrm>
            <a:off x="5295320" y="1502132"/>
            <a:ext cx="6253212" cy="3625732"/>
          </a:xfrm>
          <a:prstGeom prst="rect">
            <a:avLst/>
          </a:prstGeom>
        </p:spPr>
      </p:pic>
      <p:grpSp>
        <p:nvGrpSpPr>
          <p:cNvPr id="16" name="Group 15">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46189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6D6306C-ED4F-4AAE-B4A5-EEA6AFAD72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C0860939-9423-437E-8628-E504255D0086}"/>
              </a:ext>
            </a:extLst>
          </p:cNvPr>
          <p:cNvSpPr>
            <a:spLocks noGrp="1"/>
          </p:cNvSpPr>
          <p:nvPr>
            <p:ph type="title"/>
          </p:nvPr>
        </p:nvSpPr>
        <p:spPr>
          <a:xfrm>
            <a:off x="643467" y="1698171"/>
            <a:ext cx="3962061" cy="4516360"/>
          </a:xfrm>
        </p:spPr>
        <p:txBody>
          <a:bodyPr anchor="t">
            <a:normAutofit/>
          </a:bodyPr>
          <a:lstStyle/>
          <a:p>
            <a:r>
              <a:rPr lang="en-US" sz="3600" b="1" i="0" u="none" strike="noStrike" baseline="0" dirty="0">
                <a:latin typeface="Times New Roman" panose="02020603050405020304" pitchFamily="18" charset="0"/>
                <a:cs typeface="Times New Roman" panose="02020603050405020304" pitchFamily="18" charset="0"/>
              </a:rPr>
              <a:t>INTERACTION DIAGRAMS</a:t>
            </a:r>
            <a:endParaRPr lang="en-US" sz="36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xmlns="" id="{0EC5361D-F897-4856-B945-0455A365EB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4508C0C5-2268-42B5-B3C8-4D0899E05F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xmlns="" id="{141ACBDB-38F8-4B34-8183-BD95B4E55A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xmlns="" id="{DE00DB52-3455-4E2F-867B-A6D0516E17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E583A9D4-9A7A-497E-99C3-5FC535486FA9}"/>
              </a:ext>
            </a:extLst>
          </p:cNvPr>
          <p:cNvSpPr>
            <a:spLocks noGrp="1"/>
          </p:cNvSpPr>
          <p:nvPr>
            <p:ph idx="1"/>
          </p:nvPr>
        </p:nvSpPr>
        <p:spPr>
          <a:xfrm>
            <a:off x="5440433" y="1170819"/>
            <a:ext cx="6478513" cy="5043712"/>
          </a:xfrm>
        </p:spPr>
        <p:txBody>
          <a:bodyPr>
            <a:noAutofit/>
          </a:bodyPr>
          <a:lstStyle/>
          <a:p>
            <a:pPr algn="just"/>
            <a:r>
              <a:rPr lang="en-US" sz="1900" b="0" i="0" u="none" strike="noStrike" baseline="0" dirty="0">
                <a:latin typeface="Times New Roman" panose="02020603050405020304" pitchFamily="18" charset="0"/>
                <a:cs typeface="Times New Roman" panose="02020603050405020304" pitchFamily="18" charset="0"/>
              </a:rPr>
              <a:t>When a user invokes one of the functions supported by a system, the required behavior is realised through the interaction of several objects in the system. </a:t>
            </a:r>
          </a:p>
          <a:p>
            <a:pPr algn="just"/>
            <a:r>
              <a:rPr lang="en-US" sz="1900" b="0" i="0" u="none" strike="noStrike" baseline="0" dirty="0">
                <a:latin typeface="Times New Roman" panose="02020603050405020304" pitchFamily="18" charset="0"/>
                <a:cs typeface="Times New Roman" panose="02020603050405020304" pitchFamily="18" charset="0"/>
              </a:rPr>
              <a:t>Interaction diagrams, as their name itself implies, are models that describe how groups of objects interact among themselves through message passing to realise some behavior.</a:t>
            </a:r>
          </a:p>
          <a:p>
            <a:pPr algn="just"/>
            <a:r>
              <a:rPr lang="en-US" sz="1900" b="0" i="0" u="none" strike="noStrike" baseline="0" dirty="0">
                <a:latin typeface="Times New Roman" panose="02020603050405020304" pitchFamily="18" charset="0"/>
                <a:cs typeface="Times New Roman" panose="02020603050405020304" pitchFamily="18" charset="0"/>
              </a:rPr>
              <a:t>Sometimes, especially for complex use cases, more than one interaction diagrams may be necessary to capture the behavior. </a:t>
            </a:r>
          </a:p>
          <a:p>
            <a:pPr algn="just"/>
            <a:r>
              <a:rPr lang="en-US" sz="1900" b="0" i="0" u="none" strike="noStrike" baseline="0" dirty="0">
                <a:latin typeface="Times New Roman" panose="02020603050405020304" pitchFamily="18" charset="0"/>
                <a:cs typeface="Times New Roman" panose="02020603050405020304" pitchFamily="18" charset="0"/>
              </a:rPr>
              <a:t>An interaction diagram shows a number of example objects and the messages that are passed between the objects within the use case.</a:t>
            </a:r>
          </a:p>
          <a:p>
            <a:pPr algn="just"/>
            <a:r>
              <a:rPr lang="en-US" sz="1900" b="0" i="0" u="none" strike="noStrike" baseline="0" dirty="0">
                <a:latin typeface="Times New Roman" panose="02020603050405020304" pitchFamily="18" charset="0"/>
                <a:cs typeface="Times New Roman" panose="02020603050405020304" pitchFamily="18" charset="0"/>
              </a:rPr>
              <a:t>There are two kinds of interaction diagrams—sequence diagrams and collaboration diagrams.</a:t>
            </a:r>
          </a:p>
          <a:p>
            <a:pPr algn="just"/>
            <a:r>
              <a:rPr lang="en-US" sz="1900" b="0" i="0" u="none" strike="noStrike" baseline="0" dirty="0">
                <a:latin typeface="Times New Roman" panose="02020603050405020304" pitchFamily="18" charset="0"/>
                <a:cs typeface="Times New Roman" panose="02020603050405020304" pitchFamily="18" charset="0"/>
              </a:rPr>
              <a:t> These two diagrams are equivalent in the sense that any one diagram can be derived automatically from the other.</a:t>
            </a:r>
            <a:endParaRPr lang="en-US" sz="1900" dirty="0">
              <a:latin typeface="Times New Roman" panose="02020603050405020304" pitchFamily="18" charset="0"/>
              <a:cs typeface="Times New Roman" panose="02020603050405020304" pitchFamily="18" charset="0"/>
            </a:endParaRPr>
          </a:p>
        </p:txBody>
      </p:sp>
      <p:sp>
        <p:nvSpPr>
          <p:cNvPr id="18" name="Isosceles Triangle 17">
            <a:extLst>
              <a:ext uri="{FF2B5EF4-FFF2-40B4-BE49-F238E27FC236}">
                <a16:creationId xmlns:a16="http://schemas.microsoft.com/office/drawing/2014/main" xmlns="" id="{9E914C83-E0D8-4953-92D5-169D28CB43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xmlns="" id="{3512E083-F550-46AF-8490-767ECFD00C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98633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902BF862-7F9D-480A-B9C4-FABD421F2FC2}"/>
              </a:ext>
            </a:extLst>
          </p:cNvPr>
          <p:cNvSpPr>
            <a:spLocks noGrp="1"/>
          </p:cNvSpPr>
          <p:nvPr>
            <p:ph type="title"/>
          </p:nvPr>
        </p:nvSpPr>
        <p:spPr>
          <a:xfrm>
            <a:off x="643467" y="321734"/>
            <a:ext cx="10905066" cy="1135737"/>
          </a:xfrm>
        </p:spPr>
        <p:txBody>
          <a:bodyPr>
            <a:normAutofit/>
          </a:bodyPr>
          <a:lstStyle/>
          <a:p>
            <a:r>
              <a:rPr lang="en-US" sz="3600" b="1" i="0" u="none" strike="noStrike" baseline="0" dirty="0">
                <a:latin typeface="Times New Roman" panose="02020603050405020304" pitchFamily="18" charset="0"/>
                <a:cs typeface="Times New Roman" panose="02020603050405020304" pitchFamily="18" charset="0"/>
              </a:rPr>
              <a:t>Sequence diagram</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3DB5D87-FEF1-4F95-B949-C44F856712BE}"/>
              </a:ext>
            </a:extLst>
          </p:cNvPr>
          <p:cNvSpPr>
            <a:spLocks noGrp="1"/>
          </p:cNvSpPr>
          <p:nvPr>
            <p:ph idx="1"/>
          </p:nvPr>
        </p:nvSpPr>
        <p:spPr>
          <a:xfrm>
            <a:off x="327349" y="1474839"/>
            <a:ext cx="5041064" cy="4702124"/>
          </a:xfrm>
        </p:spPr>
        <p:txBody>
          <a:bodyPr>
            <a:noAutofit/>
          </a:bodyPr>
          <a:lstStyle/>
          <a:p>
            <a:pPr algn="just"/>
            <a:r>
              <a:rPr lang="en-US" sz="2000" b="0" i="0" u="none" strike="noStrike" baseline="0" dirty="0">
                <a:latin typeface="Times New Roman" panose="02020603050405020304" pitchFamily="18" charset="0"/>
                <a:ea typeface="Tahoma" panose="020B0604030504040204" pitchFamily="34" charset="0"/>
                <a:cs typeface="Times New Roman" panose="02020603050405020304" pitchFamily="18" charset="0"/>
              </a:rPr>
              <a:t>A sequence diagram shows interaction among objects as a two-dimensional chart. </a:t>
            </a:r>
          </a:p>
          <a:p>
            <a:pPr algn="just"/>
            <a:r>
              <a:rPr lang="en-US" sz="2000" b="0" i="0" u="none" strike="noStrike" baseline="0" dirty="0">
                <a:latin typeface="Times New Roman" panose="02020603050405020304" pitchFamily="18" charset="0"/>
                <a:ea typeface="Tahoma" panose="020B0604030504040204" pitchFamily="34" charset="0"/>
                <a:cs typeface="Times New Roman" panose="02020603050405020304" pitchFamily="18" charset="0"/>
              </a:rPr>
              <a:t>The chart is read from top to bottom. </a:t>
            </a:r>
          </a:p>
          <a:p>
            <a:pPr algn="just"/>
            <a:r>
              <a:rPr lang="en-US" sz="2000" b="0" i="0" u="none" strike="noStrike" baseline="0" dirty="0">
                <a:latin typeface="Times New Roman" panose="02020603050405020304" pitchFamily="18" charset="0"/>
                <a:ea typeface="Tahoma" panose="020B0604030504040204" pitchFamily="34" charset="0"/>
                <a:cs typeface="Times New Roman" panose="02020603050405020304" pitchFamily="18" charset="0"/>
              </a:rPr>
              <a:t>The objects participating in the interaction are shown at the top of the chart as boxes attached to a vertical dashed line. </a:t>
            </a:r>
          </a:p>
          <a:p>
            <a:pPr algn="just"/>
            <a:r>
              <a:rPr lang="en-US" sz="2000" b="0" i="0" u="none" strike="noStrike" baseline="0" dirty="0">
                <a:latin typeface="Times New Roman" panose="02020603050405020304" pitchFamily="18" charset="0"/>
                <a:ea typeface="Tahoma" panose="020B0604030504040204" pitchFamily="34" charset="0"/>
                <a:cs typeface="Times New Roman" panose="02020603050405020304" pitchFamily="18" charset="0"/>
              </a:rPr>
              <a:t>Inside the box the name of the object is written with a colon separating it from the name of the class and both the name of the object and the class are underlined. </a:t>
            </a:r>
          </a:p>
          <a:p>
            <a:pPr algn="just"/>
            <a:r>
              <a:rPr lang="en-US" sz="2000" b="0" i="0" u="none" strike="noStrike" baseline="0" dirty="0">
                <a:latin typeface="Times New Roman" panose="02020603050405020304" pitchFamily="18" charset="0"/>
                <a:ea typeface="Tahoma" panose="020B0604030504040204" pitchFamily="34" charset="0"/>
                <a:cs typeface="Times New Roman" panose="02020603050405020304" pitchFamily="18" charset="0"/>
              </a:rPr>
              <a:t>This signifies that we are referring any arbitrary instance of the class.</a:t>
            </a:r>
          </a:p>
          <a:p>
            <a:pPr algn="just"/>
            <a:r>
              <a:rPr lang="en-US" sz="2000" b="0" i="0" u="none" strike="noStrike" baseline="0" dirty="0">
                <a:latin typeface="Times New Roman" panose="02020603050405020304" pitchFamily="18" charset="0"/>
                <a:ea typeface="Tahoma" panose="020B0604030504040204" pitchFamily="34" charset="0"/>
                <a:cs typeface="Times New Roman" panose="02020603050405020304" pitchFamily="18" charset="0"/>
              </a:rPr>
              <a:t> For example, in Figure :Book represents any arbitrary instance of the Book class.</a:t>
            </a:r>
          </a:p>
          <a:p>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grpSp>
        <p:nvGrpSpPr>
          <p:cNvPr id="12" name="Group 11">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xmlns="" id="{E5EAED78-595F-4CF6-AC90-3CC637C713C9}"/>
              </a:ext>
            </a:extLst>
          </p:cNvPr>
          <p:cNvPicPr>
            <a:picLocks noChangeAspect="1"/>
          </p:cNvPicPr>
          <p:nvPr/>
        </p:nvPicPr>
        <p:blipFill>
          <a:blip r:embed="rId2"/>
          <a:stretch>
            <a:fillRect/>
          </a:stretch>
        </p:blipFill>
        <p:spPr>
          <a:xfrm>
            <a:off x="5501149" y="239605"/>
            <a:ext cx="6690850" cy="6205440"/>
          </a:xfrm>
          <a:prstGeom prst="rect">
            <a:avLst/>
          </a:prstGeom>
        </p:spPr>
      </p:pic>
      <p:grpSp>
        <p:nvGrpSpPr>
          <p:cNvPr id="16" name="Group 15">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06571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11387A47-6FAE-4DAA-9F89-9C19C4C541BA}"/>
              </a:ext>
            </a:extLst>
          </p:cNvPr>
          <p:cNvSpPr>
            <a:spLocks noGrp="1"/>
          </p:cNvSpPr>
          <p:nvPr>
            <p:ph type="title"/>
          </p:nvPr>
        </p:nvSpPr>
        <p:spPr>
          <a:xfrm>
            <a:off x="234712" y="141924"/>
            <a:ext cx="4823985" cy="1135737"/>
          </a:xfrm>
        </p:spPr>
        <p:txBody>
          <a:bodyPr>
            <a:normAutofit/>
          </a:bodyPr>
          <a:lstStyle/>
          <a:p>
            <a:r>
              <a:rPr lang="en-US" sz="3600" b="1" i="0" u="none" strike="noStrike" baseline="0" dirty="0">
                <a:latin typeface="Times New Roman" panose="02020603050405020304" pitchFamily="18" charset="0"/>
                <a:cs typeface="Times New Roman" panose="02020603050405020304" pitchFamily="18" charset="0"/>
              </a:rPr>
              <a:t>Collaboration diagram</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6E19999-D7D5-4736-BC05-1ED52FE4E9EC}"/>
              </a:ext>
            </a:extLst>
          </p:cNvPr>
          <p:cNvSpPr>
            <a:spLocks noGrp="1"/>
          </p:cNvSpPr>
          <p:nvPr>
            <p:ph idx="1"/>
          </p:nvPr>
        </p:nvSpPr>
        <p:spPr>
          <a:xfrm>
            <a:off x="507030" y="1206987"/>
            <a:ext cx="4448428" cy="4393982"/>
          </a:xfrm>
        </p:spPr>
        <p:txBody>
          <a:bodyPr>
            <a:normAutofit lnSpcReduction="10000"/>
          </a:bodyPr>
          <a:lstStyle/>
          <a:p>
            <a:pPr algn="just"/>
            <a:r>
              <a:rPr lang="en-US" sz="2000" b="0" i="0" u="none" strike="noStrike" baseline="0" dirty="0">
                <a:latin typeface="Times New Roman" panose="02020603050405020304" pitchFamily="18" charset="0"/>
                <a:cs typeface="Times New Roman" panose="02020603050405020304" pitchFamily="18" charset="0"/>
              </a:rPr>
              <a:t>A collaboration diagram shows both structural and behavioral aspects explicitly. </a:t>
            </a:r>
          </a:p>
          <a:p>
            <a:pPr algn="just"/>
            <a:r>
              <a:rPr lang="en-US" sz="2000" b="0" i="0" u="none" strike="noStrike" baseline="0" dirty="0">
                <a:latin typeface="Times New Roman" panose="02020603050405020304" pitchFamily="18" charset="0"/>
                <a:cs typeface="Times New Roman" panose="02020603050405020304" pitchFamily="18" charset="0"/>
              </a:rPr>
              <a:t>This is unlike a sequence diagram which shows only the behavioral aspects. </a:t>
            </a:r>
          </a:p>
          <a:p>
            <a:pPr algn="just"/>
            <a:r>
              <a:rPr lang="en-US" sz="2000" b="0" i="0" u="none" strike="noStrike" baseline="0" dirty="0">
                <a:latin typeface="Times New Roman" panose="02020603050405020304" pitchFamily="18" charset="0"/>
                <a:cs typeface="Times New Roman" panose="02020603050405020304" pitchFamily="18" charset="0"/>
              </a:rPr>
              <a:t>The structural aspect of a collaboration diagram consists of objects and links among them indicating association. </a:t>
            </a:r>
          </a:p>
          <a:p>
            <a:pPr algn="just"/>
            <a:r>
              <a:rPr lang="en-US" sz="2000" b="0" i="0" u="none" strike="noStrike" baseline="0" dirty="0">
                <a:latin typeface="Times New Roman" panose="02020603050405020304" pitchFamily="18" charset="0"/>
                <a:cs typeface="Times New Roman" panose="02020603050405020304" pitchFamily="18" charset="0"/>
              </a:rPr>
              <a:t>In this diagram, each object is also called a collaborator. </a:t>
            </a:r>
          </a:p>
          <a:p>
            <a:pPr algn="just"/>
            <a:r>
              <a:rPr lang="en-US" sz="2000" b="0" i="0" u="none" strike="noStrike" baseline="0" dirty="0">
                <a:latin typeface="Times New Roman" panose="02020603050405020304" pitchFamily="18" charset="0"/>
                <a:cs typeface="Times New Roman" panose="02020603050405020304" pitchFamily="18" charset="0"/>
              </a:rPr>
              <a:t>The behavioral aspect is described by the set of messages exchanged among the different collaborators.</a:t>
            </a:r>
          </a:p>
          <a:p>
            <a:endParaRPr lang="en-US" sz="1700" dirty="0">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xmlns="" id="{057CE27E-790B-42F1-AFE8-11FCFD9D5680}"/>
              </a:ext>
            </a:extLst>
          </p:cNvPr>
          <p:cNvPicPr>
            <a:picLocks noChangeAspect="1"/>
          </p:cNvPicPr>
          <p:nvPr/>
        </p:nvPicPr>
        <p:blipFill>
          <a:blip r:embed="rId2"/>
          <a:stretch>
            <a:fillRect/>
          </a:stretch>
        </p:blipFill>
        <p:spPr>
          <a:xfrm>
            <a:off x="5058697" y="855406"/>
            <a:ext cx="7005483" cy="4911213"/>
          </a:xfrm>
          <a:prstGeom prst="rect">
            <a:avLst/>
          </a:prstGeom>
        </p:spPr>
      </p:pic>
      <p:grpSp>
        <p:nvGrpSpPr>
          <p:cNvPr id="16" name="Group 15">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10392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CAD3E17A-15DF-43E3-B17E-082A029402DB}"/>
              </a:ext>
            </a:extLst>
          </p:cNvPr>
          <p:cNvSpPr>
            <a:spLocks noGrp="1"/>
          </p:cNvSpPr>
          <p:nvPr>
            <p:ph type="title"/>
          </p:nvPr>
        </p:nvSpPr>
        <p:spPr>
          <a:xfrm>
            <a:off x="643467" y="321734"/>
            <a:ext cx="4970877" cy="1135737"/>
          </a:xfrm>
        </p:spPr>
        <p:txBody>
          <a:bodyPr>
            <a:normAutofit/>
          </a:bodyPr>
          <a:lstStyle/>
          <a:p>
            <a:r>
              <a:rPr lang="en-US" sz="3600" b="1" i="0" u="none" strike="noStrike" baseline="0" dirty="0">
                <a:latin typeface="Times New Roman" panose="02020603050405020304" pitchFamily="18" charset="0"/>
                <a:cs typeface="Times New Roman" panose="02020603050405020304" pitchFamily="18" charset="0"/>
              </a:rPr>
              <a:t>ACTIVITY DIAGRAM</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518A4CF-B36D-4D91-9873-E35A1F80DE28}"/>
              </a:ext>
            </a:extLst>
          </p:cNvPr>
          <p:cNvSpPr>
            <a:spLocks noGrp="1"/>
          </p:cNvSpPr>
          <p:nvPr>
            <p:ph idx="1"/>
          </p:nvPr>
        </p:nvSpPr>
        <p:spPr>
          <a:xfrm>
            <a:off x="327349" y="1577515"/>
            <a:ext cx="4970877" cy="4393982"/>
          </a:xfrm>
        </p:spPr>
        <p:txBody>
          <a:bodyPr>
            <a:normAutofit/>
          </a:bodyPr>
          <a:lstStyle/>
          <a:p>
            <a:pPr algn="just"/>
            <a:r>
              <a:rPr lang="en-US" sz="2000" b="0" i="0" u="none" strike="noStrike" baseline="0" dirty="0">
                <a:latin typeface="Times New Roman" panose="02020603050405020304" pitchFamily="18" charset="0"/>
                <a:cs typeface="Times New Roman" panose="02020603050405020304" pitchFamily="18" charset="0"/>
              </a:rPr>
              <a:t>The activity diagram focuses on representing various activities or chunks of processing and their sequence of activation. </a:t>
            </a:r>
          </a:p>
          <a:p>
            <a:pPr algn="just"/>
            <a:r>
              <a:rPr lang="en-US" sz="2000" b="0" i="0" u="none" strike="noStrike" baseline="0" dirty="0">
                <a:latin typeface="Times New Roman" panose="02020603050405020304" pitchFamily="18" charset="0"/>
                <a:cs typeface="Times New Roman" panose="02020603050405020304" pitchFamily="18" charset="0"/>
              </a:rPr>
              <a:t>The activities in general may not correspond to the methods of classes. </a:t>
            </a:r>
          </a:p>
          <a:p>
            <a:pPr algn="just"/>
            <a:r>
              <a:rPr lang="en-US" sz="2000" b="0" i="0" u="none" strike="noStrike" baseline="0" dirty="0">
                <a:latin typeface="Times New Roman" panose="02020603050405020304" pitchFamily="18" charset="0"/>
                <a:cs typeface="Times New Roman" panose="02020603050405020304" pitchFamily="18" charset="0"/>
              </a:rPr>
              <a:t>An activity is a state with an internal action and one or more outgoing transitions which automatically follow the termination of the internal activity. </a:t>
            </a:r>
          </a:p>
          <a:p>
            <a:pPr algn="just"/>
            <a:r>
              <a:rPr lang="en-US" sz="2000" b="0" i="0" u="none" strike="noStrike" baseline="0" dirty="0">
                <a:latin typeface="Times New Roman" panose="02020603050405020304" pitchFamily="18" charset="0"/>
                <a:cs typeface="Times New Roman" panose="02020603050405020304" pitchFamily="18" charset="0"/>
              </a:rPr>
              <a:t>If an activity has more than one outgoing transitions, then exact situation under which each is executed must be identified through appropriate conditions.</a:t>
            </a:r>
          </a:p>
          <a:p>
            <a:endParaRPr lang="en-US" sz="2000" dirty="0">
              <a:latin typeface="Times New Roman" panose="02020603050405020304" pitchFamily="18" charset="0"/>
              <a:cs typeface="Times New Roman" panose="02020603050405020304" pitchFamily="18" charset="0"/>
            </a:endParaRPr>
          </a:p>
        </p:txBody>
      </p:sp>
      <p:sp>
        <p:nvSpPr>
          <p:cNvPr id="12" name="Isosceles Triangle 1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4539317B-2070-4B07-B270-3CC9C40B2D5D}"/>
              </a:ext>
            </a:extLst>
          </p:cNvPr>
          <p:cNvPicPr>
            <a:picLocks noChangeAspect="1"/>
          </p:cNvPicPr>
          <p:nvPr/>
        </p:nvPicPr>
        <p:blipFill>
          <a:blip r:embed="rId2"/>
          <a:stretch>
            <a:fillRect/>
          </a:stretch>
        </p:blipFill>
        <p:spPr>
          <a:xfrm>
            <a:off x="5530646" y="32785"/>
            <a:ext cx="6661354" cy="6586291"/>
          </a:xfrm>
          <a:prstGeom prst="rect">
            <a:avLst/>
          </a:prstGeom>
        </p:spPr>
      </p:pic>
      <p:grpSp>
        <p:nvGrpSpPr>
          <p:cNvPr id="16" name="Group 15">
            <a:extLst>
              <a:ext uri="{FF2B5EF4-FFF2-40B4-BE49-F238E27FC236}">
                <a16:creationId xmlns:a16="http://schemas.microsoft.com/office/drawing/2014/main" xmlns="" id="{15CBE6EC-46EF-45D9-8E16-DCDC5917CA3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094720" y="0"/>
            <a:ext cx="1097280" cy="1097280"/>
            <a:chOff x="11094720" y="0"/>
            <a:chExt cx="1097280" cy="1097280"/>
          </a:xfrm>
        </p:grpSpPr>
        <p:sp>
          <p:nvSpPr>
            <p:cNvPr id="17" name="Isosceles Triangle 16">
              <a:extLst>
                <a:ext uri="{FF2B5EF4-FFF2-40B4-BE49-F238E27FC236}">
                  <a16:creationId xmlns:a16="http://schemas.microsoft.com/office/drawing/2014/main" xmlns="" id="{DEEDCD65-9740-4F34-BDF1-9C068E0532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4B3DA7FD-5CC0-46D1-9DFB-5BAF6BE249C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34285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6165776C-A1DC-426A-81BC-8C84E7AE7F54}"/>
              </a:ext>
            </a:extLst>
          </p:cNvPr>
          <p:cNvSpPr>
            <a:spLocks noGrp="1"/>
          </p:cNvSpPr>
          <p:nvPr>
            <p:ph type="title"/>
          </p:nvPr>
        </p:nvSpPr>
        <p:spPr>
          <a:xfrm>
            <a:off x="7586471" y="1698171"/>
            <a:ext cx="3962061" cy="4516360"/>
          </a:xfrm>
        </p:spPr>
        <p:txBody>
          <a:bodyPr anchor="t">
            <a:normAutofit/>
          </a:bodyPr>
          <a:lstStyle/>
          <a:p>
            <a:r>
              <a:rPr lang="en-US" sz="3600" b="1" i="0" u="none" strike="noStrike" baseline="0" dirty="0">
                <a:latin typeface="Times New Roman" panose="02020603050405020304" pitchFamily="18" charset="0"/>
                <a:cs typeface="Times New Roman" panose="02020603050405020304" pitchFamily="18" charset="0"/>
              </a:rPr>
              <a:t>STATE CHART DIAGRAM</a:t>
            </a:r>
            <a:endParaRPr lang="en-US" sz="3600" dirty="0">
              <a:latin typeface="Times New Roman" panose="02020603050405020304" pitchFamily="18" charset="0"/>
              <a:cs typeface="Times New Roman" panose="02020603050405020304" pitchFamily="18" charset="0"/>
            </a:endParaRPr>
          </a:p>
        </p:txBody>
      </p:sp>
      <p:sp>
        <p:nvSpPr>
          <p:cNvPr id="10" name="Freeform: Shape 9">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Rectangle 11">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xmlns="" id="{93C15F98-B067-4F7E-B53B-E2CAE372E7A8}"/>
              </a:ext>
            </a:extLst>
          </p:cNvPr>
          <p:cNvSpPr>
            <a:spLocks noGrp="1"/>
          </p:cNvSpPr>
          <p:nvPr>
            <p:ph idx="1"/>
          </p:nvPr>
        </p:nvSpPr>
        <p:spPr>
          <a:xfrm>
            <a:off x="643467" y="1698170"/>
            <a:ext cx="6478513" cy="4516361"/>
          </a:xfrm>
        </p:spPr>
        <p:txBody>
          <a:bodyPr>
            <a:normAutofit lnSpcReduction="10000"/>
          </a:bodyPr>
          <a:lstStyle/>
          <a:p>
            <a:pPr algn="just"/>
            <a:r>
              <a:rPr lang="en-US" sz="2000" b="0" i="0" u="none" strike="noStrike" baseline="0" dirty="0">
                <a:latin typeface="Times New Roman" panose="02020603050405020304" pitchFamily="18" charset="0"/>
                <a:cs typeface="Times New Roman" panose="02020603050405020304" pitchFamily="18" charset="0"/>
              </a:rPr>
              <a:t>A state chart diagram is normally used to model how the state of an object changes in its lifetime.</a:t>
            </a:r>
          </a:p>
          <a:p>
            <a:pPr algn="just"/>
            <a:r>
              <a:rPr lang="en-US" sz="2000" b="0" i="0" u="none" strike="noStrike" baseline="0" dirty="0">
                <a:latin typeface="Times New Roman" panose="02020603050405020304" pitchFamily="18" charset="0"/>
                <a:cs typeface="Times New Roman" panose="02020603050405020304" pitchFamily="18" charset="0"/>
              </a:rPr>
              <a:t>State chart diagrams are good at describing how the behavior of an object changes across several use case executions.</a:t>
            </a:r>
          </a:p>
          <a:p>
            <a:pPr algn="just"/>
            <a:r>
              <a:rPr lang="en-US" sz="2000" b="0" i="0" u="none" strike="noStrike" baseline="0" dirty="0">
                <a:latin typeface="Times New Roman" panose="02020603050405020304" pitchFamily="18" charset="0"/>
                <a:cs typeface="Times New Roman" panose="02020603050405020304" pitchFamily="18" charset="0"/>
              </a:rPr>
              <a:t> However, if we are interested in modelling some behavior that involves several objects collaborating with each other, state chart diagram is not appropriate. </a:t>
            </a:r>
          </a:p>
          <a:p>
            <a:pPr algn="just"/>
            <a:r>
              <a:rPr lang="en-US" sz="2000" b="0" i="0" u="none" strike="noStrike" baseline="0" dirty="0">
                <a:latin typeface="Times New Roman" panose="02020603050405020304" pitchFamily="18" charset="0"/>
                <a:cs typeface="Times New Roman" panose="02020603050405020304" pitchFamily="18" charset="0"/>
              </a:rPr>
              <a:t>We have already seen that such behavior is better modelled using sequence or collaboration diagrams.</a:t>
            </a:r>
          </a:p>
          <a:p>
            <a:pPr algn="just"/>
            <a:r>
              <a:rPr lang="en-US" sz="2000" b="0" i="0" u="none" strike="noStrike" baseline="0" dirty="0">
                <a:latin typeface="Times New Roman" panose="02020603050405020304" pitchFamily="18" charset="0"/>
                <a:cs typeface="Times New Roman" panose="02020603050405020304" pitchFamily="18" charset="0"/>
              </a:rPr>
              <a:t>State chart diagrams are based on the finite state machine (FSM) formalism. </a:t>
            </a:r>
          </a:p>
          <a:p>
            <a:pPr algn="just"/>
            <a:r>
              <a:rPr lang="en-US" sz="2000" b="0" i="0" u="none" strike="noStrike" baseline="0" dirty="0">
                <a:latin typeface="Times New Roman" panose="02020603050405020304" pitchFamily="18" charset="0"/>
                <a:cs typeface="Times New Roman" panose="02020603050405020304" pitchFamily="18" charset="0"/>
              </a:rPr>
              <a:t>An FSM consists of a finite number of states corresponding to those of the object being modelled.</a:t>
            </a:r>
            <a:endParaRPr lang="en-US" sz="1900" dirty="0">
              <a:latin typeface="Times New Roman" panose="02020603050405020304" pitchFamily="18" charset="0"/>
              <a:cs typeface="Times New Roman" panose="02020603050405020304" pitchFamily="18" charset="0"/>
            </a:endParaRPr>
          </a:p>
        </p:txBody>
      </p:sp>
      <p:sp>
        <p:nvSpPr>
          <p:cNvPr id="18" name="Isosceles Triangle 17">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76951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xmlns="" id="{46D6306C-ED4F-4AAE-B4A5-EEA6AFAD72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3899C04A-5066-4427-B0EC-28F50FE48C14}"/>
              </a:ext>
            </a:extLst>
          </p:cNvPr>
          <p:cNvSpPr>
            <a:spLocks noGrp="1"/>
          </p:cNvSpPr>
          <p:nvPr>
            <p:ph type="title"/>
          </p:nvPr>
        </p:nvSpPr>
        <p:spPr>
          <a:xfrm>
            <a:off x="643467" y="1698171"/>
            <a:ext cx="3962061" cy="4516360"/>
          </a:xfrm>
        </p:spPr>
        <p:txBody>
          <a:bodyPr anchor="t">
            <a:normAutofit/>
          </a:bodyPr>
          <a:lstStyle/>
          <a:p>
            <a:r>
              <a:rPr lang="en-US" sz="3600" b="1" i="0" u="none" strike="noStrike" baseline="0" dirty="0">
                <a:latin typeface="Times New Roman" panose="02020603050405020304" pitchFamily="18" charset="0"/>
                <a:cs typeface="Times New Roman" panose="02020603050405020304" pitchFamily="18" charset="0"/>
              </a:rPr>
              <a:t>Why state chart?</a:t>
            </a:r>
            <a:endParaRPr lang="en-US" sz="3600" dirty="0">
              <a:latin typeface="Times New Roman" panose="02020603050405020304" pitchFamily="18" charset="0"/>
              <a:cs typeface="Times New Roman" panose="02020603050405020304" pitchFamily="18" charset="0"/>
            </a:endParaRPr>
          </a:p>
        </p:txBody>
      </p:sp>
      <p:sp>
        <p:nvSpPr>
          <p:cNvPr id="21" name="Rectangle 9">
            <a:extLst>
              <a:ext uri="{FF2B5EF4-FFF2-40B4-BE49-F238E27FC236}">
                <a16:creationId xmlns:a16="http://schemas.microsoft.com/office/drawing/2014/main" xmlns="" id="{0EC5361D-F897-4856-B945-0455A365EB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1">
            <a:extLst>
              <a:ext uri="{FF2B5EF4-FFF2-40B4-BE49-F238E27FC236}">
                <a16:creationId xmlns:a16="http://schemas.microsoft.com/office/drawing/2014/main" xmlns="" id="{4508C0C5-2268-42B5-B3C8-4D0899E05F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3">
            <a:extLst>
              <a:ext uri="{FF2B5EF4-FFF2-40B4-BE49-F238E27FC236}">
                <a16:creationId xmlns:a16="http://schemas.microsoft.com/office/drawing/2014/main" xmlns="" id="{141ACBDB-38F8-4B34-8183-BD95B4E55A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15">
            <a:extLst>
              <a:ext uri="{FF2B5EF4-FFF2-40B4-BE49-F238E27FC236}">
                <a16:creationId xmlns:a16="http://schemas.microsoft.com/office/drawing/2014/main" xmlns="" id="{DE00DB52-3455-4E2F-867B-A6D0516E17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541706BB-EF90-4B6E-AFA0-560A15DA98EE}"/>
              </a:ext>
            </a:extLst>
          </p:cNvPr>
          <p:cNvSpPr>
            <a:spLocks noGrp="1"/>
          </p:cNvSpPr>
          <p:nvPr>
            <p:ph idx="1"/>
          </p:nvPr>
        </p:nvSpPr>
        <p:spPr>
          <a:xfrm>
            <a:off x="5248995" y="1250048"/>
            <a:ext cx="6478513" cy="4686518"/>
          </a:xfrm>
        </p:spPr>
        <p:txBody>
          <a:bodyPr>
            <a:noAutofit/>
          </a:bodyPr>
          <a:lstStyle/>
          <a:p>
            <a:pPr algn="just"/>
            <a:r>
              <a:rPr lang="en-US" sz="2000" b="0" i="0" u="none" strike="noStrike" baseline="0" dirty="0">
                <a:latin typeface="Times New Roman" panose="02020603050405020304" pitchFamily="18" charset="0"/>
                <a:cs typeface="Times New Roman" panose="02020603050405020304" pitchFamily="18" charset="0"/>
              </a:rPr>
              <a:t>Major disadvantage of the FSM formalism is the state explosion problem. </a:t>
            </a:r>
          </a:p>
          <a:p>
            <a:pPr algn="just"/>
            <a:r>
              <a:rPr lang="en-US" sz="2000" b="0" i="0" u="none" strike="noStrike" baseline="0" dirty="0">
                <a:latin typeface="Times New Roman" panose="02020603050405020304" pitchFamily="18" charset="0"/>
                <a:cs typeface="Times New Roman" panose="02020603050405020304" pitchFamily="18" charset="0"/>
              </a:rPr>
              <a:t>The number of states becomes too many and the model too complex when used to model practical systems. </a:t>
            </a:r>
          </a:p>
          <a:p>
            <a:pPr algn="just"/>
            <a:r>
              <a:rPr lang="en-US" sz="2000" b="0" i="0" u="none" strike="noStrike" baseline="0" dirty="0">
                <a:latin typeface="Times New Roman" panose="02020603050405020304" pitchFamily="18" charset="0"/>
                <a:cs typeface="Times New Roman" panose="02020603050405020304" pitchFamily="18" charset="0"/>
              </a:rPr>
              <a:t>This problem is overcome in UML by using state charts. </a:t>
            </a:r>
          </a:p>
          <a:p>
            <a:pPr algn="just"/>
            <a:r>
              <a:rPr lang="en-US" sz="2000" b="0" i="0" u="none" strike="noStrike" baseline="0" dirty="0">
                <a:latin typeface="Times New Roman" panose="02020603050405020304" pitchFamily="18" charset="0"/>
                <a:cs typeface="Times New Roman" panose="02020603050405020304" pitchFamily="18" charset="0"/>
              </a:rPr>
              <a:t>The state chart formalism was proposed by David </a:t>
            </a:r>
            <a:r>
              <a:rPr lang="en-US" sz="2000" b="0" i="0" u="none" strike="noStrike" baseline="0" dirty="0" err="1">
                <a:latin typeface="Times New Roman" panose="02020603050405020304" pitchFamily="18" charset="0"/>
                <a:cs typeface="Times New Roman" panose="02020603050405020304" pitchFamily="18" charset="0"/>
              </a:rPr>
              <a:t>Harel</a:t>
            </a:r>
            <a:r>
              <a:rPr lang="en-US" sz="2000" b="0" i="0" u="none" strike="noStrike" baseline="0" dirty="0">
                <a:latin typeface="Times New Roman" panose="02020603050405020304" pitchFamily="18" charset="0"/>
                <a:cs typeface="Times New Roman" panose="02020603050405020304" pitchFamily="18" charset="0"/>
              </a:rPr>
              <a:t> [1990]. </a:t>
            </a:r>
          </a:p>
          <a:p>
            <a:pPr algn="just"/>
            <a:r>
              <a:rPr lang="en-US" sz="2000" b="0" i="0" u="none" strike="noStrike" baseline="0" dirty="0">
                <a:latin typeface="Times New Roman" panose="02020603050405020304" pitchFamily="18" charset="0"/>
                <a:cs typeface="Times New Roman" panose="02020603050405020304" pitchFamily="18" charset="0"/>
              </a:rPr>
              <a:t>A state chart is a hierarchical model of a system and introduces the concept of a composite state (also called nested state ).</a:t>
            </a:r>
          </a:p>
          <a:p>
            <a:pPr algn="just"/>
            <a:r>
              <a:rPr lang="en-US" sz="2000" b="0" i="0" u="none" strike="noStrike" baseline="0" dirty="0">
                <a:latin typeface="Times New Roman" panose="02020603050405020304" pitchFamily="18" charset="0"/>
                <a:cs typeface="Times New Roman" panose="02020603050405020304" pitchFamily="18" charset="0"/>
              </a:rPr>
              <a:t>Actions are associated with transitions and are processes that occur quickly and are not interruptible. </a:t>
            </a:r>
          </a:p>
          <a:p>
            <a:pPr algn="just"/>
            <a:r>
              <a:rPr lang="en-US" sz="2000" b="0" i="0" u="none" strike="noStrike" baseline="0" dirty="0">
                <a:latin typeface="Times New Roman" panose="02020603050405020304" pitchFamily="18" charset="0"/>
                <a:cs typeface="Times New Roman" panose="02020603050405020304" pitchFamily="18" charset="0"/>
              </a:rPr>
              <a:t>Activities are associated with states and can take longer. An activity can be interrupted by an event.</a:t>
            </a:r>
            <a:endParaRPr lang="en-US" sz="2000" dirty="0">
              <a:latin typeface="Times New Roman" panose="02020603050405020304" pitchFamily="18" charset="0"/>
              <a:cs typeface="Times New Roman" panose="02020603050405020304" pitchFamily="18" charset="0"/>
            </a:endParaRPr>
          </a:p>
        </p:txBody>
      </p:sp>
      <p:sp>
        <p:nvSpPr>
          <p:cNvPr id="18" name="Isosceles Triangle 17">
            <a:extLst>
              <a:ext uri="{FF2B5EF4-FFF2-40B4-BE49-F238E27FC236}">
                <a16:creationId xmlns:a16="http://schemas.microsoft.com/office/drawing/2014/main" xmlns="" id="{9E914C83-E0D8-4953-92D5-169D28CB43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xmlns="" id="{3512E083-F550-46AF-8490-767ECFD00C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30725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6D6306C-ED4F-4AAE-B4A5-EEA6AFAD72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8D80040E-ACFB-4CBD-A152-BD9A011A0B36}"/>
              </a:ext>
            </a:extLst>
          </p:cNvPr>
          <p:cNvSpPr>
            <a:spLocks noGrp="1"/>
          </p:cNvSpPr>
          <p:nvPr>
            <p:ph type="title"/>
          </p:nvPr>
        </p:nvSpPr>
        <p:spPr>
          <a:xfrm>
            <a:off x="643467" y="1698171"/>
            <a:ext cx="3962061" cy="4516360"/>
          </a:xfrm>
        </p:spPr>
        <p:txBody>
          <a:bodyPr anchor="t">
            <a:normAutofit/>
          </a:bodyPr>
          <a:lstStyle/>
          <a:p>
            <a:r>
              <a:rPr lang="en-US" sz="3600"/>
              <a:t>Use Case Model</a:t>
            </a:r>
          </a:p>
        </p:txBody>
      </p:sp>
      <p:sp>
        <p:nvSpPr>
          <p:cNvPr id="10" name="Rectangle 9">
            <a:extLst>
              <a:ext uri="{FF2B5EF4-FFF2-40B4-BE49-F238E27FC236}">
                <a16:creationId xmlns:a16="http://schemas.microsoft.com/office/drawing/2014/main" xmlns="" id="{0EC5361D-F897-4856-B945-0455A365EB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4508C0C5-2268-42B5-B3C8-4D0899E05F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xmlns="" id="{141ACBDB-38F8-4B34-8183-BD95B4E55A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xmlns="" id="{DE00DB52-3455-4E2F-867B-A6D0516E17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1ED6986B-5EB4-4B41-B634-A9C7E2463AA1}"/>
              </a:ext>
            </a:extLst>
          </p:cNvPr>
          <p:cNvSpPr>
            <a:spLocks noGrp="1"/>
          </p:cNvSpPr>
          <p:nvPr>
            <p:ph idx="1"/>
          </p:nvPr>
        </p:nvSpPr>
        <p:spPr>
          <a:xfrm>
            <a:off x="4281077" y="1084058"/>
            <a:ext cx="6695407" cy="5031443"/>
          </a:xfrm>
        </p:spPr>
        <p:txBody>
          <a:bodyPr>
            <a:noAutofit/>
          </a:bodyPr>
          <a:lstStyle/>
          <a:p>
            <a:pPr algn="just"/>
            <a:r>
              <a:rPr lang="en-US" sz="2000" dirty="0">
                <a:latin typeface="Times New Roman" panose="02020603050405020304" pitchFamily="18" charset="0"/>
                <a:cs typeface="Times New Roman" panose="02020603050405020304" pitchFamily="18" charset="0"/>
              </a:rPr>
              <a:t>A use case can be viewed as a set of related scenarios tied together by a common goal. The main line sequence and each of the variations are called scenarios or instances of the use case. Each scenario is a single path of user events and system activity.</a:t>
            </a:r>
          </a:p>
          <a:p>
            <a:pPr algn="just"/>
            <a:r>
              <a:rPr lang="en-US" sz="2000" dirty="0">
                <a:latin typeface="Times New Roman" panose="02020603050405020304" pitchFamily="18" charset="0"/>
                <a:cs typeface="Times New Roman" panose="02020603050405020304" pitchFamily="18" charset="0"/>
              </a:rPr>
              <a:t>The use case model is an important analysis and design artifact. </a:t>
            </a:r>
          </a:p>
          <a:p>
            <a:pPr algn="just"/>
            <a:r>
              <a:rPr lang="en-US" sz="2000" dirty="0">
                <a:latin typeface="Times New Roman" panose="02020603050405020304" pitchFamily="18" charset="0"/>
                <a:cs typeface="Times New Roman" panose="02020603050405020304" pitchFamily="18" charset="0"/>
              </a:rPr>
              <a:t>Other UML models must conform to this model in any use case driven (also called as the user-centric) analysis and development approach.</a:t>
            </a:r>
          </a:p>
          <a:p>
            <a:pPr algn="just"/>
            <a:r>
              <a:rPr lang="en-US" sz="2000" dirty="0">
                <a:latin typeface="Times New Roman" panose="02020603050405020304" pitchFamily="18" charset="0"/>
                <a:cs typeface="Times New Roman" panose="02020603050405020304" pitchFamily="18" charset="0"/>
              </a:rPr>
              <a:t> It should be remembered that the “use case model” is not really an object-oriented model according to a strict definition of the term.</a:t>
            </a:r>
          </a:p>
          <a:p>
            <a:pPr algn="just"/>
            <a:r>
              <a:rPr lang="en-US" sz="2000" dirty="0">
                <a:latin typeface="Times New Roman" panose="02020603050405020304" pitchFamily="18" charset="0"/>
                <a:cs typeface="Times New Roman" panose="02020603050405020304" pitchFamily="18" charset="0"/>
              </a:rPr>
              <a:t>In contrast to all other types of UML diagrams, the use case model represents afunctional or process model of a system.</a:t>
            </a:r>
          </a:p>
        </p:txBody>
      </p:sp>
      <p:sp>
        <p:nvSpPr>
          <p:cNvPr id="18" name="Isosceles Triangle 17">
            <a:extLst>
              <a:ext uri="{FF2B5EF4-FFF2-40B4-BE49-F238E27FC236}">
                <a16:creationId xmlns:a16="http://schemas.microsoft.com/office/drawing/2014/main" xmlns="" id="{9E914C83-E0D8-4953-92D5-169D28CB43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xmlns="" id="{3512E083-F550-46AF-8490-767ECFD00C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3500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29">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963CD6E8-6E65-4897-9685-534D8EAE6BF7}"/>
              </a:ext>
            </a:extLst>
          </p:cNvPr>
          <p:cNvSpPr>
            <a:spLocks noGrp="1"/>
          </p:cNvSpPr>
          <p:nvPr>
            <p:ph type="title"/>
          </p:nvPr>
        </p:nvSpPr>
        <p:spPr>
          <a:xfrm>
            <a:off x="643467" y="321734"/>
            <a:ext cx="4970877" cy="1135737"/>
          </a:xfrm>
        </p:spPr>
        <p:txBody>
          <a:bodyPr>
            <a:normAutofit/>
          </a:bodyPr>
          <a:lstStyle/>
          <a:p>
            <a:r>
              <a:rPr lang="en-US" sz="3600" b="1" i="0" u="none" strike="noStrike" baseline="0" dirty="0">
                <a:latin typeface="Times New Roman" panose="02020603050405020304" pitchFamily="18" charset="0"/>
                <a:cs typeface="Times New Roman" panose="02020603050405020304" pitchFamily="18" charset="0"/>
              </a:rPr>
              <a:t>Basic elements of a state chart</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BF5F812-A472-4D8A-BDF0-0248D232CE3F}"/>
              </a:ext>
            </a:extLst>
          </p:cNvPr>
          <p:cNvSpPr>
            <a:spLocks noGrp="1"/>
          </p:cNvSpPr>
          <p:nvPr>
            <p:ph idx="1"/>
          </p:nvPr>
        </p:nvSpPr>
        <p:spPr>
          <a:xfrm>
            <a:off x="643468" y="1445342"/>
            <a:ext cx="4970877" cy="5412658"/>
          </a:xfrm>
        </p:spPr>
        <p:txBody>
          <a:bodyPr>
            <a:noAutofit/>
          </a:bodyPr>
          <a:lstStyle/>
          <a:p>
            <a:pPr marL="0" indent="0" algn="just">
              <a:buNone/>
            </a:pPr>
            <a:r>
              <a:rPr lang="en-US" sz="1800" b="0" i="0" u="none" strike="noStrike" baseline="0" dirty="0">
                <a:latin typeface="Times New Roman" panose="02020603050405020304" pitchFamily="18" charset="0"/>
                <a:cs typeface="Times New Roman" panose="02020603050405020304" pitchFamily="18" charset="0"/>
              </a:rPr>
              <a:t>The basic elements of the state chart diagram are as follows:</a:t>
            </a:r>
          </a:p>
          <a:p>
            <a:pPr algn="just"/>
            <a:r>
              <a:rPr lang="en-US" sz="1800" b="1" i="0" u="none" strike="noStrike" baseline="0" dirty="0">
                <a:latin typeface="Times New Roman" panose="02020603050405020304" pitchFamily="18" charset="0"/>
                <a:cs typeface="Times New Roman" panose="02020603050405020304" pitchFamily="18" charset="0"/>
              </a:rPr>
              <a:t>Initial state: </a:t>
            </a:r>
            <a:r>
              <a:rPr lang="en-US" sz="1800" b="0" i="0" u="none" strike="noStrike" baseline="0" dirty="0">
                <a:latin typeface="Times New Roman" panose="02020603050405020304" pitchFamily="18" charset="0"/>
                <a:cs typeface="Times New Roman" panose="02020603050405020304" pitchFamily="18" charset="0"/>
              </a:rPr>
              <a:t>This represented as a filled circle.</a:t>
            </a:r>
          </a:p>
          <a:p>
            <a:pPr algn="just"/>
            <a:r>
              <a:rPr lang="en-US" sz="1800" b="1" i="0" u="none" strike="noStrike" baseline="0" dirty="0">
                <a:latin typeface="Times New Roman" panose="02020603050405020304" pitchFamily="18" charset="0"/>
                <a:cs typeface="Times New Roman" panose="02020603050405020304" pitchFamily="18" charset="0"/>
              </a:rPr>
              <a:t>Final state: </a:t>
            </a:r>
            <a:r>
              <a:rPr lang="en-US" sz="1800" b="0" i="0" u="none" strike="noStrike" baseline="0" dirty="0">
                <a:latin typeface="Times New Roman" panose="02020603050405020304" pitchFamily="18" charset="0"/>
                <a:cs typeface="Times New Roman" panose="02020603050405020304" pitchFamily="18" charset="0"/>
              </a:rPr>
              <a:t>This is represented by a filled circle inside a larger circle.</a:t>
            </a:r>
          </a:p>
          <a:p>
            <a:pPr algn="just"/>
            <a:r>
              <a:rPr lang="en-US" sz="1800" b="1" i="0" u="none" strike="noStrike" baseline="0" dirty="0">
                <a:latin typeface="Times New Roman" panose="02020603050405020304" pitchFamily="18" charset="0"/>
                <a:cs typeface="Times New Roman" panose="02020603050405020304" pitchFamily="18" charset="0"/>
              </a:rPr>
              <a:t>State: </a:t>
            </a:r>
            <a:r>
              <a:rPr lang="en-US" sz="1800" b="0" i="0" u="none" strike="noStrike" baseline="0" dirty="0">
                <a:latin typeface="Times New Roman" panose="02020603050405020304" pitchFamily="18" charset="0"/>
                <a:cs typeface="Times New Roman" panose="02020603050405020304" pitchFamily="18" charset="0"/>
              </a:rPr>
              <a:t>These are represented by rectangles with rounded corners.</a:t>
            </a:r>
          </a:p>
          <a:p>
            <a:pPr algn="just"/>
            <a:r>
              <a:rPr lang="en-US" sz="1800" b="1" i="0" u="none" strike="noStrike" baseline="0" dirty="0">
                <a:latin typeface="Times New Roman" panose="02020603050405020304" pitchFamily="18" charset="0"/>
                <a:cs typeface="Times New Roman" panose="02020603050405020304" pitchFamily="18" charset="0"/>
              </a:rPr>
              <a:t>Transition: </a:t>
            </a:r>
            <a:r>
              <a:rPr lang="en-US" sz="1800" b="0" i="0" u="none" strike="noStrike" baseline="0" dirty="0">
                <a:latin typeface="Times New Roman" panose="02020603050405020304" pitchFamily="18" charset="0"/>
                <a:cs typeface="Times New Roman" panose="02020603050405020304" pitchFamily="18" charset="0"/>
              </a:rPr>
              <a:t>A transition is shown as an arrow between two states. Normally, the name of the event which causes the transition is places along side the arrow. You can also assign a guard to the transition. A guard is a Boolean logic condition. The transition can take place only if the guard evaluates to true. The syntax for the label of the transition is shown in 3 parts [guard]event/action.</a:t>
            </a:r>
          </a:p>
          <a:p>
            <a:pPr algn="just"/>
            <a:r>
              <a:rPr lang="en-US" sz="1800" b="0" i="0" u="none" strike="noStrike" baseline="0" dirty="0">
                <a:latin typeface="Times New Roman" panose="02020603050405020304" pitchFamily="18" charset="0"/>
                <a:cs typeface="Times New Roman" panose="02020603050405020304" pitchFamily="18" charset="0"/>
              </a:rPr>
              <a:t>An example state chart for the order object of the Trade House Automation software is shown in Figure</a:t>
            </a:r>
            <a:endParaRPr lang="en-US" sz="1800" dirty="0">
              <a:latin typeface="Times New Roman" panose="02020603050405020304" pitchFamily="18" charset="0"/>
              <a:cs typeface="Times New Roman" panose="02020603050405020304" pitchFamily="18" charset="0"/>
            </a:endParaRPr>
          </a:p>
        </p:txBody>
      </p:sp>
      <p:sp>
        <p:nvSpPr>
          <p:cNvPr id="41" name="Isosceles Triangle 3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1A718DFD-F71E-41A7-9C6D-2FD8CC1A24C1}"/>
              </a:ext>
            </a:extLst>
          </p:cNvPr>
          <p:cNvPicPr>
            <a:picLocks noChangeAspect="1"/>
          </p:cNvPicPr>
          <p:nvPr/>
        </p:nvPicPr>
        <p:blipFill>
          <a:blip r:embed="rId2"/>
          <a:stretch>
            <a:fillRect/>
          </a:stretch>
        </p:blipFill>
        <p:spPr>
          <a:xfrm>
            <a:off x="5987845" y="32785"/>
            <a:ext cx="6312310" cy="6586292"/>
          </a:xfrm>
          <a:prstGeom prst="rect">
            <a:avLst/>
          </a:prstGeom>
        </p:spPr>
      </p:pic>
      <p:grpSp>
        <p:nvGrpSpPr>
          <p:cNvPr id="43" name="Group 35">
            <a:extLst>
              <a:ext uri="{FF2B5EF4-FFF2-40B4-BE49-F238E27FC236}">
                <a16:creationId xmlns:a16="http://schemas.microsoft.com/office/drawing/2014/main" xmlns="" id="{15CBE6EC-46EF-45D9-8E16-DCDC5917CA3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094720" y="0"/>
            <a:ext cx="1097280" cy="1097280"/>
            <a:chOff x="11094720" y="0"/>
            <a:chExt cx="1097280" cy="1097280"/>
          </a:xfrm>
        </p:grpSpPr>
        <p:sp>
          <p:nvSpPr>
            <p:cNvPr id="44" name="Isosceles Triangle 36">
              <a:extLst>
                <a:ext uri="{FF2B5EF4-FFF2-40B4-BE49-F238E27FC236}">
                  <a16:creationId xmlns:a16="http://schemas.microsoft.com/office/drawing/2014/main" xmlns="" id="{DEEDCD65-9740-4F34-BDF1-9C068E0532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37">
              <a:extLst>
                <a:ext uri="{FF2B5EF4-FFF2-40B4-BE49-F238E27FC236}">
                  <a16:creationId xmlns:a16="http://schemas.microsoft.com/office/drawing/2014/main" xmlns="" id="{4B3DA7FD-5CC0-46D1-9DFB-5BAF6BE249C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78009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7438B3A7-BAD3-4F99-9BA6-A5AA7E0F830F}"/>
              </a:ext>
            </a:extLst>
          </p:cNvPr>
          <p:cNvSpPr>
            <a:spLocks noGrp="1"/>
          </p:cNvSpPr>
          <p:nvPr>
            <p:ph type="title"/>
          </p:nvPr>
        </p:nvSpPr>
        <p:spPr>
          <a:xfrm>
            <a:off x="643467" y="321734"/>
            <a:ext cx="4970877" cy="1135737"/>
          </a:xfrm>
        </p:spPr>
        <p:txBody>
          <a:bodyPr>
            <a:normAutofit/>
          </a:bodyPr>
          <a:lstStyle/>
          <a:p>
            <a:r>
              <a:rPr lang="en-US" sz="3600" b="1" i="0" u="none" strike="noStrike" baseline="0" dirty="0">
                <a:latin typeface="Times New Roman" panose="02020603050405020304" pitchFamily="18" charset="0"/>
                <a:cs typeface="Times New Roman" panose="02020603050405020304" pitchFamily="18" charset="0"/>
              </a:rPr>
              <a:t>Package diagram</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E9CFEFE-F199-4D68-8FA6-69964840750A}"/>
              </a:ext>
            </a:extLst>
          </p:cNvPr>
          <p:cNvSpPr>
            <a:spLocks noGrp="1"/>
          </p:cNvSpPr>
          <p:nvPr>
            <p:ph idx="1"/>
          </p:nvPr>
        </p:nvSpPr>
        <p:spPr>
          <a:xfrm>
            <a:off x="643468" y="1782981"/>
            <a:ext cx="5772080" cy="4393982"/>
          </a:xfrm>
        </p:spPr>
        <p:txBody>
          <a:bodyPr>
            <a:noAutofit/>
          </a:bodyPr>
          <a:lstStyle/>
          <a:p>
            <a:r>
              <a:rPr lang="en-US" sz="1900" b="0" i="0" u="none" strike="noStrike" baseline="0" dirty="0">
                <a:latin typeface="Times New Roman" panose="02020603050405020304" pitchFamily="18" charset="0"/>
                <a:cs typeface="Times New Roman" panose="02020603050405020304" pitchFamily="18" charset="0"/>
              </a:rPr>
              <a:t>A package is a grouping of several classes.</a:t>
            </a:r>
          </a:p>
          <a:p>
            <a:r>
              <a:rPr lang="en-US" sz="1900" b="0" i="0" u="none" strike="noStrike" baseline="0" dirty="0">
                <a:latin typeface="Times New Roman" panose="02020603050405020304" pitchFamily="18" charset="0"/>
                <a:cs typeface="Times New Roman" panose="02020603050405020304" pitchFamily="18" charset="0"/>
              </a:rPr>
              <a:t> In fact, a package diagram can be used to group any UML artifacts.</a:t>
            </a:r>
          </a:p>
          <a:p>
            <a:r>
              <a:rPr lang="en-US" sz="1900" b="0" i="0" u="none" strike="noStrike" baseline="0" dirty="0">
                <a:latin typeface="Times New Roman" panose="02020603050405020304" pitchFamily="18" charset="0"/>
                <a:cs typeface="Times New Roman" panose="02020603050405020304" pitchFamily="18" charset="0"/>
              </a:rPr>
              <a:t>Packages are popular way of organizing source code files. </a:t>
            </a:r>
          </a:p>
          <a:p>
            <a:r>
              <a:rPr lang="en-US" sz="1900" b="0" i="0" u="none" strike="noStrike" baseline="0" dirty="0">
                <a:latin typeface="Times New Roman" panose="02020603050405020304" pitchFamily="18" charset="0"/>
                <a:cs typeface="Times New Roman" panose="02020603050405020304" pitchFamily="18" charset="0"/>
              </a:rPr>
              <a:t>Java packages are a good example which can be modelled using a package diagram. </a:t>
            </a:r>
          </a:p>
          <a:p>
            <a:r>
              <a:rPr lang="en-US" sz="1900" b="0" i="0" u="none" strike="noStrike" baseline="0" dirty="0">
                <a:latin typeface="Times New Roman" panose="02020603050405020304" pitchFamily="18" charset="0"/>
                <a:cs typeface="Times New Roman" panose="02020603050405020304" pitchFamily="18" charset="0"/>
              </a:rPr>
              <a:t>Such package diagrams show the different class groups (packages) and their inter dependencies.</a:t>
            </a:r>
          </a:p>
          <a:p>
            <a:r>
              <a:rPr lang="en-US" sz="1900" b="0" i="0" u="none" strike="noStrike" baseline="0" dirty="0">
                <a:latin typeface="Times New Roman" panose="02020603050405020304" pitchFamily="18" charset="0"/>
                <a:cs typeface="Times New Roman" panose="02020603050405020304" pitchFamily="18" charset="0"/>
              </a:rPr>
              <a:t>These are very useful to document organisation of source files for large projects that have many program files. </a:t>
            </a:r>
          </a:p>
          <a:p>
            <a:r>
              <a:rPr lang="en-US" sz="1900" b="0" i="0" u="none" strike="noStrike" baseline="0" dirty="0">
                <a:latin typeface="Times New Roman" panose="02020603050405020304" pitchFamily="18" charset="0"/>
                <a:cs typeface="Times New Roman" panose="02020603050405020304" pitchFamily="18" charset="0"/>
              </a:rPr>
              <a:t>An example of a package diagram has been shown in Figure.</a:t>
            </a:r>
            <a:endParaRPr lang="en-US" sz="1900" dirty="0">
              <a:latin typeface="Times New Roman" panose="02020603050405020304" pitchFamily="18" charset="0"/>
              <a:cs typeface="Times New Roman" panose="02020603050405020304" pitchFamily="18" charset="0"/>
            </a:endParaRPr>
          </a:p>
        </p:txBody>
      </p:sp>
      <p:sp>
        <p:nvSpPr>
          <p:cNvPr id="25" name="Isosceles Triangle 24">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0915A97F-D7E5-4E77-9868-555F6FE3CD0E}"/>
              </a:ext>
            </a:extLst>
          </p:cNvPr>
          <p:cNvPicPr>
            <a:picLocks noChangeAspect="1"/>
          </p:cNvPicPr>
          <p:nvPr/>
        </p:nvPicPr>
        <p:blipFill>
          <a:blip r:embed="rId2"/>
          <a:stretch>
            <a:fillRect/>
          </a:stretch>
        </p:blipFill>
        <p:spPr>
          <a:xfrm>
            <a:off x="6901280" y="1774619"/>
            <a:ext cx="5290720" cy="2339537"/>
          </a:xfrm>
          <a:prstGeom prst="rect">
            <a:avLst/>
          </a:prstGeom>
        </p:spPr>
      </p:pic>
      <p:grpSp>
        <p:nvGrpSpPr>
          <p:cNvPr id="29" name="Group 28">
            <a:extLst>
              <a:ext uri="{FF2B5EF4-FFF2-40B4-BE49-F238E27FC236}">
                <a16:creationId xmlns:a16="http://schemas.microsoft.com/office/drawing/2014/main" xmlns="" id="{15CBE6EC-46EF-45D9-8E16-DCDC5917CA3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094720" y="0"/>
            <a:ext cx="1097280" cy="1097280"/>
            <a:chOff x="11094720" y="0"/>
            <a:chExt cx="1097280" cy="1097280"/>
          </a:xfrm>
        </p:grpSpPr>
        <p:sp>
          <p:nvSpPr>
            <p:cNvPr id="30" name="Isosceles Triangle 29">
              <a:extLst>
                <a:ext uri="{FF2B5EF4-FFF2-40B4-BE49-F238E27FC236}">
                  <a16:creationId xmlns:a16="http://schemas.microsoft.com/office/drawing/2014/main" xmlns="" id="{DEEDCD65-9740-4F34-BDF1-9C068E0532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4B3DA7FD-5CC0-46D1-9DFB-5BAF6BE249C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38796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6D6306C-ED4F-4AAE-B4A5-EEA6AFAD72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91683F8F-B9A7-4CB7-824C-EF542EA86509}"/>
              </a:ext>
            </a:extLst>
          </p:cNvPr>
          <p:cNvSpPr>
            <a:spLocks noGrp="1"/>
          </p:cNvSpPr>
          <p:nvPr>
            <p:ph type="title"/>
          </p:nvPr>
        </p:nvSpPr>
        <p:spPr>
          <a:xfrm>
            <a:off x="643467" y="1698171"/>
            <a:ext cx="3962061" cy="4516360"/>
          </a:xfrm>
        </p:spPr>
        <p:txBody>
          <a:bodyPr anchor="t">
            <a:normAutofit/>
          </a:bodyPr>
          <a:lstStyle/>
          <a:p>
            <a:r>
              <a:rPr lang="en-US" sz="3600" b="1" i="0" u="none" strike="noStrike" baseline="0" dirty="0">
                <a:latin typeface="Times New Roman" panose="02020603050405020304" pitchFamily="18" charset="0"/>
                <a:cs typeface="Times New Roman" panose="02020603050405020304" pitchFamily="18" charset="0"/>
              </a:rPr>
              <a:t>Component diagram</a:t>
            </a:r>
            <a:endParaRPr lang="en-US" sz="36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xmlns="" id="{0EC5361D-F897-4856-B945-0455A365EB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4508C0C5-2268-42B5-B3C8-4D0899E05F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xmlns="" id="{141ACBDB-38F8-4B34-8183-BD95B4E55A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xmlns="" id="{DE00DB52-3455-4E2F-867B-A6D0516E17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85183F1A-B849-4C12-8432-177882C07D0D}"/>
              </a:ext>
            </a:extLst>
          </p:cNvPr>
          <p:cNvSpPr>
            <a:spLocks noGrp="1"/>
          </p:cNvSpPr>
          <p:nvPr>
            <p:ph idx="1"/>
          </p:nvPr>
        </p:nvSpPr>
        <p:spPr>
          <a:xfrm>
            <a:off x="5148775" y="1026942"/>
            <a:ext cx="6399758" cy="5187589"/>
          </a:xfrm>
        </p:spPr>
        <p:txBody>
          <a:bodyPr>
            <a:normAutofit/>
          </a:bodyPr>
          <a:lstStyle/>
          <a:p>
            <a:pPr algn="just"/>
            <a:r>
              <a:rPr lang="en-US" sz="2000" b="0" i="0" u="none" strike="noStrike" baseline="0" dirty="0">
                <a:latin typeface="Times New Roman" panose="02020603050405020304" pitchFamily="18" charset="0"/>
                <a:cs typeface="Times New Roman" panose="02020603050405020304" pitchFamily="18" charset="0"/>
              </a:rPr>
              <a:t>A component represents a piece of software that can be independently purchased, upgraded, and integrated into an existing software.</a:t>
            </a:r>
          </a:p>
          <a:p>
            <a:pPr algn="just"/>
            <a:r>
              <a:rPr lang="en-US" sz="2000" b="0" i="0" u="none" strike="noStrike" baseline="0" dirty="0">
                <a:latin typeface="Times New Roman" panose="02020603050405020304" pitchFamily="18" charset="0"/>
                <a:cs typeface="Times New Roman" panose="02020603050405020304" pitchFamily="18" charset="0"/>
              </a:rPr>
              <a:t> A component diagram can be used to represent the physical structure of an implementation in terms of the various components of the system. </a:t>
            </a:r>
          </a:p>
          <a:p>
            <a:pPr algn="just"/>
            <a:r>
              <a:rPr lang="en-US" sz="2000" b="0" i="0" u="none" strike="noStrike" baseline="0" dirty="0">
                <a:latin typeface="Times New Roman" panose="02020603050405020304" pitchFamily="18" charset="0"/>
                <a:cs typeface="Times New Roman" panose="02020603050405020304" pitchFamily="18" charset="0"/>
              </a:rPr>
              <a:t>A component diagram is typically used to achieve the following purposes:</a:t>
            </a:r>
          </a:p>
          <a:p>
            <a:pPr lvl="1" algn="just">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Organize source code to be able to construct executable releases.</a:t>
            </a:r>
          </a:p>
          <a:p>
            <a:pPr lvl="1" algn="just">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Specify dependencies among different components.</a:t>
            </a:r>
          </a:p>
          <a:p>
            <a:pPr algn="just"/>
            <a:r>
              <a:rPr lang="en-US" sz="2000" b="0" i="0" u="none" strike="noStrike" baseline="0" dirty="0">
                <a:latin typeface="Times New Roman" panose="02020603050405020304" pitchFamily="18" charset="0"/>
                <a:cs typeface="Times New Roman" panose="02020603050405020304" pitchFamily="18" charset="0"/>
              </a:rPr>
              <a:t>A package diagram can be used to provide a high-level view of each component in terms the different classes it contains.</a:t>
            </a:r>
            <a:endParaRPr lang="en-US" sz="2000" dirty="0">
              <a:latin typeface="Times New Roman" panose="02020603050405020304" pitchFamily="18" charset="0"/>
              <a:cs typeface="Times New Roman" panose="02020603050405020304" pitchFamily="18" charset="0"/>
            </a:endParaRPr>
          </a:p>
        </p:txBody>
      </p:sp>
      <p:sp>
        <p:nvSpPr>
          <p:cNvPr id="18" name="Isosceles Triangle 17">
            <a:extLst>
              <a:ext uri="{FF2B5EF4-FFF2-40B4-BE49-F238E27FC236}">
                <a16:creationId xmlns:a16="http://schemas.microsoft.com/office/drawing/2014/main" xmlns="" id="{9E914C83-E0D8-4953-92D5-169D28CB43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xmlns="" id="{3512E083-F550-46AF-8490-767ECFD00C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06863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6D6306C-ED4F-4AAE-B4A5-EEA6AFAD72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0093606-AC63-4A6E-93D7-5C0200DE6AA3}"/>
              </a:ext>
            </a:extLst>
          </p:cNvPr>
          <p:cNvSpPr>
            <a:spLocks noGrp="1"/>
          </p:cNvSpPr>
          <p:nvPr>
            <p:ph type="title"/>
          </p:nvPr>
        </p:nvSpPr>
        <p:spPr>
          <a:xfrm>
            <a:off x="643467" y="1698171"/>
            <a:ext cx="3962061" cy="4516360"/>
          </a:xfrm>
        </p:spPr>
        <p:txBody>
          <a:bodyPr anchor="t">
            <a:normAutofit/>
          </a:bodyPr>
          <a:lstStyle/>
          <a:p>
            <a:pPr algn="just"/>
            <a:r>
              <a:rPr lang="en-US" sz="3600" b="1" i="0" u="none" strike="noStrike" baseline="0" dirty="0">
                <a:latin typeface="Times New Roman" panose="02020603050405020304" pitchFamily="18" charset="0"/>
                <a:cs typeface="Times New Roman" panose="02020603050405020304" pitchFamily="18" charset="0"/>
              </a:rPr>
              <a:t>Deployment diagram</a:t>
            </a:r>
            <a:endParaRPr lang="en-US" sz="36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xmlns="" id="{0EC5361D-F897-4856-B945-0455A365EB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4508C0C5-2268-42B5-B3C8-4D0899E05F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xmlns="" id="{141ACBDB-38F8-4B34-8183-BD95B4E55A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xmlns="" id="{DE00DB52-3455-4E2F-867B-A6D0516E17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5E8B2F34-84D0-4809-9064-4716DC537461}"/>
              </a:ext>
            </a:extLst>
          </p:cNvPr>
          <p:cNvSpPr>
            <a:spLocks noGrp="1"/>
          </p:cNvSpPr>
          <p:nvPr>
            <p:ph idx="1"/>
          </p:nvPr>
        </p:nvSpPr>
        <p:spPr>
          <a:xfrm>
            <a:off x="5070020" y="1698170"/>
            <a:ext cx="6478513" cy="4516361"/>
          </a:xfrm>
        </p:spPr>
        <p:txBody>
          <a:bodyPr>
            <a:normAutofit/>
          </a:bodyPr>
          <a:lstStyle/>
          <a:p>
            <a:pPr algn="just"/>
            <a:r>
              <a:rPr lang="en-US" sz="2000" b="0" i="0" u="none" strike="noStrike" baseline="0" dirty="0">
                <a:latin typeface="Times New Roman" panose="02020603050405020304" pitchFamily="18" charset="0"/>
                <a:cs typeface="Times New Roman" panose="02020603050405020304" pitchFamily="18" charset="0"/>
              </a:rPr>
              <a:t>The deployment diagram shows the environmental view of a system.</a:t>
            </a:r>
          </a:p>
          <a:p>
            <a:pPr algn="just"/>
            <a:r>
              <a:rPr lang="en-US" sz="2000" b="0" i="0" u="none" strike="noStrike" baseline="0" dirty="0">
                <a:latin typeface="Times New Roman" panose="02020603050405020304" pitchFamily="18" charset="0"/>
                <a:cs typeface="Times New Roman" panose="02020603050405020304" pitchFamily="18" charset="0"/>
              </a:rPr>
              <a:t>That is, it captures the environment in which the software solution is implemented. </a:t>
            </a:r>
          </a:p>
          <a:p>
            <a:pPr algn="just"/>
            <a:r>
              <a:rPr lang="en-US" sz="2000" b="0" i="0" u="none" strike="noStrike" baseline="0" dirty="0">
                <a:latin typeface="Times New Roman" panose="02020603050405020304" pitchFamily="18" charset="0"/>
                <a:cs typeface="Times New Roman" panose="02020603050405020304" pitchFamily="18" charset="0"/>
              </a:rPr>
              <a:t>In other words, a deployment diagram shows how a software system will be physically deployed in the hardware environment. </a:t>
            </a:r>
          </a:p>
          <a:p>
            <a:pPr algn="just"/>
            <a:r>
              <a:rPr lang="en-US" sz="2000" b="0" i="0" u="none" strike="noStrike" baseline="0" dirty="0">
                <a:latin typeface="Times New Roman" panose="02020603050405020304" pitchFamily="18" charset="0"/>
                <a:cs typeface="Times New Roman" panose="02020603050405020304" pitchFamily="18" charset="0"/>
              </a:rPr>
              <a:t>That is, which component will execute on which hardware component and how they will they communicate with each other.</a:t>
            </a:r>
          </a:p>
          <a:p>
            <a:pPr algn="just"/>
            <a:r>
              <a:rPr lang="en-US" sz="2000" b="0" i="0" u="none" strike="noStrike" baseline="0" dirty="0">
                <a:latin typeface="Times New Roman" panose="02020603050405020304" pitchFamily="18" charset="0"/>
                <a:cs typeface="Times New Roman" panose="02020603050405020304" pitchFamily="18" charset="0"/>
              </a:rPr>
              <a:t>The environmental view provided by the deployment diagram is important for complex and large software solutions that run on hardware systems comprising multiple components.</a:t>
            </a:r>
            <a:endParaRPr lang="en-US" sz="2000" dirty="0">
              <a:latin typeface="Times New Roman" panose="02020603050405020304" pitchFamily="18" charset="0"/>
              <a:cs typeface="Times New Roman" panose="02020603050405020304" pitchFamily="18" charset="0"/>
            </a:endParaRPr>
          </a:p>
        </p:txBody>
      </p:sp>
      <p:sp>
        <p:nvSpPr>
          <p:cNvPr id="18" name="Isosceles Triangle 17">
            <a:extLst>
              <a:ext uri="{FF2B5EF4-FFF2-40B4-BE49-F238E27FC236}">
                <a16:creationId xmlns:a16="http://schemas.microsoft.com/office/drawing/2014/main" xmlns="" id="{9E914C83-E0D8-4953-92D5-169D28CB43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xmlns="" id="{3512E083-F550-46AF-8490-767ECFD00C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31214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6D6306C-ED4F-4AAE-B4A5-EEA6AFAD72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05E89663-58D5-4F26-BA44-424471364A9F}"/>
              </a:ext>
            </a:extLst>
          </p:cNvPr>
          <p:cNvSpPr>
            <a:spLocks noGrp="1"/>
          </p:cNvSpPr>
          <p:nvPr>
            <p:ph type="title"/>
          </p:nvPr>
        </p:nvSpPr>
        <p:spPr>
          <a:xfrm>
            <a:off x="643467" y="1698171"/>
            <a:ext cx="3962061" cy="4516360"/>
          </a:xfrm>
        </p:spPr>
        <p:txBody>
          <a:bodyPr anchor="t">
            <a:normAutofit/>
          </a:bodyPr>
          <a:lstStyle/>
          <a:p>
            <a:r>
              <a:rPr lang="en-US" sz="3600" b="1" i="0" u="none" strike="noStrike" baseline="0" dirty="0">
                <a:latin typeface="Times New Roman" panose="02020603050405020304" pitchFamily="18" charset="0"/>
                <a:cs typeface="Times New Roman" panose="02020603050405020304" pitchFamily="18" charset="0"/>
              </a:rPr>
              <a:t>UML 2.0</a:t>
            </a:r>
            <a:endParaRPr lang="en-US" sz="36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xmlns="" id="{0EC5361D-F897-4856-B945-0455A365EB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4508C0C5-2268-42B5-B3C8-4D0899E05F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xmlns="" id="{141ACBDB-38F8-4B34-8183-BD95B4E55A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xmlns="" id="{DE00DB52-3455-4E2F-867B-A6D0516E17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4836D1DE-716B-4A54-B147-E1196439479B}"/>
              </a:ext>
            </a:extLst>
          </p:cNvPr>
          <p:cNvSpPr>
            <a:spLocks noGrp="1"/>
          </p:cNvSpPr>
          <p:nvPr>
            <p:ph idx="1"/>
          </p:nvPr>
        </p:nvSpPr>
        <p:spPr>
          <a:xfrm>
            <a:off x="4605528" y="1201175"/>
            <a:ext cx="6943005" cy="5368339"/>
          </a:xfrm>
        </p:spPr>
        <p:txBody>
          <a:bodyPr>
            <a:normAutofit/>
          </a:bodyPr>
          <a:lstStyle/>
          <a:p>
            <a:pPr algn="just"/>
            <a:r>
              <a:rPr lang="en-US" sz="2000" b="0" i="0" u="none" strike="noStrike" baseline="0" dirty="0">
                <a:latin typeface="Times New Roman" panose="02020603050405020304" pitchFamily="18" charset="0"/>
                <a:cs typeface="Times New Roman" panose="02020603050405020304" pitchFamily="18" charset="0"/>
              </a:rPr>
              <a:t>UML 1.X lacked a few specialised capabilities that made it difficult to use in some non- traditional domains. </a:t>
            </a:r>
          </a:p>
          <a:p>
            <a:pPr algn="just"/>
            <a:r>
              <a:rPr lang="en-US" sz="2000" b="0" i="0" u="none" strike="noStrike" baseline="0" dirty="0">
                <a:latin typeface="Times New Roman" panose="02020603050405020304" pitchFamily="18" charset="0"/>
                <a:cs typeface="Times New Roman" panose="02020603050405020304" pitchFamily="18" charset="0"/>
              </a:rPr>
              <a:t>Some of the features that prominently lacked in UML 1.X include lack of support for representation of the following—concurrent execution of methods, development domain, asynchronous messages, events, ports, and active objects. </a:t>
            </a:r>
          </a:p>
          <a:p>
            <a:pPr algn="just"/>
            <a:r>
              <a:rPr lang="en-US" sz="2000" b="0" i="0" u="none" strike="noStrike" baseline="0" dirty="0">
                <a:latin typeface="Times New Roman" panose="02020603050405020304" pitchFamily="18" charset="0"/>
                <a:cs typeface="Times New Roman" panose="02020603050405020304" pitchFamily="18" charset="0"/>
              </a:rPr>
              <a:t>In many applications, including the embedded and telecommunication software development, capability to model timing requirements using a timing diagram was urgently required to make UML applicable in these important segments of software development. </a:t>
            </a:r>
          </a:p>
          <a:p>
            <a:pPr algn="just"/>
            <a:r>
              <a:rPr lang="en-US" sz="2000" b="0" i="0" u="none" strike="noStrike" baseline="0" dirty="0">
                <a:latin typeface="Times New Roman" panose="02020603050405020304" pitchFamily="18" charset="0"/>
                <a:cs typeface="Times New Roman" panose="02020603050405020304" pitchFamily="18" charset="0"/>
              </a:rPr>
              <a:t>Further, certain changes were required to support interoperability among UML-based CASE tools using XML metadata interchange (XMI)</a:t>
            </a:r>
            <a:r>
              <a:rPr lang="en-US" sz="1900" b="0" i="0" u="none" strike="noStrike" baseline="0" dirty="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p:txBody>
      </p:sp>
      <p:sp>
        <p:nvSpPr>
          <p:cNvPr id="18" name="Isosceles Triangle 17">
            <a:extLst>
              <a:ext uri="{FF2B5EF4-FFF2-40B4-BE49-F238E27FC236}">
                <a16:creationId xmlns:a16="http://schemas.microsoft.com/office/drawing/2014/main" xmlns="" id="{9E914C83-E0D8-4953-92D5-169D28CB43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xmlns="" id="{3512E083-F550-46AF-8490-767ECFD00C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62312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6D6306C-ED4F-4AAE-B4A5-EEA6AFAD72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71B792A4-E85C-45C5-94DB-B362A4C5E4E9}"/>
              </a:ext>
            </a:extLst>
          </p:cNvPr>
          <p:cNvSpPr>
            <a:spLocks noGrp="1"/>
          </p:cNvSpPr>
          <p:nvPr>
            <p:ph type="title"/>
          </p:nvPr>
        </p:nvSpPr>
        <p:spPr>
          <a:xfrm>
            <a:off x="643467" y="1698171"/>
            <a:ext cx="3962061" cy="4516360"/>
          </a:xfrm>
        </p:spPr>
        <p:txBody>
          <a:bodyPr anchor="t">
            <a:normAutofit/>
          </a:bodyPr>
          <a:lstStyle/>
          <a:p>
            <a:r>
              <a:rPr lang="en-US" sz="3600" b="0" i="0" u="none" strike="noStrike" baseline="0" dirty="0">
                <a:latin typeface="Times New Roman" panose="02020603050405020304" pitchFamily="18" charset="0"/>
                <a:cs typeface="Times New Roman" panose="02020603050405020304" pitchFamily="18" charset="0"/>
              </a:rPr>
              <a:t>UML 2.0 defines thirteen types of diagrams, divided into three categories as follows:</a:t>
            </a:r>
            <a:endParaRPr lang="en-US" sz="36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xmlns="" id="{0EC5361D-F897-4856-B945-0455A365EB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4508C0C5-2268-42B5-B3C8-4D0899E05F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xmlns="" id="{141ACBDB-38F8-4B34-8183-BD95B4E55A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xmlns="" id="{DE00DB52-3455-4E2F-867B-A6D0516E17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9528578E-019A-4440-A0CA-6736876C0A7D}"/>
              </a:ext>
            </a:extLst>
          </p:cNvPr>
          <p:cNvSpPr>
            <a:spLocks noGrp="1"/>
          </p:cNvSpPr>
          <p:nvPr>
            <p:ph idx="1"/>
          </p:nvPr>
        </p:nvSpPr>
        <p:spPr>
          <a:xfrm>
            <a:off x="5070020" y="1698170"/>
            <a:ext cx="6478513" cy="4516361"/>
          </a:xfrm>
        </p:spPr>
        <p:txBody>
          <a:bodyPr>
            <a:normAutofit/>
          </a:bodyPr>
          <a:lstStyle/>
          <a:p>
            <a:pPr algn="just"/>
            <a:r>
              <a:rPr lang="en-US" sz="1900" b="1" i="0" u="none" strike="noStrike" baseline="0" dirty="0">
                <a:latin typeface="Times New Roman" panose="02020603050405020304" pitchFamily="18" charset="0"/>
                <a:cs typeface="Times New Roman" panose="02020603050405020304" pitchFamily="18" charset="0"/>
              </a:rPr>
              <a:t>Structure diagrams: </a:t>
            </a:r>
            <a:r>
              <a:rPr lang="en-US" sz="1900" b="0" i="0" u="none" strike="noStrike" baseline="0" dirty="0">
                <a:latin typeface="Times New Roman" panose="02020603050405020304" pitchFamily="18" charset="0"/>
                <a:cs typeface="Times New Roman" panose="02020603050405020304" pitchFamily="18" charset="0"/>
              </a:rPr>
              <a:t>These include the class diagram, object diagram, </a:t>
            </a:r>
            <a:r>
              <a:rPr lang="pt-BR" sz="1900" b="0" i="0" u="none" strike="noStrike" baseline="0" dirty="0">
                <a:latin typeface="Times New Roman" panose="02020603050405020304" pitchFamily="18" charset="0"/>
                <a:cs typeface="Times New Roman" panose="02020603050405020304" pitchFamily="18" charset="0"/>
              </a:rPr>
              <a:t>component diagram, composite structure diagram, package diagram, and </a:t>
            </a:r>
            <a:r>
              <a:rPr lang="en-US" sz="1900" b="0" i="0" u="none" strike="noStrike" baseline="0" dirty="0">
                <a:latin typeface="Times New Roman" panose="02020603050405020304" pitchFamily="18" charset="0"/>
                <a:cs typeface="Times New Roman" panose="02020603050405020304" pitchFamily="18" charset="0"/>
              </a:rPr>
              <a:t>deployment diagram.</a:t>
            </a:r>
          </a:p>
          <a:p>
            <a:pPr algn="just"/>
            <a:endParaRPr lang="en-US" sz="1900" b="0" i="0" u="none" strike="noStrike" baseline="0" dirty="0">
              <a:latin typeface="Times New Roman" panose="02020603050405020304" pitchFamily="18" charset="0"/>
              <a:cs typeface="Times New Roman" panose="02020603050405020304" pitchFamily="18" charset="0"/>
            </a:endParaRPr>
          </a:p>
          <a:p>
            <a:pPr algn="just"/>
            <a:r>
              <a:rPr lang="en-US" sz="1900" b="1" i="0" u="none" strike="noStrike" baseline="0" dirty="0">
                <a:latin typeface="Times New Roman" panose="02020603050405020304" pitchFamily="18" charset="0"/>
                <a:cs typeface="Times New Roman" panose="02020603050405020304" pitchFamily="18" charset="0"/>
              </a:rPr>
              <a:t>Behavior diagrams: </a:t>
            </a:r>
            <a:r>
              <a:rPr lang="en-US" sz="1900" b="0" i="0" u="none" strike="noStrike" baseline="0" dirty="0">
                <a:latin typeface="Times New Roman" panose="02020603050405020304" pitchFamily="18" charset="0"/>
                <a:cs typeface="Times New Roman" panose="02020603050405020304" pitchFamily="18" charset="0"/>
              </a:rPr>
              <a:t>These diagrams include the use case diagram, activity diagram, and state machine diagram.</a:t>
            </a:r>
          </a:p>
          <a:p>
            <a:pPr algn="just"/>
            <a:endParaRPr lang="en-US" sz="1900" b="0" i="0" u="none" strike="noStrike" baseline="0" dirty="0">
              <a:latin typeface="Times New Roman" panose="02020603050405020304" pitchFamily="18" charset="0"/>
              <a:cs typeface="Times New Roman" panose="02020603050405020304" pitchFamily="18" charset="0"/>
            </a:endParaRPr>
          </a:p>
          <a:p>
            <a:pPr algn="just"/>
            <a:r>
              <a:rPr lang="en-US" sz="1900" b="1" i="0" u="none" strike="noStrike" baseline="0" dirty="0">
                <a:latin typeface="Times New Roman" panose="02020603050405020304" pitchFamily="18" charset="0"/>
                <a:cs typeface="Times New Roman" panose="02020603050405020304" pitchFamily="18" charset="0"/>
              </a:rPr>
              <a:t>Interaction diagrams: </a:t>
            </a:r>
            <a:r>
              <a:rPr lang="en-US" sz="1900" b="0" i="0" u="none" strike="noStrike" baseline="0" dirty="0">
                <a:latin typeface="Times New Roman" panose="02020603050405020304" pitchFamily="18" charset="0"/>
                <a:cs typeface="Times New Roman" panose="02020603050405020304" pitchFamily="18" charset="0"/>
              </a:rPr>
              <a:t>These diagrams include the sequence diagram, communication diagram, timing diagram, and interaction overview diagram. The collaboration diagram of UML 1.X has been renamed in UML 2.0 as communication diagram. This renaming was necessary as the earlier name was somewhat misleading, it shows the communications among the classes during the execution of a use case rather than showing collaborative problem solving.</a:t>
            </a:r>
            <a:endParaRPr lang="en-US" sz="1900" dirty="0">
              <a:latin typeface="Times New Roman" panose="02020603050405020304" pitchFamily="18" charset="0"/>
              <a:cs typeface="Times New Roman" panose="02020603050405020304" pitchFamily="18" charset="0"/>
            </a:endParaRPr>
          </a:p>
        </p:txBody>
      </p:sp>
      <p:sp>
        <p:nvSpPr>
          <p:cNvPr id="18" name="Isosceles Triangle 17">
            <a:extLst>
              <a:ext uri="{FF2B5EF4-FFF2-40B4-BE49-F238E27FC236}">
                <a16:creationId xmlns:a16="http://schemas.microsoft.com/office/drawing/2014/main" xmlns="" id="{9E914C83-E0D8-4953-92D5-169D28CB43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xmlns="" id="{3512E083-F550-46AF-8490-767ECFD00C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73820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ADF5AB42-914C-4F94-AB78-2550F406ABF4}"/>
              </a:ext>
            </a:extLst>
          </p:cNvPr>
          <p:cNvSpPr>
            <a:spLocks noGrp="1"/>
          </p:cNvSpPr>
          <p:nvPr>
            <p:ph type="title"/>
          </p:nvPr>
        </p:nvSpPr>
        <p:spPr>
          <a:xfrm>
            <a:off x="643467" y="321734"/>
            <a:ext cx="4970877" cy="1135737"/>
          </a:xfrm>
        </p:spPr>
        <p:txBody>
          <a:bodyPr>
            <a:normAutofit/>
          </a:bodyPr>
          <a:lstStyle/>
          <a:p>
            <a:r>
              <a:rPr lang="en-US" sz="3600" b="1" i="0" u="none" strike="noStrike" baseline="0" dirty="0">
                <a:latin typeface="Times New Roman" panose="02020603050405020304" pitchFamily="18" charset="0"/>
                <a:cs typeface="Times New Roman" panose="02020603050405020304" pitchFamily="18" charset="0"/>
              </a:rPr>
              <a:t>Composite structure diagram</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05D5BBC-E3E9-4D9C-AFE9-FDB636F2CB59}"/>
              </a:ext>
            </a:extLst>
          </p:cNvPr>
          <p:cNvSpPr>
            <a:spLocks noGrp="1"/>
          </p:cNvSpPr>
          <p:nvPr>
            <p:ph idx="1"/>
          </p:nvPr>
        </p:nvSpPr>
        <p:spPr>
          <a:xfrm>
            <a:off x="643468" y="1782981"/>
            <a:ext cx="4970877" cy="4393982"/>
          </a:xfrm>
        </p:spPr>
        <p:txBody>
          <a:bodyPr>
            <a:normAutofit/>
          </a:bodyPr>
          <a:lstStyle/>
          <a:p>
            <a:pPr algn="just"/>
            <a:r>
              <a:rPr lang="en-US" sz="1600" b="0" i="0" u="none" strike="noStrike" baseline="0" dirty="0">
                <a:latin typeface="Times New Roman" panose="02020603050405020304" pitchFamily="18" charset="0"/>
                <a:cs typeface="Times New Roman" panose="02020603050405020304" pitchFamily="18" charset="0"/>
              </a:rPr>
              <a:t>The composite structure diagram lets you define how a class is defined by a further structure of classes and the communication paths between these parts. Some new core constructs such as parts, ports and connectors are introduced.</a:t>
            </a:r>
          </a:p>
          <a:p>
            <a:pPr algn="just"/>
            <a:endParaRPr lang="en-US" sz="1600" b="0" i="0" u="none" strike="noStrike" baseline="0" dirty="0">
              <a:latin typeface="Times New Roman" panose="02020603050405020304" pitchFamily="18" charset="0"/>
              <a:cs typeface="Times New Roman" panose="02020603050405020304" pitchFamily="18" charset="0"/>
            </a:endParaRPr>
          </a:p>
          <a:p>
            <a:pPr algn="just"/>
            <a:r>
              <a:rPr lang="en-US" sz="1600" b="1" i="0" u="none" strike="noStrike" baseline="0" dirty="0">
                <a:latin typeface="Times New Roman" panose="02020603050405020304" pitchFamily="18" charset="0"/>
                <a:cs typeface="Times New Roman" panose="02020603050405020304" pitchFamily="18" charset="0"/>
              </a:rPr>
              <a:t>Part: </a:t>
            </a:r>
            <a:r>
              <a:rPr lang="en-US" sz="1600" b="0" i="0" u="none" strike="noStrike" baseline="0" dirty="0">
                <a:latin typeface="Times New Roman" panose="02020603050405020304" pitchFamily="18" charset="0"/>
                <a:cs typeface="Times New Roman" panose="02020603050405020304" pitchFamily="18" charset="0"/>
              </a:rPr>
              <a:t>The concept of parts makes possible the description of the internal structure of a class.</a:t>
            </a:r>
          </a:p>
          <a:p>
            <a:pPr algn="just"/>
            <a:endParaRPr lang="en-US" sz="1600" b="0" i="0" u="none" strike="noStrike" baseline="0" dirty="0">
              <a:latin typeface="Times New Roman" panose="02020603050405020304" pitchFamily="18" charset="0"/>
              <a:cs typeface="Times New Roman" panose="02020603050405020304" pitchFamily="18" charset="0"/>
            </a:endParaRPr>
          </a:p>
          <a:p>
            <a:pPr algn="just"/>
            <a:r>
              <a:rPr lang="en-US" sz="1600" b="1" i="0" u="none" strike="noStrike" baseline="0" dirty="0">
                <a:latin typeface="Times New Roman" panose="02020603050405020304" pitchFamily="18" charset="0"/>
                <a:cs typeface="Times New Roman" panose="02020603050405020304" pitchFamily="18" charset="0"/>
              </a:rPr>
              <a:t>Port: </a:t>
            </a:r>
            <a:r>
              <a:rPr lang="en-US" sz="1600" b="0" i="0" u="none" strike="noStrike" baseline="0" dirty="0">
                <a:latin typeface="Times New Roman" panose="02020603050405020304" pitchFamily="18" charset="0"/>
                <a:cs typeface="Times New Roman" panose="02020603050405020304" pitchFamily="18" charset="0"/>
              </a:rPr>
              <a:t>The concept of a port makes it possible to describe connection points formally. These are addressable, which means that signals can be sent to them.</a:t>
            </a:r>
          </a:p>
          <a:p>
            <a:pPr algn="just"/>
            <a:endParaRPr lang="en-US" sz="1600" b="0" i="0" u="none" strike="noStrike" baseline="0" dirty="0">
              <a:latin typeface="Times New Roman" panose="02020603050405020304" pitchFamily="18" charset="0"/>
              <a:cs typeface="Times New Roman" panose="02020603050405020304" pitchFamily="18" charset="0"/>
            </a:endParaRPr>
          </a:p>
          <a:p>
            <a:pPr algn="just"/>
            <a:r>
              <a:rPr lang="en-US" sz="1600" b="1" i="0" u="none" strike="noStrike" baseline="0" dirty="0">
                <a:latin typeface="Times New Roman" panose="02020603050405020304" pitchFamily="18" charset="0"/>
                <a:cs typeface="Times New Roman" panose="02020603050405020304" pitchFamily="18" charset="0"/>
              </a:rPr>
              <a:t>Connector: </a:t>
            </a:r>
            <a:r>
              <a:rPr lang="en-US" sz="1600" b="0" i="0" u="none" strike="noStrike" baseline="0" dirty="0">
                <a:latin typeface="Times New Roman" panose="02020603050405020304" pitchFamily="18" charset="0"/>
                <a:cs typeface="Times New Roman" panose="02020603050405020304" pitchFamily="18" charset="0"/>
              </a:rPr>
              <a:t>Connectors can be used to specify the communication links between two or more parts.</a:t>
            </a:r>
            <a:endParaRPr lang="en-US" sz="1600" dirty="0">
              <a:latin typeface="Times New Roman" panose="02020603050405020304" pitchFamily="18" charset="0"/>
              <a:cs typeface="Times New Roman" panose="02020603050405020304" pitchFamily="18" charset="0"/>
            </a:endParaRPr>
          </a:p>
        </p:txBody>
      </p:sp>
      <p:sp>
        <p:nvSpPr>
          <p:cNvPr id="12" name="Isosceles Triangle 1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F0620184-9641-433F-8D25-8772423DFF10}"/>
              </a:ext>
            </a:extLst>
          </p:cNvPr>
          <p:cNvPicPr>
            <a:picLocks noChangeAspect="1"/>
          </p:cNvPicPr>
          <p:nvPr/>
        </p:nvPicPr>
        <p:blipFill>
          <a:blip r:embed="rId2"/>
          <a:stretch>
            <a:fillRect/>
          </a:stretch>
        </p:blipFill>
        <p:spPr>
          <a:xfrm>
            <a:off x="6127779" y="1371633"/>
            <a:ext cx="5290720" cy="4795079"/>
          </a:xfrm>
          <a:prstGeom prst="rect">
            <a:avLst/>
          </a:prstGeom>
        </p:spPr>
      </p:pic>
      <p:grpSp>
        <p:nvGrpSpPr>
          <p:cNvPr id="16" name="Group 15">
            <a:extLst>
              <a:ext uri="{FF2B5EF4-FFF2-40B4-BE49-F238E27FC236}">
                <a16:creationId xmlns:a16="http://schemas.microsoft.com/office/drawing/2014/main" xmlns="" id="{15CBE6EC-46EF-45D9-8E16-DCDC5917CA3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094720" y="0"/>
            <a:ext cx="1097280" cy="1097280"/>
            <a:chOff x="11094720" y="0"/>
            <a:chExt cx="1097280" cy="1097280"/>
          </a:xfrm>
        </p:grpSpPr>
        <p:sp>
          <p:nvSpPr>
            <p:cNvPr id="17" name="Isosceles Triangle 16">
              <a:extLst>
                <a:ext uri="{FF2B5EF4-FFF2-40B4-BE49-F238E27FC236}">
                  <a16:creationId xmlns:a16="http://schemas.microsoft.com/office/drawing/2014/main" xmlns="" id="{DEEDCD65-9740-4F34-BDF1-9C068E0532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4B3DA7FD-5CC0-46D1-9DFB-5BAF6BE249C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98792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413" y="2842854"/>
            <a:ext cx="10515600" cy="1325563"/>
          </a:xfrm>
        </p:spPr>
        <p:txBody>
          <a:bodyPr/>
          <a:lstStyle/>
          <a:p>
            <a:pPr algn="ctr"/>
            <a:r>
              <a:rPr lang="en-US" b="1" dirty="0" smtClean="0"/>
              <a:t>THANK YOU</a:t>
            </a:r>
            <a:endParaRPr lang="en-US" b="1" dirty="0"/>
          </a:p>
        </p:txBody>
      </p:sp>
    </p:spTree>
    <p:extLst>
      <p:ext uri="{BB962C8B-B14F-4D97-AF65-F5344CB8AC3E}">
        <p14:creationId xmlns:p14="http://schemas.microsoft.com/office/powerpoint/2010/main" val="10828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6D6306C-ED4F-4AAE-B4A5-EEA6AFAD72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8A4D735A-C4F9-44DE-B11A-F3886A60D2CA}"/>
              </a:ext>
            </a:extLst>
          </p:cNvPr>
          <p:cNvSpPr>
            <a:spLocks noGrp="1"/>
          </p:cNvSpPr>
          <p:nvPr>
            <p:ph type="title"/>
          </p:nvPr>
        </p:nvSpPr>
        <p:spPr>
          <a:xfrm>
            <a:off x="643467" y="1698171"/>
            <a:ext cx="3962061" cy="4516360"/>
          </a:xfrm>
        </p:spPr>
        <p:txBody>
          <a:bodyPr anchor="t">
            <a:normAutofit/>
          </a:bodyPr>
          <a:lstStyle/>
          <a:p>
            <a:r>
              <a:rPr lang="en-US" sz="3600" b="1" i="0" u="none" strike="noStrike" baseline="0" dirty="0">
                <a:latin typeface="Times New Roman" panose="02020603050405020304" pitchFamily="18" charset="0"/>
                <a:cs typeface="Times New Roman" panose="02020603050405020304" pitchFamily="18" charset="0"/>
              </a:rPr>
              <a:t>Representation of Use Cases</a:t>
            </a:r>
            <a:endParaRPr lang="en-US" sz="36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xmlns="" id="{0EC5361D-F897-4856-B945-0455A365EB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4508C0C5-2268-42B5-B3C8-4D0899E05F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xmlns="" id="{141ACBDB-38F8-4B34-8183-BD95B4E55A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xmlns="" id="{DE00DB52-3455-4E2F-867B-A6D0516E17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89C36A9C-4C91-40E9-B733-2467CF267821}"/>
              </a:ext>
            </a:extLst>
          </p:cNvPr>
          <p:cNvSpPr>
            <a:spLocks noGrp="1"/>
          </p:cNvSpPr>
          <p:nvPr>
            <p:ph idx="1"/>
          </p:nvPr>
        </p:nvSpPr>
        <p:spPr>
          <a:xfrm>
            <a:off x="4497971" y="976753"/>
            <a:ext cx="6478513" cy="4516361"/>
          </a:xfrm>
        </p:spPr>
        <p:txBody>
          <a:bodyPr>
            <a:noAutofit/>
          </a:bodyPr>
          <a:lstStyle/>
          <a:p>
            <a:pPr algn="just"/>
            <a:r>
              <a:rPr lang="en-US" sz="2000" dirty="0">
                <a:latin typeface="Times New Roman" panose="02020603050405020304" pitchFamily="18" charset="0"/>
                <a:cs typeface="Times New Roman" panose="02020603050405020304" pitchFamily="18" charset="0"/>
              </a:rPr>
              <a:t>A use case model can be documented by drawing a use case diagram and writing an accompanying text elaborating the drawing. </a:t>
            </a:r>
          </a:p>
          <a:p>
            <a:pPr algn="just"/>
            <a:r>
              <a:rPr lang="en-US" sz="2000" dirty="0">
                <a:latin typeface="Times New Roman" panose="02020603050405020304" pitchFamily="18" charset="0"/>
                <a:cs typeface="Times New Roman" panose="02020603050405020304" pitchFamily="18" charset="0"/>
              </a:rPr>
              <a:t>In the use case diagram, each use case is represented by an ellipse with the name of the use case written inside the ellipse. </a:t>
            </a:r>
          </a:p>
          <a:p>
            <a:pPr algn="just"/>
            <a:r>
              <a:rPr lang="en-US" sz="2000" dirty="0">
                <a:latin typeface="Times New Roman" panose="02020603050405020304" pitchFamily="18" charset="0"/>
                <a:cs typeface="Times New Roman" panose="02020603050405020304" pitchFamily="18" charset="0"/>
              </a:rPr>
              <a:t>All the ellipses (i.e. use cases) of a system are enclosed within a rectangle which represents the system boundary.</a:t>
            </a:r>
          </a:p>
          <a:p>
            <a:pPr algn="just"/>
            <a:r>
              <a:rPr lang="en-US" sz="2000" dirty="0">
                <a:latin typeface="Times New Roman" panose="02020603050405020304" pitchFamily="18" charset="0"/>
                <a:cs typeface="Times New Roman" panose="02020603050405020304" pitchFamily="18" charset="0"/>
              </a:rPr>
              <a:t>The stereotype construct when used to annotate a basic symbol, can give slightly different meaning to the basic symbol— thereby eliminating the need to have several symbols whose meanings differ slightly from each other. </a:t>
            </a:r>
          </a:p>
          <a:p>
            <a:pPr algn="just"/>
            <a:r>
              <a:rPr lang="en-US" sz="2000" dirty="0">
                <a:latin typeface="Times New Roman" panose="02020603050405020304" pitchFamily="18" charset="0"/>
                <a:cs typeface="Times New Roman" panose="02020603050405020304" pitchFamily="18" charset="0"/>
              </a:rPr>
              <a:t>The following are some of the information which may be included in a use case text description in addition to the mainline sequence, and the alternate scenarios.</a:t>
            </a:r>
          </a:p>
        </p:txBody>
      </p:sp>
      <p:sp>
        <p:nvSpPr>
          <p:cNvPr id="18" name="Isosceles Triangle 17">
            <a:extLst>
              <a:ext uri="{FF2B5EF4-FFF2-40B4-BE49-F238E27FC236}">
                <a16:creationId xmlns:a16="http://schemas.microsoft.com/office/drawing/2014/main" xmlns="" id="{9E914C83-E0D8-4953-92D5-169D28CB43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xmlns="" id="{3512E083-F550-46AF-8490-767ECFD00C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02623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xmlns="" id="{46D6306C-ED4F-4AAE-B4A5-EEA6AFAD72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00FDB8E-A740-4718-9A8B-A308861D9995}"/>
              </a:ext>
            </a:extLst>
          </p:cNvPr>
          <p:cNvSpPr>
            <a:spLocks noGrp="1"/>
          </p:cNvSpPr>
          <p:nvPr>
            <p:ph type="title"/>
          </p:nvPr>
        </p:nvSpPr>
        <p:spPr>
          <a:xfrm>
            <a:off x="643467" y="1698171"/>
            <a:ext cx="3962061" cy="4516360"/>
          </a:xfrm>
        </p:spPr>
        <p:txBody>
          <a:bodyPr anchor="t">
            <a:normAutofit/>
          </a:bodyPr>
          <a:lstStyle/>
          <a:p>
            <a:r>
              <a:rPr lang="en-US" sz="3600" b="1" i="0" u="none" strike="noStrike" baseline="0" dirty="0">
                <a:latin typeface="Times New Roman" panose="02020603050405020304" pitchFamily="18" charset="0"/>
                <a:cs typeface="Times New Roman" panose="02020603050405020304" pitchFamily="18" charset="0"/>
              </a:rPr>
              <a:t>Representation of Use Cases</a:t>
            </a:r>
            <a:endParaRPr lang="en-US" sz="3600" dirty="0"/>
          </a:p>
        </p:txBody>
      </p:sp>
      <p:sp>
        <p:nvSpPr>
          <p:cNvPr id="21" name="Rectangle 9">
            <a:extLst>
              <a:ext uri="{FF2B5EF4-FFF2-40B4-BE49-F238E27FC236}">
                <a16:creationId xmlns:a16="http://schemas.microsoft.com/office/drawing/2014/main" xmlns="" id="{0EC5361D-F897-4856-B945-0455A365EB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1">
            <a:extLst>
              <a:ext uri="{FF2B5EF4-FFF2-40B4-BE49-F238E27FC236}">
                <a16:creationId xmlns:a16="http://schemas.microsoft.com/office/drawing/2014/main" xmlns="" id="{4508C0C5-2268-42B5-B3C8-4D0899E05F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3">
            <a:extLst>
              <a:ext uri="{FF2B5EF4-FFF2-40B4-BE49-F238E27FC236}">
                <a16:creationId xmlns:a16="http://schemas.microsoft.com/office/drawing/2014/main" xmlns="" id="{141ACBDB-38F8-4B34-8183-BD95B4E55A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15">
            <a:extLst>
              <a:ext uri="{FF2B5EF4-FFF2-40B4-BE49-F238E27FC236}">
                <a16:creationId xmlns:a16="http://schemas.microsoft.com/office/drawing/2014/main" xmlns="" id="{DE00DB52-3455-4E2F-867B-A6D0516E17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7CA2FF0F-6C31-48C3-AAA7-E249BCFC7496}"/>
              </a:ext>
            </a:extLst>
          </p:cNvPr>
          <p:cNvSpPr>
            <a:spLocks noGrp="1"/>
          </p:cNvSpPr>
          <p:nvPr>
            <p:ph idx="1"/>
          </p:nvPr>
        </p:nvSpPr>
        <p:spPr>
          <a:xfrm>
            <a:off x="4497971" y="998876"/>
            <a:ext cx="6478513" cy="4516361"/>
          </a:xfrm>
        </p:spPr>
        <p:txBody>
          <a:bodyPr>
            <a:normAutofit/>
          </a:bodyPr>
          <a:lstStyle/>
          <a:p>
            <a:pPr algn="just"/>
            <a:r>
              <a:rPr lang="en-US" sz="2000" b="1" dirty="0">
                <a:latin typeface="Times New Roman" panose="02020603050405020304" pitchFamily="18" charset="0"/>
                <a:cs typeface="Times New Roman" panose="02020603050405020304" pitchFamily="18" charset="0"/>
              </a:rPr>
              <a:t>Contact persons: </a:t>
            </a:r>
            <a:r>
              <a:rPr lang="en-US" sz="2000" dirty="0">
                <a:latin typeface="Times New Roman" panose="02020603050405020304" pitchFamily="18" charset="0"/>
                <a:cs typeface="Times New Roman" panose="02020603050405020304" pitchFamily="18" charset="0"/>
              </a:rPr>
              <a:t>This section lists of personnel of the client organisation with whom the use case was discussed, date and time of the meeting, etc.</a:t>
            </a:r>
          </a:p>
          <a:p>
            <a:pPr algn="just"/>
            <a:r>
              <a:rPr lang="en-US" sz="2000" b="1" dirty="0">
                <a:latin typeface="Times New Roman" panose="02020603050405020304" pitchFamily="18" charset="0"/>
                <a:cs typeface="Times New Roman" panose="02020603050405020304" pitchFamily="18" charset="0"/>
              </a:rPr>
              <a:t>Actors: </a:t>
            </a:r>
            <a:r>
              <a:rPr lang="en-US" sz="2000" dirty="0">
                <a:latin typeface="Times New Roman" panose="02020603050405020304" pitchFamily="18" charset="0"/>
                <a:cs typeface="Times New Roman" panose="02020603050405020304" pitchFamily="18" charset="0"/>
              </a:rPr>
              <a:t>In addition to identifying the actors, some information about actors using a use case which may help the implementation of the use case may be recorded.</a:t>
            </a:r>
          </a:p>
          <a:p>
            <a:pPr algn="just"/>
            <a:r>
              <a:rPr lang="en-US" sz="2000" b="1" dirty="0">
                <a:latin typeface="Times New Roman" panose="02020603050405020304" pitchFamily="18" charset="0"/>
                <a:cs typeface="Times New Roman" panose="02020603050405020304" pitchFamily="18" charset="0"/>
              </a:rPr>
              <a:t>Pre-condition: </a:t>
            </a:r>
            <a:r>
              <a:rPr lang="en-US" sz="2000" dirty="0">
                <a:latin typeface="Times New Roman" panose="02020603050405020304" pitchFamily="18" charset="0"/>
                <a:cs typeface="Times New Roman" panose="02020603050405020304" pitchFamily="18" charset="0"/>
              </a:rPr>
              <a:t>The preconditions would describe the state of the system before the use case execution starts.</a:t>
            </a:r>
          </a:p>
          <a:p>
            <a:pPr algn="just"/>
            <a:r>
              <a:rPr lang="en-US" sz="2000" b="1" dirty="0">
                <a:latin typeface="Times New Roman" panose="02020603050405020304" pitchFamily="18" charset="0"/>
                <a:cs typeface="Times New Roman" panose="02020603050405020304" pitchFamily="18" charset="0"/>
              </a:rPr>
              <a:t>Post-condition: </a:t>
            </a:r>
            <a:r>
              <a:rPr lang="en-US" sz="2000" dirty="0">
                <a:latin typeface="Times New Roman" panose="02020603050405020304" pitchFamily="18" charset="0"/>
                <a:cs typeface="Times New Roman" panose="02020603050405020304" pitchFamily="18" charset="0"/>
              </a:rPr>
              <a:t>This captures the state of the system after the use case has successfully completed.</a:t>
            </a:r>
          </a:p>
          <a:p>
            <a:pPr algn="just"/>
            <a:r>
              <a:rPr lang="en-US" sz="2000" b="1" dirty="0">
                <a:latin typeface="Times New Roman" panose="02020603050405020304" pitchFamily="18" charset="0"/>
                <a:cs typeface="Times New Roman" panose="02020603050405020304" pitchFamily="18" charset="0"/>
              </a:rPr>
              <a:t>Non-functional requirements : </a:t>
            </a:r>
            <a:r>
              <a:rPr lang="en-US" sz="2000" dirty="0">
                <a:latin typeface="Times New Roman" panose="02020603050405020304" pitchFamily="18" charset="0"/>
                <a:cs typeface="Times New Roman" panose="02020603050405020304" pitchFamily="18" charset="0"/>
              </a:rPr>
              <a:t>This could contain the important constraints for the design and implementation, such as platform and environment conditions, qualitative statements, response time requirements, etc.</a:t>
            </a:r>
          </a:p>
        </p:txBody>
      </p:sp>
      <p:sp>
        <p:nvSpPr>
          <p:cNvPr id="18" name="Isosceles Triangle 17">
            <a:extLst>
              <a:ext uri="{FF2B5EF4-FFF2-40B4-BE49-F238E27FC236}">
                <a16:creationId xmlns:a16="http://schemas.microsoft.com/office/drawing/2014/main" xmlns="" id="{9E914C83-E0D8-4953-92D5-169D28CB43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xmlns="" id="{3512E083-F550-46AF-8490-767ECFD00C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699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6D6306C-ED4F-4AAE-B4A5-EEA6AFAD72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03F1BA3E-737B-4BC9-8139-5FBFC94306E0}"/>
              </a:ext>
            </a:extLst>
          </p:cNvPr>
          <p:cNvSpPr>
            <a:spLocks noGrp="1"/>
          </p:cNvSpPr>
          <p:nvPr>
            <p:ph type="title"/>
          </p:nvPr>
        </p:nvSpPr>
        <p:spPr>
          <a:xfrm>
            <a:off x="643467" y="1698171"/>
            <a:ext cx="3962061" cy="4516360"/>
          </a:xfrm>
        </p:spPr>
        <p:txBody>
          <a:bodyPr anchor="t">
            <a:normAutofit/>
          </a:bodyPr>
          <a:lstStyle/>
          <a:p>
            <a:r>
              <a:rPr lang="en-US" sz="3600" b="1" i="0" u="none" strike="noStrike" baseline="0">
                <a:latin typeface="Times New Roman" panose="02020603050405020304" pitchFamily="18" charset="0"/>
                <a:cs typeface="Times New Roman" panose="02020603050405020304" pitchFamily="18" charset="0"/>
              </a:rPr>
              <a:t>Representation of Use Cases</a:t>
            </a:r>
            <a:endParaRPr lang="en-US" sz="3600"/>
          </a:p>
        </p:txBody>
      </p:sp>
      <p:sp>
        <p:nvSpPr>
          <p:cNvPr id="10" name="Rectangle 9">
            <a:extLst>
              <a:ext uri="{FF2B5EF4-FFF2-40B4-BE49-F238E27FC236}">
                <a16:creationId xmlns:a16="http://schemas.microsoft.com/office/drawing/2014/main" xmlns="" id="{0EC5361D-F897-4856-B945-0455A365EB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4508C0C5-2268-42B5-B3C8-4D0899E05F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xmlns="" id="{141ACBDB-38F8-4B34-8183-BD95B4E55A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xmlns="" id="{DE00DB52-3455-4E2F-867B-A6D0516E17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2DB4ECC6-6323-40DF-A4AF-EF0217E0F376}"/>
              </a:ext>
            </a:extLst>
          </p:cNvPr>
          <p:cNvSpPr>
            <a:spLocks noGrp="1"/>
          </p:cNvSpPr>
          <p:nvPr>
            <p:ph idx="1"/>
          </p:nvPr>
        </p:nvSpPr>
        <p:spPr>
          <a:xfrm>
            <a:off x="4497971" y="998876"/>
            <a:ext cx="6478513" cy="4516361"/>
          </a:xfrm>
        </p:spPr>
        <p:txBody>
          <a:bodyPr>
            <a:normAutofit/>
          </a:bodyPr>
          <a:lstStyle/>
          <a:p>
            <a:pPr algn="just"/>
            <a:r>
              <a:rPr lang="en-US" sz="2000" b="1" i="0" u="none" strike="noStrike" baseline="0" dirty="0">
                <a:latin typeface="Times New Roman" panose="02020603050405020304" pitchFamily="18" charset="0"/>
                <a:cs typeface="Times New Roman" panose="02020603050405020304" pitchFamily="18" charset="0"/>
              </a:rPr>
              <a:t>Exceptions, error situations: </a:t>
            </a:r>
            <a:r>
              <a:rPr lang="en-US" sz="2000" b="0" i="0" u="none" strike="noStrike" baseline="0" dirty="0">
                <a:latin typeface="Times New Roman" panose="02020603050405020304" pitchFamily="18" charset="0"/>
                <a:cs typeface="Times New Roman" panose="02020603050405020304" pitchFamily="18" charset="0"/>
              </a:rPr>
              <a:t>This contains only the domain-related errors such as lack of user’s access rights, invalid entry in the input fields, etc. Obviously, errors that are not domain related, such as software errors, need not be discussed here.</a:t>
            </a:r>
          </a:p>
          <a:p>
            <a:pPr algn="just"/>
            <a:r>
              <a:rPr lang="en-US" sz="2000" b="1" i="0" u="none" strike="noStrike" baseline="0" dirty="0">
                <a:latin typeface="Times New Roman" panose="02020603050405020304" pitchFamily="18" charset="0"/>
                <a:cs typeface="Times New Roman" panose="02020603050405020304" pitchFamily="18" charset="0"/>
              </a:rPr>
              <a:t>Sample dialogs: </a:t>
            </a:r>
            <a:r>
              <a:rPr lang="en-US" sz="2000" b="0" i="0" u="none" strike="noStrike" baseline="0" dirty="0">
                <a:latin typeface="Times New Roman" panose="02020603050405020304" pitchFamily="18" charset="0"/>
                <a:cs typeface="Times New Roman" panose="02020603050405020304" pitchFamily="18" charset="0"/>
              </a:rPr>
              <a:t>These serve as examples illustrating the use case.</a:t>
            </a:r>
          </a:p>
          <a:p>
            <a:pPr algn="just"/>
            <a:r>
              <a:rPr lang="en-US" sz="2000" b="1" i="0" u="none" strike="noStrike" baseline="0" dirty="0">
                <a:latin typeface="Times New Roman" panose="02020603050405020304" pitchFamily="18" charset="0"/>
                <a:cs typeface="Times New Roman" panose="02020603050405020304" pitchFamily="18" charset="0"/>
              </a:rPr>
              <a:t>Specific user interface requirements : </a:t>
            </a:r>
            <a:r>
              <a:rPr lang="en-US" sz="2000" b="0" i="0" u="none" strike="noStrike" baseline="0" dirty="0">
                <a:latin typeface="Times New Roman" panose="02020603050405020304" pitchFamily="18" charset="0"/>
                <a:cs typeface="Times New Roman" panose="02020603050405020304" pitchFamily="18" charset="0"/>
              </a:rPr>
              <a:t>These contain specific requirements for the user interface of the use case. For example, it may contain forms to be used, screen shots, interaction style, etc.</a:t>
            </a:r>
          </a:p>
          <a:p>
            <a:pPr algn="just"/>
            <a:r>
              <a:rPr lang="en-US" sz="2000" b="1" i="0" u="none" strike="noStrike" baseline="0" dirty="0">
                <a:latin typeface="Times New Roman" panose="02020603050405020304" pitchFamily="18" charset="0"/>
                <a:cs typeface="Times New Roman" panose="02020603050405020304" pitchFamily="18" charset="0"/>
              </a:rPr>
              <a:t>Document references: </a:t>
            </a:r>
            <a:r>
              <a:rPr lang="en-US" sz="2000" b="0" i="0" u="none" strike="noStrike" baseline="0" dirty="0">
                <a:latin typeface="Times New Roman" panose="02020603050405020304" pitchFamily="18" charset="0"/>
                <a:cs typeface="Times New Roman" panose="02020603050405020304" pitchFamily="18" charset="0"/>
              </a:rPr>
              <a:t>This part contains references to specific domain related documents which may be useful to understand the system operation.</a:t>
            </a:r>
            <a:endParaRPr lang="en-US" sz="2000" dirty="0">
              <a:latin typeface="Times New Roman" panose="02020603050405020304" pitchFamily="18" charset="0"/>
              <a:cs typeface="Times New Roman" panose="02020603050405020304" pitchFamily="18" charset="0"/>
            </a:endParaRPr>
          </a:p>
        </p:txBody>
      </p:sp>
      <p:sp>
        <p:nvSpPr>
          <p:cNvPr id="18" name="Isosceles Triangle 17">
            <a:extLst>
              <a:ext uri="{FF2B5EF4-FFF2-40B4-BE49-F238E27FC236}">
                <a16:creationId xmlns:a16="http://schemas.microsoft.com/office/drawing/2014/main" xmlns="" id="{9E914C83-E0D8-4953-92D5-169D28CB43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xmlns="" id="{3512E083-F550-46AF-8490-767ECFD00C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91140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xmlns=""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CEEEA4D-B77B-445B-B22D-7E3F17ED1F0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b="1" i="0" u="none" strike="noStrike" kern="1200" baseline="0">
                <a:solidFill>
                  <a:srgbClr val="FFFFFF"/>
                </a:solidFill>
                <a:latin typeface="+mj-lt"/>
                <a:ea typeface="+mj-ea"/>
                <a:cs typeface="+mj-cs"/>
              </a:rPr>
              <a:t>The use case diagram of the Supermarket prize scheme described in Figure</a:t>
            </a:r>
            <a:endParaRPr lang="en-US" sz="2800" b="1" kern="120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xmlns="" id="{80ABD066-6208-478C-9166-C8CA54CC4F77}"/>
              </a:ext>
            </a:extLst>
          </p:cNvPr>
          <p:cNvPicPr>
            <a:picLocks noGrp="1" noChangeAspect="1"/>
          </p:cNvPicPr>
          <p:nvPr>
            <p:ph idx="1"/>
          </p:nvPr>
        </p:nvPicPr>
        <p:blipFill>
          <a:blip r:embed="rId2"/>
          <a:stretch>
            <a:fillRect/>
          </a:stretch>
        </p:blipFill>
        <p:spPr>
          <a:xfrm>
            <a:off x="4777316" y="663632"/>
            <a:ext cx="6780700" cy="5528407"/>
          </a:xfrm>
          <a:prstGeom prst="rect">
            <a:avLst/>
          </a:prstGeom>
        </p:spPr>
      </p:pic>
    </p:spTree>
    <p:extLst>
      <p:ext uri="{BB962C8B-B14F-4D97-AF65-F5344CB8AC3E}">
        <p14:creationId xmlns:p14="http://schemas.microsoft.com/office/powerpoint/2010/main" val="21562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EEEA4D-B77B-445B-B22D-7E3F17ED1F0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b="1" i="0" u="none" strike="noStrike" kern="1200" baseline="0">
                <a:solidFill>
                  <a:srgbClr val="FFFFFF"/>
                </a:solidFill>
                <a:latin typeface="+mj-lt"/>
                <a:ea typeface="+mj-ea"/>
                <a:cs typeface="+mj-cs"/>
              </a:rPr>
              <a:t>The use case diagram of the Supermarket prize scheme described in Figure</a:t>
            </a:r>
            <a:endParaRPr lang="en-US" sz="2800" b="1" kern="1200">
              <a:solidFill>
                <a:srgbClr val="FFFFFF"/>
              </a:solidFill>
              <a:latin typeface="+mj-lt"/>
              <a:ea typeface="+mj-ea"/>
              <a:cs typeface="+mj-cs"/>
            </a:endParaRPr>
          </a:p>
        </p:txBody>
      </p:sp>
      <p:pic>
        <p:nvPicPr>
          <p:cNvPr id="1026" name="Picture 2" descr="C:\Users\jhuma\Downloads\UseCase-AT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451" y="278295"/>
            <a:ext cx="9674087" cy="6321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327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6D6306C-ED4F-4AAE-B4A5-EEA6AFAD72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84BF375-8ABB-4FEA-A131-EF083DCB959C}"/>
              </a:ext>
            </a:extLst>
          </p:cNvPr>
          <p:cNvSpPr>
            <a:spLocks noGrp="1"/>
          </p:cNvSpPr>
          <p:nvPr>
            <p:ph type="title"/>
          </p:nvPr>
        </p:nvSpPr>
        <p:spPr>
          <a:xfrm>
            <a:off x="643467" y="1698171"/>
            <a:ext cx="3962061" cy="4516360"/>
          </a:xfrm>
        </p:spPr>
        <p:txBody>
          <a:bodyPr anchor="t">
            <a:normAutofit/>
          </a:bodyPr>
          <a:lstStyle/>
          <a:p>
            <a:r>
              <a:rPr lang="en-US" sz="3600" b="1" i="0" u="none" strike="noStrike" baseline="0" dirty="0">
                <a:latin typeface="Times New Roman" panose="02020603050405020304" pitchFamily="18" charset="0"/>
                <a:cs typeface="Times New Roman" panose="02020603050405020304" pitchFamily="18" charset="0"/>
              </a:rPr>
              <a:t>Why Develop the Use Case Diagram?</a:t>
            </a:r>
            <a:endParaRPr lang="en-US" sz="36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xmlns="" id="{0EC5361D-F897-4856-B945-0455A365EB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xmlns="" id="{4508C0C5-2268-42B5-B3C8-4D0899E05F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xmlns="" id="{141ACBDB-38F8-4B34-8183-BD95B4E55A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xmlns="" id="{DE00DB52-3455-4E2F-867B-A6D0516E17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xmlns="" id="{A9B38B73-6AEC-41B9-8686-DB0E8E1DDA8A}"/>
              </a:ext>
            </a:extLst>
          </p:cNvPr>
          <p:cNvSpPr>
            <a:spLocks noGrp="1"/>
          </p:cNvSpPr>
          <p:nvPr>
            <p:ph idx="1"/>
          </p:nvPr>
        </p:nvSpPr>
        <p:spPr>
          <a:xfrm>
            <a:off x="5070020" y="1698170"/>
            <a:ext cx="6478513" cy="4516361"/>
          </a:xfrm>
        </p:spPr>
        <p:txBody>
          <a:bodyPr>
            <a:normAutofit/>
          </a:bodyPr>
          <a:lstStyle/>
          <a:p>
            <a:pPr algn="just"/>
            <a:r>
              <a:rPr lang="en-US" sz="2000" b="0" i="0" u="none" strike="noStrike" baseline="0" dirty="0">
                <a:latin typeface="Times New Roman" panose="02020603050405020304" pitchFamily="18" charset="0"/>
                <a:cs typeface="Times New Roman" panose="02020603050405020304" pitchFamily="18" charset="0"/>
              </a:rPr>
              <a:t>If you examine a use case diagram, the utility of the use cases represented by the ellipses would become obvious. </a:t>
            </a:r>
          </a:p>
          <a:p>
            <a:pPr algn="just"/>
            <a:endParaRPr lang="en-US" sz="2000" b="0" i="0" u="none" strike="noStrike" baseline="0" dirty="0">
              <a:latin typeface="Times New Roman" panose="02020603050405020304" pitchFamily="18" charset="0"/>
              <a:cs typeface="Times New Roman" panose="02020603050405020304" pitchFamily="18" charset="0"/>
            </a:endParaRPr>
          </a:p>
          <a:p>
            <a:pPr algn="just"/>
            <a:r>
              <a:rPr lang="en-US" sz="2000" b="0" i="0" u="none" strike="noStrike" baseline="0" dirty="0">
                <a:latin typeface="Times New Roman" panose="02020603050405020304" pitchFamily="18" charset="0"/>
                <a:cs typeface="Times New Roman" panose="02020603050405020304" pitchFamily="18" charset="0"/>
              </a:rPr>
              <a:t>They along with the accompanying text description serve as a type of requirements specification of the system and the model based on which all other models are developed. </a:t>
            </a:r>
          </a:p>
          <a:p>
            <a:pPr algn="just"/>
            <a:endParaRPr lang="en-US" sz="2000" b="0" i="0" u="none" strike="noStrike" baseline="0" dirty="0">
              <a:latin typeface="Times New Roman" panose="02020603050405020304" pitchFamily="18" charset="0"/>
              <a:cs typeface="Times New Roman" panose="02020603050405020304" pitchFamily="18" charset="0"/>
            </a:endParaRPr>
          </a:p>
          <a:p>
            <a:pPr algn="just"/>
            <a:r>
              <a:rPr lang="en-US" sz="2000" b="0" i="0" u="none" strike="noStrike" baseline="0" dirty="0">
                <a:latin typeface="Times New Roman" panose="02020603050405020304" pitchFamily="18" charset="0"/>
                <a:cs typeface="Times New Roman" panose="02020603050405020304" pitchFamily="18" charset="0"/>
              </a:rPr>
              <a:t>In other words, the use case model forms the core model to which all other models must conform.</a:t>
            </a:r>
            <a:endParaRPr lang="en-US" sz="2000" dirty="0">
              <a:latin typeface="Times New Roman" panose="02020603050405020304" pitchFamily="18" charset="0"/>
              <a:cs typeface="Times New Roman" panose="02020603050405020304" pitchFamily="18" charset="0"/>
            </a:endParaRPr>
          </a:p>
        </p:txBody>
      </p:sp>
      <p:sp>
        <p:nvSpPr>
          <p:cNvPr id="18" name="Isosceles Triangle 17">
            <a:extLst>
              <a:ext uri="{FF2B5EF4-FFF2-40B4-BE49-F238E27FC236}">
                <a16:creationId xmlns:a16="http://schemas.microsoft.com/office/drawing/2014/main" xmlns="" id="{9E914C83-E0D8-4953-92D5-169D28CB43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xmlns="" id="{3512E083-F550-46AF-8490-767ECFD00C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59385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2BB0954B27B44D97FB1C7E540B56B4" ma:contentTypeVersion="8" ma:contentTypeDescription="Create a new document." ma:contentTypeScope="" ma:versionID="2e391eb02a40105bda94e77d3da0a777">
  <xsd:schema xmlns:xsd="http://www.w3.org/2001/XMLSchema" xmlns:xs="http://www.w3.org/2001/XMLSchema" xmlns:p="http://schemas.microsoft.com/office/2006/metadata/properties" xmlns:ns2="0b0c3ba7-7629-4645-8033-22b613358fcf" targetNamespace="http://schemas.microsoft.com/office/2006/metadata/properties" ma:root="true" ma:fieldsID="01b19df82d5aaefc18cc65e03dce6675" ns2:_="">
    <xsd:import namespace="0b0c3ba7-7629-4645-8033-22b613358fc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0c3ba7-7629-4645-8033-22b613358f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1FB5C7-9C91-4579-98F1-DBB187AEEEAA}"/>
</file>

<file path=customXml/itemProps2.xml><?xml version="1.0" encoding="utf-8"?>
<ds:datastoreItem xmlns:ds="http://schemas.openxmlformats.org/officeDocument/2006/customXml" ds:itemID="{BC5DB8D1-4A27-4165-A5C2-97F5B47D1BFA}"/>
</file>

<file path=customXml/itemProps3.xml><?xml version="1.0" encoding="utf-8"?>
<ds:datastoreItem xmlns:ds="http://schemas.openxmlformats.org/officeDocument/2006/customXml" ds:itemID="{44C7FF31-2043-4377-B384-46F1A72E9F8D}"/>
</file>

<file path=docProps/app.xml><?xml version="1.0" encoding="utf-8"?>
<Properties xmlns="http://schemas.openxmlformats.org/officeDocument/2006/extended-properties" xmlns:vt="http://schemas.openxmlformats.org/officeDocument/2006/docPropsVTypes">
  <TotalTime>39</TotalTime>
  <Words>2969</Words>
  <Application>Microsoft Office PowerPoint</Application>
  <PresentationFormat>Custom</PresentationFormat>
  <Paragraphs>183</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USE CASE MODEL</vt:lpstr>
      <vt:lpstr>Use Case Model</vt:lpstr>
      <vt:lpstr>Use Case Model</vt:lpstr>
      <vt:lpstr>Representation of Use Cases</vt:lpstr>
      <vt:lpstr>Representation of Use Cases</vt:lpstr>
      <vt:lpstr>Representation of Use Cases</vt:lpstr>
      <vt:lpstr>The use case diagram of the Supermarket prize scheme described in Figure</vt:lpstr>
      <vt:lpstr>The use case diagram of the Supermarket prize scheme described in Figure</vt:lpstr>
      <vt:lpstr>Why Develop the Use Case Diagram?</vt:lpstr>
      <vt:lpstr>How to Identify the Use Cases of a System?</vt:lpstr>
      <vt:lpstr>Factoring of Commonality among Use Cases</vt:lpstr>
      <vt:lpstr>Generalization</vt:lpstr>
      <vt:lpstr>Includes</vt:lpstr>
      <vt:lpstr>Extends</vt:lpstr>
      <vt:lpstr>USE CASE PACKAGING</vt:lpstr>
      <vt:lpstr>CLASS DIAGRAMS</vt:lpstr>
      <vt:lpstr>Association</vt:lpstr>
      <vt:lpstr>Aggregation</vt:lpstr>
      <vt:lpstr>Composition</vt:lpstr>
      <vt:lpstr>Inheritance</vt:lpstr>
      <vt:lpstr>Dependency</vt:lpstr>
      <vt:lpstr>PowerPoint Presentation</vt:lpstr>
      <vt:lpstr>Object Diagrams</vt:lpstr>
      <vt:lpstr>INTERACTION DIAGRAMS</vt:lpstr>
      <vt:lpstr>Sequence diagram</vt:lpstr>
      <vt:lpstr>Collaboration diagram</vt:lpstr>
      <vt:lpstr>ACTIVITY DIAGRAM</vt:lpstr>
      <vt:lpstr>STATE CHART DIAGRAM</vt:lpstr>
      <vt:lpstr>Why state chart?</vt:lpstr>
      <vt:lpstr>Basic elements of a state chart</vt:lpstr>
      <vt:lpstr>Package diagram</vt:lpstr>
      <vt:lpstr>Component diagram</vt:lpstr>
      <vt:lpstr>Deployment diagram</vt:lpstr>
      <vt:lpstr>UML 2.0</vt:lpstr>
      <vt:lpstr>UML 2.0 defines thirteen types of diagrams, divided into three categories as follows:</vt:lpstr>
      <vt:lpstr>Composite structure diagram</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MODELLING USING UML</dc:title>
  <dc:creator>DR. ARUN  KUMAR SIVAPRAKASAM</dc:creator>
  <cp:lastModifiedBy>jhuma</cp:lastModifiedBy>
  <cp:revision>8</cp:revision>
  <dcterms:created xsi:type="dcterms:W3CDTF">2020-11-18T06:48:32Z</dcterms:created>
  <dcterms:modified xsi:type="dcterms:W3CDTF">2020-12-03T04:09:56Z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0x010100B72BB0954B27B44D97FB1C7E540B56B4</vt:lpwstr>
  </property>
</Properties>
</file>