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7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4"/>
  </p:handoutMasterIdLst>
  <p:sldIdLst>
    <p:sldId id="256" r:id="rId3"/>
    <p:sldId id="257" r:id="rId5"/>
    <p:sldId id="258" r:id="rId6"/>
    <p:sldId id="259" r:id="rId7"/>
    <p:sldId id="281" r:id="rId8"/>
    <p:sldId id="282" r:id="rId9"/>
    <p:sldId id="318" r:id="rId10"/>
    <p:sldId id="319" r:id="rId11"/>
    <p:sldId id="283" r:id="rId12"/>
    <p:sldId id="285" r:id="rId13"/>
    <p:sldId id="284" r:id="rId14"/>
    <p:sldId id="320" r:id="rId15"/>
    <p:sldId id="260" r:id="rId16"/>
    <p:sldId id="261" r:id="rId17"/>
    <p:sldId id="321" r:id="rId18"/>
    <p:sldId id="322" r:id="rId19"/>
    <p:sldId id="323" r:id="rId20"/>
    <p:sldId id="324" r:id="rId21"/>
    <p:sldId id="325" r:id="rId22"/>
    <p:sldId id="326" r:id="rId23"/>
    <p:sldId id="264" r:id="rId24"/>
    <p:sldId id="327" r:id="rId25"/>
    <p:sldId id="265" r:id="rId26"/>
    <p:sldId id="288" r:id="rId27"/>
    <p:sldId id="328" r:id="rId28"/>
    <p:sldId id="329" r:id="rId29"/>
    <p:sldId id="266" r:id="rId30"/>
    <p:sldId id="289" r:id="rId31"/>
    <p:sldId id="290" r:id="rId32"/>
    <p:sldId id="291" r:id="rId33"/>
    <p:sldId id="292" r:id="rId34"/>
    <p:sldId id="293" r:id="rId35"/>
    <p:sldId id="294" r:id="rId36"/>
    <p:sldId id="267" r:id="rId37"/>
    <p:sldId id="268" r:id="rId38"/>
    <p:sldId id="295" r:id="rId39"/>
    <p:sldId id="296" r:id="rId40"/>
    <p:sldId id="297" r:id="rId41"/>
    <p:sldId id="270" r:id="rId42"/>
    <p:sldId id="298" r:id="rId43"/>
    <p:sldId id="269" r:id="rId44"/>
    <p:sldId id="271" r:id="rId45"/>
    <p:sldId id="299" r:id="rId46"/>
    <p:sldId id="276" r:id="rId47"/>
    <p:sldId id="300" r:id="rId48"/>
    <p:sldId id="301" r:id="rId49"/>
    <p:sldId id="302" r:id="rId50"/>
    <p:sldId id="303" r:id="rId51"/>
    <p:sldId id="277" r:id="rId52"/>
    <p:sldId id="304" r:id="rId53"/>
    <p:sldId id="305" r:id="rId54"/>
    <p:sldId id="272" r:id="rId55"/>
    <p:sldId id="306" r:id="rId56"/>
    <p:sldId id="273" r:id="rId57"/>
    <p:sldId id="274" r:id="rId58"/>
    <p:sldId id="307" r:id="rId59"/>
    <p:sldId id="308" r:id="rId60"/>
    <p:sldId id="309" r:id="rId61"/>
    <p:sldId id="310" r:id="rId62"/>
    <p:sldId id="275" r:id="rId63"/>
    <p:sldId id="311" r:id="rId64"/>
    <p:sldId id="312" r:id="rId65"/>
    <p:sldId id="313" r:id="rId66"/>
    <p:sldId id="314" r:id="rId67"/>
    <p:sldId id="315" r:id="rId68"/>
    <p:sldId id="316" r:id="rId69"/>
    <p:sldId id="278" r:id="rId70"/>
    <p:sldId id="317" r:id="rId71"/>
    <p:sldId id="279" r:id="rId72"/>
    <p:sldId id="280" r:id="rId73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68" Type="http://schemas.openxmlformats.org/officeDocument/2006/relationships/slide" Target="slides/slide65.xml"/><Relationship Id="rId63" Type="http://schemas.openxmlformats.org/officeDocument/2006/relationships/slide" Target="slides/slide60.xml"/><Relationship Id="rId47" Type="http://schemas.openxmlformats.org/officeDocument/2006/relationships/slide" Target="slides/slide44.xml"/><Relationship Id="rId42" Type="http://schemas.openxmlformats.org/officeDocument/2006/relationships/slide" Target="slides/slide39.xml"/><Relationship Id="rId21" Type="http://schemas.openxmlformats.org/officeDocument/2006/relationships/slide" Target="slides/slide18.xml"/><Relationship Id="rId16" Type="http://schemas.openxmlformats.org/officeDocument/2006/relationships/slide" Target="slides/slide13.xml"/><Relationship Id="rId74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58" Type="http://schemas.openxmlformats.org/officeDocument/2006/relationships/slide" Target="slides/slide55.xml"/><Relationship Id="rId53" Type="http://schemas.openxmlformats.org/officeDocument/2006/relationships/slide" Target="slides/slide50.xml"/><Relationship Id="rId45" Type="http://schemas.openxmlformats.org/officeDocument/2006/relationships/slide" Target="slides/slide42.xml"/><Relationship Id="rId40" Type="http://schemas.openxmlformats.org/officeDocument/2006/relationships/slide" Target="slides/slide37.xml"/><Relationship Id="rId37" Type="http://schemas.openxmlformats.org/officeDocument/2006/relationships/slide" Target="slides/slide34.xml"/><Relationship Id="rId32" Type="http://schemas.openxmlformats.org/officeDocument/2006/relationships/slide" Target="slides/slide29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79" Type="http://schemas.openxmlformats.org/officeDocument/2006/relationships/customXml" Target="../customXml/item2.xml"/><Relationship Id="rId61" Type="http://schemas.openxmlformats.org/officeDocument/2006/relationships/slide" Target="slides/slide58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77" Type="http://schemas.openxmlformats.org/officeDocument/2006/relationships/tableStyles" Target="tableStyles.xml"/><Relationship Id="rId69" Type="http://schemas.openxmlformats.org/officeDocument/2006/relationships/slide" Target="slides/slide66.xml"/><Relationship Id="rId64" Type="http://schemas.openxmlformats.org/officeDocument/2006/relationships/slide" Target="slides/slide61.xml"/><Relationship Id="rId56" Type="http://schemas.openxmlformats.org/officeDocument/2006/relationships/slide" Target="slides/slide53.xml"/><Relationship Id="rId48" Type="http://schemas.openxmlformats.org/officeDocument/2006/relationships/slide" Target="slides/slide45.xml"/><Relationship Id="rId43" Type="http://schemas.openxmlformats.org/officeDocument/2006/relationships/slide" Target="slides/slide40.xml"/><Relationship Id="rId35" Type="http://schemas.openxmlformats.org/officeDocument/2006/relationships/slide" Target="slides/slide32.xml"/><Relationship Id="rId30" Type="http://schemas.openxmlformats.org/officeDocument/2006/relationships/slide" Target="slides/slide27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8" Type="http://schemas.openxmlformats.org/officeDocument/2006/relationships/slide" Target="slides/slide5.xml"/><Relationship Id="rId72" Type="http://schemas.openxmlformats.org/officeDocument/2006/relationships/slide" Target="slides/slide69.xml"/><Relationship Id="rId51" Type="http://schemas.openxmlformats.org/officeDocument/2006/relationships/slide" Target="slides/slide48.xml"/><Relationship Id="rId80" Type="http://schemas.openxmlformats.org/officeDocument/2006/relationships/customXml" Target="../customXml/item3.xml"/><Relationship Id="rId3" Type="http://schemas.openxmlformats.org/officeDocument/2006/relationships/slide" Target="slides/slide1.xml"/><Relationship Id="rId67" Type="http://schemas.openxmlformats.org/officeDocument/2006/relationships/slide" Target="slides/slide64.xml"/><Relationship Id="rId59" Type="http://schemas.openxmlformats.org/officeDocument/2006/relationships/slide" Target="slides/slide56.xml"/><Relationship Id="rId46" Type="http://schemas.openxmlformats.org/officeDocument/2006/relationships/slide" Target="slides/slide43.xml"/><Relationship Id="rId38" Type="http://schemas.openxmlformats.org/officeDocument/2006/relationships/slide" Target="slides/slide35.xml"/><Relationship Id="rId33" Type="http://schemas.openxmlformats.org/officeDocument/2006/relationships/slide" Target="slides/slide30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75" Type="http://schemas.openxmlformats.org/officeDocument/2006/relationships/presProps" Target="presProps.xml"/><Relationship Id="rId70" Type="http://schemas.openxmlformats.org/officeDocument/2006/relationships/slide" Target="slides/slide67.xml"/><Relationship Id="rId62" Type="http://schemas.openxmlformats.org/officeDocument/2006/relationships/slide" Target="slides/slide59.xml"/><Relationship Id="rId54" Type="http://schemas.openxmlformats.org/officeDocument/2006/relationships/slide" Target="slides/slide51.xml"/><Relationship Id="rId41" Type="http://schemas.openxmlformats.org/officeDocument/2006/relationships/slide" Target="slides/slide38.xml"/><Relationship Id="rId20" Type="http://schemas.openxmlformats.org/officeDocument/2006/relationships/slide" Target="slides/slide17.xml"/><Relationship Id="rId6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57" Type="http://schemas.openxmlformats.org/officeDocument/2006/relationships/slide" Target="slides/slide54.xml"/><Relationship Id="rId49" Type="http://schemas.openxmlformats.org/officeDocument/2006/relationships/slide" Target="slides/slide46.xml"/><Relationship Id="rId36" Type="http://schemas.openxmlformats.org/officeDocument/2006/relationships/slide" Target="slides/slide33.xml"/><Relationship Id="rId28" Type="http://schemas.openxmlformats.org/officeDocument/2006/relationships/slide" Target="slides/slide25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73" Type="http://schemas.openxmlformats.org/officeDocument/2006/relationships/slide" Target="slides/slide70.xml"/><Relationship Id="rId65" Type="http://schemas.openxmlformats.org/officeDocument/2006/relationships/slide" Target="slides/slide62.xml"/><Relationship Id="rId60" Type="http://schemas.openxmlformats.org/officeDocument/2006/relationships/slide" Target="slides/slide57.xml"/><Relationship Id="rId52" Type="http://schemas.openxmlformats.org/officeDocument/2006/relationships/slide" Target="slides/slide49.xml"/><Relationship Id="rId44" Type="http://schemas.openxmlformats.org/officeDocument/2006/relationships/slide" Target="slides/slide41.xml"/><Relationship Id="rId31" Type="http://schemas.openxmlformats.org/officeDocument/2006/relationships/slide" Target="slides/slide28.xml"/><Relationship Id="rId10" Type="http://schemas.openxmlformats.org/officeDocument/2006/relationships/slide" Target="slides/slide7.xml"/><Relationship Id="rId78" Type="http://schemas.openxmlformats.org/officeDocument/2006/relationships/customXml" Target="../customXml/item1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76" Type="http://schemas.openxmlformats.org/officeDocument/2006/relationships/viewProps" Target="viewProps.xml"/><Relationship Id="rId55" Type="http://schemas.openxmlformats.org/officeDocument/2006/relationships/slide" Target="slides/slide52.xml"/><Relationship Id="rId50" Type="http://schemas.openxmlformats.org/officeDocument/2006/relationships/slide" Target="slides/slide47.xml"/><Relationship Id="rId34" Type="http://schemas.openxmlformats.org/officeDocument/2006/relationships/slide" Target="slides/slide31.xml"/><Relationship Id="rId71" Type="http://schemas.openxmlformats.org/officeDocument/2006/relationships/slide" Target="slides/slide68.xml"/><Relationship Id="rId7" Type="http://schemas.openxmlformats.org/officeDocument/2006/relationships/slide" Target="slides/slide4.xml"/><Relationship Id="rId29" Type="http://schemas.openxmlformats.org/officeDocument/2006/relationships/slide" Target="slides/slide26.xml"/><Relationship Id="rId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defRPr sz="13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defRPr sz="13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defRPr sz="13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/>
            <a:fld id="{9A0DB2DC-4C9A-4742-B13C-FB6460FD3503}" type="slidenum">
              <a:rPr lang="en-US" sz="1300" dirty="0"/>
            </a:fld>
            <a:endParaRPr 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4"/>
          <p:cNvSpPr>
            <a:spLocks noRot="1" noTextEdi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42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52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62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72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93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03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13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24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44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54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64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75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85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95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05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16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26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36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78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46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57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67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77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87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98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08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18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28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39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88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49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59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69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80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290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00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10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20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31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41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51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61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72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82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92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02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13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23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33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43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54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square" lIns="91440" tIns="45720" rIns="91440" bIns="45720" anchor="t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5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dirty="0"/>
              <a:t>Introduction to UML</a:t>
            </a:r>
            <a:endParaRPr dirty="0"/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CS </a:t>
            </a:r>
            <a:r>
              <a:rPr lang="en-IN" dirty="0">
                <a:latin typeface="+mn-lt"/>
                <a:ea typeface="+mn-ea"/>
                <a:cs typeface="+mn-cs"/>
              </a:rPr>
              <a:t>15</a:t>
            </a:r>
            <a:r>
              <a:rPr dirty="0">
                <a:latin typeface="+mn-lt"/>
                <a:ea typeface="+mn-ea"/>
                <a:cs typeface="+mn-cs"/>
              </a:rPr>
              <a:t>0</a:t>
            </a:r>
            <a:r>
              <a:rPr lang="en-IN" dirty="0">
                <a:latin typeface="+mn-lt"/>
                <a:ea typeface="+mn-ea"/>
                <a:cs typeface="+mn-cs"/>
              </a:rPr>
              <a:t>9</a:t>
            </a:r>
            <a:endParaRPr lang="en-I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Models, Views, Diagrams</a:t>
            </a:r>
            <a:endParaRPr dirty="0"/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28800"/>
            <a:ext cx="6581775" cy="412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How Many Views?</a:t>
            </a:r>
            <a:endParaRPr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Views should to fit the context</a:t>
            </a:r>
            <a:endParaRPr dirty="0"/>
          </a:p>
          <a:p>
            <a:pPr lvl="1" eaLnBrk="1" hangingPunct="1"/>
            <a:r>
              <a:rPr dirty="0"/>
              <a:t>Not all systems require all views</a:t>
            </a:r>
            <a:endParaRPr dirty="0"/>
          </a:p>
          <a:p>
            <a:pPr lvl="1" eaLnBrk="1" hangingPunct="1"/>
            <a:r>
              <a:rPr dirty="0"/>
              <a:t>Single processor: drop deployment view</a:t>
            </a:r>
            <a:endParaRPr dirty="0"/>
          </a:p>
          <a:p>
            <a:pPr lvl="1" eaLnBrk="1" hangingPunct="1"/>
            <a:r>
              <a:rPr dirty="0"/>
              <a:t>Single process: drop process view</a:t>
            </a:r>
            <a:endParaRPr dirty="0"/>
          </a:p>
          <a:p>
            <a:pPr lvl="1" eaLnBrk="1" hangingPunct="1"/>
            <a:r>
              <a:rPr dirty="0"/>
              <a:t>Very small program: drop implementation view</a:t>
            </a:r>
            <a:endParaRPr dirty="0"/>
          </a:p>
          <a:p>
            <a:pPr eaLnBrk="1" hangingPunct="1"/>
            <a:r>
              <a:rPr dirty="0"/>
              <a:t>A system might need additional views</a:t>
            </a:r>
            <a:endParaRPr dirty="0"/>
          </a:p>
          <a:p>
            <a:pPr lvl="1" eaLnBrk="1" hangingPunct="1"/>
            <a:r>
              <a:rPr dirty="0"/>
              <a:t>Data view, security view, …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UML: First Pass	</a:t>
            </a:r>
            <a:endParaRPr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You can model 80% of most problems by using about 20 % UML</a:t>
            </a:r>
            <a:endParaRPr dirty="0"/>
          </a:p>
          <a:p>
            <a:pPr eaLnBrk="1" hangingPunct="1"/>
            <a:r>
              <a:rPr dirty="0"/>
              <a:t>We only cover the 20% here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Basic Modeling Steps</a:t>
            </a:r>
            <a:endParaRPr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dirty="0"/>
              <a:t>Use Cases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Capture requirements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Domain Model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Capture process, key classes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Design Model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Capture details and behaviors of use cases and domain objects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Add classes that do the work and define the architecture</a:t>
            </a:r>
            <a:endParaRPr dirty="0"/>
          </a:p>
          <a:p>
            <a:pPr eaLnBrk="1" hangingPunct="1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Baseline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Use Case Diagrams</a:t>
            </a:r>
            <a:endParaRPr sz="2800" dirty="0"/>
          </a:p>
          <a:p>
            <a:pPr eaLnBrk="1" hangingPunct="1"/>
            <a:r>
              <a:rPr sz="2800" dirty="0"/>
              <a:t>Class Diagrams</a:t>
            </a:r>
            <a:endParaRPr sz="2800" dirty="0"/>
          </a:p>
          <a:p>
            <a:pPr eaLnBrk="1" hangingPunct="1"/>
            <a:r>
              <a:rPr sz="2800" dirty="0"/>
              <a:t>Package Diagrams</a:t>
            </a:r>
            <a:endParaRPr sz="2800" dirty="0"/>
          </a:p>
          <a:p>
            <a:pPr eaLnBrk="1" hangingPunct="1"/>
            <a:r>
              <a:rPr sz="2800" dirty="0"/>
              <a:t>Interaction Diagrams</a:t>
            </a:r>
            <a:endParaRPr sz="2800" dirty="0"/>
          </a:p>
          <a:p>
            <a:pPr lvl="1" eaLnBrk="1" hangingPunct="1"/>
            <a:r>
              <a:rPr sz="2400" dirty="0"/>
              <a:t>Sequence</a:t>
            </a:r>
            <a:endParaRPr sz="2400" dirty="0"/>
          </a:p>
          <a:p>
            <a:pPr lvl="1" eaLnBrk="1" hangingPunct="1"/>
            <a:r>
              <a:rPr sz="2400" dirty="0"/>
              <a:t>Collaboration</a:t>
            </a:r>
            <a:endParaRPr sz="2400" dirty="0"/>
          </a:p>
          <a:p>
            <a:pPr eaLnBrk="1" hangingPunct="1"/>
            <a:r>
              <a:rPr sz="2800" dirty="0"/>
              <a:t>Activity Diagrams</a:t>
            </a:r>
            <a:endParaRPr sz="2800" dirty="0"/>
          </a:p>
          <a:p>
            <a:pPr eaLnBrk="1" hangingPunct="1"/>
            <a:r>
              <a:rPr sz="2800" dirty="0"/>
              <a:t>State Transition Diagrams</a:t>
            </a:r>
            <a:endParaRPr sz="2800" dirty="0"/>
          </a:p>
          <a:p>
            <a:pPr eaLnBrk="1" hangingPunct="1"/>
            <a:r>
              <a:rPr sz="2800" dirty="0"/>
              <a:t>Deployment Diagrams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Use Case Diagrams</a:t>
            </a:r>
            <a:endParaRPr dirty="0"/>
          </a:p>
        </p:txBody>
      </p:sp>
      <p:sp>
        <p:nvSpPr>
          <p:cNvPr id="20483" name="Rectangle 3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Used during requirements elicitation to represent external behavior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b="1" i="1" dirty="0">
                <a:latin typeface="+mn-lt"/>
                <a:ea typeface="+mn-ea"/>
                <a:cs typeface="+mn-cs"/>
              </a:rPr>
              <a:t>Actors</a:t>
            </a:r>
            <a:r>
              <a:rPr sz="2000" dirty="0">
                <a:latin typeface="+mn-lt"/>
                <a:ea typeface="+mn-ea"/>
                <a:cs typeface="+mn-cs"/>
              </a:rPr>
              <a:t> represent roles, that is, a type of user of the system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b="1" i="1" dirty="0">
                <a:latin typeface="+mn-lt"/>
                <a:ea typeface="+mn-ea"/>
                <a:cs typeface="+mn-cs"/>
              </a:rPr>
              <a:t>Use cases</a:t>
            </a:r>
            <a:r>
              <a:rPr sz="2000" dirty="0">
                <a:latin typeface="+mn-lt"/>
                <a:ea typeface="+mn-ea"/>
                <a:cs typeface="+mn-cs"/>
              </a:rPr>
              <a:t> represent a sequence of interaction for a  type of functionality; summary of scenarios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The use case model is  the set of all use cases. It is a complete description of the functionality of the  system and its environment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0484" name="Group 4"/>
          <p:cNvGrpSpPr/>
          <p:nvPr/>
        </p:nvGrpSpPr>
        <p:grpSpPr>
          <a:xfrm>
            <a:off x="820738" y="1754188"/>
            <a:ext cx="1643062" cy="1677987"/>
            <a:chOff x="517" y="1105"/>
            <a:chExt cx="1035" cy="1057"/>
          </a:xfrm>
        </p:grpSpPr>
        <p:grpSp>
          <p:nvGrpSpPr>
            <p:cNvPr id="20489" name="Group 5"/>
            <p:cNvGrpSpPr/>
            <p:nvPr/>
          </p:nvGrpSpPr>
          <p:grpSpPr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20491" name="Freeform 6"/>
              <p:cNvSpPr/>
              <p:nvPr/>
            </p:nvSpPr>
            <p:spPr>
              <a:xfrm>
                <a:off x="659" y="1941"/>
                <a:ext cx="143" cy="418"/>
              </a:xfrm>
              <a:custGeom>
                <a:avLst/>
                <a:gdLst>
                  <a:gd name="txL" fmla="*/ 0 w 143"/>
                  <a:gd name="txT" fmla="*/ 0 h 418"/>
                  <a:gd name="txR" fmla="*/ 143 w 143"/>
                  <a:gd name="txB" fmla="*/ 418 h 418"/>
                </a:gdLst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txL" t="txT" r="txR" b="tx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7"/>
              <p:cNvSpPr/>
              <p:nvPr/>
            </p:nvSpPr>
            <p:spPr>
              <a:xfrm>
                <a:off x="802" y="2204"/>
                <a:ext cx="156" cy="15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93" name="Line 8"/>
              <p:cNvSpPr/>
              <p:nvPr/>
            </p:nvSpPr>
            <p:spPr>
              <a:xfrm>
                <a:off x="659" y="2060"/>
                <a:ext cx="299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94" name="Oval 9"/>
              <p:cNvSpPr/>
              <p:nvPr/>
            </p:nvSpPr>
            <p:spPr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0" name="Rectangle 10"/>
            <p:cNvSpPr/>
            <p:nvPr/>
          </p:nvSpPr>
          <p:spPr>
            <a:xfrm>
              <a:off x="517" y="1932"/>
              <a:ext cx="10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dirty="0">
                <a:latin typeface="Helvetica" charset="0"/>
              </a:endParaRPr>
            </a:p>
          </p:txBody>
        </p:sp>
      </p:grpSp>
      <p:grpSp>
        <p:nvGrpSpPr>
          <p:cNvPr id="20485" name="Group 11"/>
          <p:cNvGrpSpPr/>
          <p:nvPr/>
        </p:nvGrpSpPr>
        <p:grpSpPr>
          <a:xfrm>
            <a:off x="2332038" y="4257675"/>
            <a:ext cx="2555875" cy="1168400"/>
            <a:chOff x="2212" y="1949"/>
            <a:chExt cx="1082" cy="495"/>
          </a:xfrm>
        </p:grpSpPr>
        <p:sp>
          <p:nvSpPr>
            <p:cNvPr id="20487" name="Oval 12"/>
            <p:cNvSpPr/>
            <p:nvPr/>
          </p:nvSpPr>
          <p:spPr>
            <a:xfrm>
              <a:off x="2339" y="1949"/>
              <a:ext cx="753" cy="322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0488" name="Rectangle 13"/>
            <p:cNvSpPr/>
            <p:nvPr/>
          </p:nvSpPr>
          <p:spPr>
            <a:xfrm>
              <a:off x="2212" y="2289"/>
              <a:ext cx="108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dirty="0">
                <a:latin typeface="Helvetica" charset="0"/>
              </a:endParaRPr>
            </a:p>
          </p:txBody>
        </p:sp>
      </p:grpSp>
      <p:sp>
        <p:nvSpPr>
          <p:cNvPr id="20486" name="Line 14"/>
          <p:cNvSpPr/>
          <p:nvPr/>
        </p:nvSpPr>
        <p:spPr>
          <a:xfrm>
            <a:off x="2155825" y="3624263"/>
            <a:ext cx="582613" cy="509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Actors</a:t>
            </a:r>
            <a:endParaRPr dirty="0"/>
          </a:p>
        </p:txBody>
      </p:sp>
      <p:sp>
        <p:nvSpPr>
          <p:cNvPr id="21507" name="Rectangle 3"/>
          <p:cNvSpPr>
            <a:spLocks noGrp="1"/>
          </p:cNvSpPr>
          <p:nvPr>
            <p:ph sz="half" idx="2"/>
          </p:nvPr>
        </p:nvSpPr>
        <p:spPr>
          <a:xfrm>
            <a:off x="2487613" y="1600200"/>
            <a:ext cx="6199187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An actor models an external entity which communicates with the system:</a:t>
            </a:r>
            <a:endParaRPr dirty="0"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dirty="0">
                <a:latin typeface="+mn-lt"/>
              </a:rPr>
              <a:t>User</a:t>
            </a:r>
            <a:endParaRPr dirty="0">
              <a:latin typeface="+mn-lt"/>
            </a:endParaRPr>
          </a:p>
          <a:p>
            <a:pPr lvl="1" eaLnBrk="1" hangingPunct="1"/>
            <a:r>
              <a:rPr dirty="0">
                <a:latin typeface="+mn-lt"/>
              </a:rPr>
              <a:t>External system</a:t>
            </a:r>
            <a:endParaRPr dirty="0">
              <a:latin typeface="+mn-lt"/>
            </a:endParaRPr>
          </a:p>
          <a:p>
            <a:pPr lvl="1" eaLnBrk="1" hangingPunct="1"/>
            <a:r>
              <a:rPr dirty="0">
                <a:latin typeface="+mn-lt"/>
              </a:rPr>
              <a:t>Physical environment</a:t>
            </a:r>
            <a:endParaRPr dirty="0">
              <a:latin typeface="+mn-lt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An actor has a unique name and an optional description.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Examples:</a:t>
            </a:r>
            <a:endParaRPr dirty="0"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dirty="0">
                <a:latin typeface="+mn-lt"/>
              </a:rPr>
              <a:t>Passenger: A person in the train</a:t>
            </a:r>
            <a:endParaRPr dirty="0">
              <a:latin typeface="+mn-lt"/>
            </a:endParaRPr>
          </a:p>
          <a:p>
            <a:pPr lvl="1" eaLnBrk="1" hangingPunct="1"/>
            <a:r>
              <a:rPr dirty="0">
                <a:latin typeface="+mn-lt"/>
              </a:rPr>
              <a:t>GPS satellite: Provides the system with  GPS coordinates</a:t>
            </a:r>
            <a:endParaRPr dirty="0">
              <a:latin typeface="+mn-lt"/>
            </a:endParaRPr>
          </a:p>
        </p:txBody>
      </p:sp>
      <p:grpSp>
        <p:nvGrpSpPr>
          <p:cNvPr id="21508" name="Group 4"/>
          <p:cNvGrpSpPr/>
          <p:nvPr/>
        </p:nvGrpSpPr>
        <p:grpSpPr>
          <a:xfrm>
            <a:off x="693738" y="2122488"/>
            <a:ext cx="1643062" cy="1679575"/>
            <a:chOff x="1021" y="1337"/>
            <a:chExt cx="1035" cy="1058"/>
          </a:xfrm>
        </p:grpSpPr>
        <p:grpSp>
          <p:nvGrpSpPr>
            <p:cNvPr id="21509" name="Group 5"/>
            <p:cNvGrpSpPr/>
            <p:nvPr/>
          </p:nvGrpSpPr>
          <p:grpSpPr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21511" name="Freeform 6"/>
              <p:cNvSpPr/>
              <p:nvPr/>
            </p:nvSpPr>
            <p:spPr>
              <a:xfrm>
                <a:off x="659" y="1941"/>
                <a:ext cx="143" cy="418"/>
              </a:xfrm>
              <a:custGeom>
                <a:avLst/>
                <a:gdLst>
                  <a:gd name="txL" fmla="*/ 0 w 143"/>
                  <a:gd name="txT" fmla="*/ 0 h 418"/>
                  <a:gd name="txR" fmla="*/ 143 w 143"/>
                  <a:gd name="txB" fmla="*/ 418 h 418"/>
                </a:gdLst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txL" t="txT" r="txR" b="tx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2" name="Line 7"/>
              <p:cNvSpPr/>
              <p:nvPr/>
            </p:nvSpPr>
            <p:spPr>
              <a:xfrm>
                <a:off x="802" y="2204"/>
                <a:ext cx="156" cy="15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13" name="Line 8"/>
              <p:cNvSpPr/>
              <p:nvPr/>
            </p:nvSpPr>
            <p:spPr>
              <a:xfrm>
                <a:off x="659" y="2060"/>
                <a:ext cx="299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14" name="Oval 9"/>
              <p:cNvSpPr/>
              <p:nvPr/>
            </p:nvSpPr>
            <p:spPr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0" name="Rectangle 10"/>
            <p:cNvSpPr/>
            <p:nvPr/>
          </p:nvSpPr>
          <p:spPr>
            <a:xfrm>
              <a:off x="1021" y="2165"/>
              <a:ext cx="10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dirty="0"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Use Case</a:t>
            </a:r>
            <a:endParaRPr dirty="0"/>
          </a:p>
        </p:txBody>
      </p:sp>
      <p:sp>
        <p:nvSpPr>
          <p:cNvPr id="22531" name="Rectangle 3"/>
          <p:cNvSpPr>
            <a:spLocks noGrp="1"/>
          </p:cNvSpPr>
          <p:nvPr>
            <p:ph sz="half" idx="2"/>
          </p:nvPr>
        </p:nvSpPr>
        <p:spPr>
          <a:xfrm>
            <a:off x="3092450" y="1295400"/>
            <a:ext cx="5594350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dirty="0">
                <a:latin typeface="+mn-lt"/>
                <a:ea typeface="+mn-ea"/>
                <a:cs typeface="+mn-cs"/>
              </a:rPr>
              <a:t>A use case represents a class of functionality provided by the system as an event flow.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dirty="0">
                <a:latin typeface="+mn-lt"/>
                <a:ea typeface="+mn-ea"/>
                <a:cs typeface="+mn-cs"/>
              </a:rPr>
              <a:t>A use case consists of: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Unique name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Participating actors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Entry conditions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Flow of events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Exit conditions</a:t>
            </a:r>
            <a:endParaRPr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Special requirements</a:t>
            </a:r>
            <a:endParaRPr sz="2400" dirty="0">
              <a:latin typeface="+mn-lt"/>
              <a:ea typeface="+mn-ea"/>
              <a:cs typeface="+mn-cs"/>
            </a:endParaRPr>
          </a:p>
        </p:txBody>
      </p:sp>
      <p:grpSp>
        <p:nvGrpSpPr>
          <p:cNvPr id="22532" name="Group 4"/>
          <p:cNvGrpSpPr/>
          <p:nvPr/>
        </p:nvGrpSpPr>
        <p:grpSpPr>
          <a:xfrm>
            <a:off x="325438" y="2505075"/>
            <a:ext cx="2555875" cy="1168400"/>
            <a:chOff x="2212" y="1949"/>
            <a:chExt cx="1082" cy="495"/>
          </a:xfrm>
        </p:grpSpPr>
        <p:sp>
          <p:nvSpPr>
            <p:cNvPr id="22533" name="Oval 5"/>
            <p:cNvSpPr/>
            <p:nvPr/>
          </p:nvSpPr>
          <p:spPr>
            <a:xfrm>
              <a:off x="2339" y="1949"/>
              <a:ext cx="753" cy="322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6"/>
            <p:cNvSpPr/>
            <p:nvPr/>
          </p:nvSpPr>
          <p:spPr>
            <a:xfrm>
              <a:off x="2212" y="2289"/>
              <a:ext cx="108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dirty="0"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Use Case Diagram: Example</a:t>
            </a:r>
            <a:endParaRPr dirty="0"/>
          </a:p>
        </p:txBody>
      </p:sp>
      <p:sp>
        <p:nvSpPr>
          <p:cNvPr id="23555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sz="2000" i="1" dirty="0">
                <a:latin typeface="+mn-lt"/>
                <a:ea typeface="+mn-ea"/>
                <a:cs typeface="+mn-cs"/>
              </a:rPr>
              <a:t>Name:</a:t>
            </a:r>
            <a:r>
              <a:rPr sz="2000" dirty="0">
                <a:latin typeface="+mn-lt"/>
                <a:ea typeface="+mn-ea"/>
                <a:cs typeface="+mn-cs"/>
              </a:rPr>
              <a:t> </a:t>
            </a:r>
            <a:r>
              <a:rPr sz="2000" dirty="0">
                <a:latin typeface="Courier" charset="0"/>
                <a:ea typeface="+mn-ea"/>
                <a:cs typeface="+mn-cs"/>
              </a:rPr>
              <a:t>Purchase ticket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i="1" dirty="0">
                <a:latin typeface="+mn-lt"/>
                <a:ea typeface="+mn-ea"/>
                <a:cs typeface="+mn-cs"/>
              </a:rPr>
              <a:t>Participating actor:</a:t>
            </a:r>
            <a:r>
              <a:rPr sz="2000" dirty="0">
                <a:latin typeface="+mn-lt"/>
                <a:ea typeface="+mn-ea"/>
                <a:cs typeface="+mn-cs"/>
              </a:rPr>
              <a:t> </a:t>
            </a: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i="1" dirty="0">
                <a:latin typeface="+mn-lt"/>
                <a:ea typeface="+mn-ea"/>
                <a:cs typeface="+mn-cs"/>
              </a:rPr>
              <a:t>Entry condition:</a:t>
            </a:r>
            <a:r>
              <a:rPr sz="2000" dirty="0">
                <a:latin typeface="+mn-lt"/>
                <a:ea typeface="+mn-ea"/>
                <a:cs typeface="+mn-cs"/>
              </a:rPr>
              <a:t> 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r>
              <a:rPr sz="2000" dirty="0">
                <a:latin typeface="+mn-lt"/>
                <a:ea typeface="+mn-ea"/>
                <a:cs typeface="+mn-cs"/>
              </a:rPr>
              <a:t> standing in front of ticket distributor.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r>
              <a:rPr sz="2000" dirty="0">
                <a:latin typeface="+mn-lt"/>
                <a:ea typeface="+mn-ea"/>
                <a:cs typeface="+mn-cs"/>
              </a:rPr>
              <a:t> has sufficient money to purchase ticket.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i="1" dirty="0">
                <a:latin typeface="+mn-lt"/>
                <a:ea typeface="+mn-ea"/>
                <a:cs typeface="+mn-cs"/>
              </a:rPr>
              <a:t>Exit condition:</a:t>
            </a:r>
            <a:endParaRPr sz="2000" i="1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r>
              <a:rPr sz="2000" dirty="0">
                <a:latin typeface="+mn-lt"/>
                <a:ea typeface="+mn-ea"/>
                <a:cs typeface="+mn-cs"/>
              </a:rPr>
              <a:t> has ticket.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sp>
        <p:nvSpPr>
          <p:cNvPr id="23556" name="Rectangle 4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sz="2000" i="1" dirty="0">
                <a:latin typeface="+mn-lt"/>
                <a:ea typeface="+mn-ea"/>
                <a:cs typeface="+mn-cs"/>
              </a:rPr>
              <a:t>Event flow: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dirty="0">
                <a:latin typeface="+mn-lt"/>
                <a:ea typeface="+mn-ea"/>
                <a:cs typeface="+mn-cs"/>
              </a:rPr>
              <a:t>1. </a:t>
            </a: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r>
              <a:rPr sz="2000" dirty="0">
                <a:latin typeface="+mn-lt"/>
                <a:ea typeface="+mn-ea"/>
                <a:cs typeface="+mn-cs"/>
              </a:rPr>
              <a:t> selects the number of zones to be traveled.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dirty="0">
                <a:latin typeface="+mn-lt"/>
                <a:ea typeface="+mn-ea"/>
                <a:cs typeface="+mn-cs"/>
              </a:rPr>
              <a:t>2. Distributor displays the amount due.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dirty="0">
                <a:latin typeface="+mn-lt"/>
                <a:ea typeface="+mn-ea"/>
                <a:cs typeface="+mn-cs"/>
              </a:rPr>
              <a:t>3. </a:t>
            </a:r>
            <a:r>
              <a:rPr sz="2000" dirty="0">
                <a:latin typeface="Courier" charset="0"/>
                <a:ea typeface="+mn-ea"/>
                <a:cs typeface="+mn-cs"/>
              </a:rPr>
              <a:t>Passenger</a:t>
            </a:r>
            <a:r>
              <a:rPr sz="2000" dirty="0">
                <a:latin typeface="+mn-lt"/>
                <a:ea typeface="+mn-ea"/>
                <a:cs typeface="+mn-cs"/>
              </a:rPr>
              <a:t> inserts money, of at least the amount due.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dirty="0">
                <a:latin typeface="+mn-lt"/>
                <a:ea typeface="+mn-ea"/>
                <a:cs typeface="+mn-cs"/>
              </a:rPr>
              <a:t>4. Distributor returns change.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sz="2000" dirty="0">
                <a:latin typeface="+mn-lt"/>
                <a:ea typeface="+mn-ea"/>
                <a:cs typeface="+mn-cs"/>
              </a:rPr>
              <a:t>5. Distributor issues ticket.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sz="2000" dirty="0">
              <a:latin typeface="+mn-lt"/>
              <a:ea typeface="+mn-ea"/>
              <a:cs typeface="+mn-cs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4324350" y="4833938"/>
            <a:ext cx="3032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sz="2800" dirty="0">
                <a:solidFill>
                  <a:srgbClr val="FF0000"/>
                </a:solidFill>
                <a:latin typeface="Helvetica" charset="0"/>
              </a:rPr>
              <a:t>Anything</a:t>
            </a:r>
            <a:r>
              <a:rPr dirty="0">
                <a:solidFill>
                  <a:srgbClr val="FF0000"/>
                </a:solidFill>
                <a:latin typeface="Helvetica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dirty="0">
                <a:solidFill>
                  <a:srgbClr val="FF0000"/>
                </a:solidFill>
                <a:latin typeface="Helvetica" charset="0"/>
              </a:rPr>
              <a:t>?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4295775" y="5570538"/>
            <a:ext cx="3152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sz="2800" dirty="0">
                <a:solidFill>
                  <a:srgbClr val="FF0000"/>
                </a:solidFill>
                <a:latin typeface="Helvetica" charset="0"/>
              </a:rPr>
              <a:t>Exceptional cases!</a:t>
            </a:r>
            <a:endParaRPr sz="2800" dirty="0">
              <a:solidFill>
                <a:srgbClr val="FF0000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The </a:t>
            </a:r>
            <a:r>
              <a:rPr sz="4000" i="1" dirty="0">
                <a:latin typeface="Courier" charset="0"/>
              </a:rPr>
              <a:t>&lt;&lt;extends&gt;&gt; </a:t>
            </a:r>
            <a:r>
              <a:rPr dirty="0"/>
              <a:t>Relationship</a:t>
            </a:r>
            <a:endParaRPr dirty="0"/>
          </a:p>
        </p:txBody>
      </p:sp>
      <p:sp>
        <p:nvSpPr>
          <p:cNvPr id="24579" name="Rectangle 3"/>
          <p:cNvSpPr>
            <a:spLocks noGrp="1"/>
          </p:cNvSpPr>
          <p:nvPr>
            <p:ph sz="half" idx="2"/>
          </p:nvPr>
        </p:nvSpPr>
        <p:spPr>
          <a:xfrm>
            <a:off x="4564063" y="990600"/>
            <a:ext cx="4503737" cy="480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sz="18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sz="2000" dirty="0">
                <a:latin typeface="+mn-lt"/>
                <a:ea typeface="+mn-ea"/>
                <a:cs typeface="+mn-cs"/>
              </a:rPr>
              <a:t> relationships represent exceptional or seldom invoked cases.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The exceptional event flows are factored out of the main event flow for clarity.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Use cases representing exceptional flows can extend more than one use case.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The direction of a </a:t>
            </a:r>
            <a:r>
              <a:rPr sz="18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sz="2000" dirty="0">
                <a:latin typeface="+mn-lt"/>
                <a:ea typeface="+mn-ea"/>
                <a:cs typeface="+mn-cs"/>
              </a:rPr>
              <a:t> relationship is to the extended use case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4580" name="Group 4"/>
          <p:cNvGrpSpPr/>
          <p:nvPr/>
        </p:nvGrpSpPr>
        <p:grpSpPr>
          <a:xfrm>
            <a:off x="2135188" y="1271588"/>
            <a:ext cx="1911350" cy="2357437"/>
            <a:chOff x="945" y="801"/>
            <a:chExt cx="1204" cy="1485"/>
          </a:xfrm>
        </p:grpSpPr>
        <p:grpSp>
          <p:nvGrpSpPr>
            <p:cNvPr id="24605" name="Group 5"/>
            <p:cNvGrpSpPr/>
            <p:nvPr/>
          </p:nvGrpSpPr>
          <p:grpSpPr>
            <a:xfrm>
              <a:off x="1160" y="801"/>
              <a:ext cx="774" cy="694"/>
              <a:chOff x="1616" y="801"/>
              <a:chExt cx="774" cy="694"/>
            </a:xfrm>
          </p:grpSpPr>
          <p:grpSp>
            <p:nvGrpSpPr>
              <p:cNvPr id="24610" name="Group 6"/>
              <p:cNvGrpSpPr/>
              <p:nvPr/>
            </p:nvGrpSpPr>
            <p:grpSpPr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24612" name="Freeform 7"/>
                <p:cNvSpPr/>
                <p:nvPr/>
              </p:nvSpPr>
              <p:spPr>
                <a:xfrm>
                  <a:off x="659" y="1941"/>
                  <a:ext cx="143" cy="418"/>
                </a:xfrm>
                <a:custGeom>
                  <a:avLst/>
                  <a:gdLst>
                    <a:gd name="txL" fmla="*/ 0 w 143"/>
                    <a:gd name="txT" fmla="*/ 0 h 418"/>
                    <a:gd name="txR" fmla="*/ 143 w 143"/>
                    <a:gd name="txB" fmla="*/ 418 h 418"/>
                  </a:gdLst>
                  <a:ahLst/>
                  <a:cxnLst>
                    <a:cxn ang="0">
                      <a:pos x="143" y="0"/>
                    </a:cxn>
                    <a:cxn ang="0">
                      <a:pos x="143" y="263"/>
                    </a:cxn>
                    <a:cxn ang="0">
                      <a:pos x="0" y="418"/>
                    </a:cxn>
                  </a:cxnLst>
                  <a:rect l="txL" t="txT" r="txR" b="txB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3" name="Line 8"/>
                <p:cNvSpPr/>
                <p:nvPr/>
              </p:nvSpPr>
              <p:spPr>
                <a:xfrm>
                  <a:off x="802" y="2204"/>
                  <a:ext cx="156" cy="155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4" name="Line 9"/>
                <p:cNvSpPr/>
                <p:nvPr/>
              </p:nvSpPr>
              <p:spPr>
                <a:xfrm>
                  <a:off x="659" y="2060"/>
                  <a:ext cx="299" cy="1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5" name="Oval 10"/>
                <p:cNvSpPr/>
                <p:nvPr/>
              </p:nvSpPr>
              <p:spPr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11" name="Rectangle 11"/>
              <p:cNvSpPr/>
              <p:nvPr/>
            </p:nvSpPr>
            <p:spPr>
              <a:xfrm>
                <a:off x="1616" y="1322"/>
                <a:ext cx="77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sz="1800" dirty="0">
                  <a:latin typeface="Helvetica" charset="0"/>
                </a:endParaRPr>
              </a:p>
            </p:txBody>
          </p:sp>
        </p:grpSp>
        <p:grpSp>
          <p:nvGrpSpPr>
            <p:cNvPr id="24606" name="Group 12"/>
            <p:cNvGrpSpPr/>
            <p:nvPr/>
          </p:nvGrpSpPr>
          <p:grpSpPr>
            <a:xfrm>
              <a:off x="945" y="1795"/>
              <a:ext cx="1204" cy="491"/>
              <a:chOff x="1401" y="1795"/>
              <a:chExt cx="1204" cy="491"/>
            </a:xfrm>
          </p:grpSpPr>
          <p:sp>
            <p:nvSpPr>
              <p:cNvPr id="24608" name="Oval 13"/>
              <p:cNvSpPr/>
              <p:nvPr/>
            </p:nvSpPr>
            <p:spPr>
              <a:xfrm>
                <a:off x="1650" y="1795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9" name="Rectangle 14"/>
              <p:cNvSpPr/>
              <p:nvPr/>
            </p:nvSpPr>
            <p:spPr>
              <a:xfrm>
                <a:off x="1401" y="2113"/>
                <a:ext cx="120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4607" name="Line 15"/>
            <p:cNvSpPr/>
            <p:nvPr/>
          </p:nvSpPr>
          <p:spPr>
            <a:xfrm flipH="1">
              <a:off x="1546" y="1543"/>
              <a:ext cx="1" cy="20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1" name="Group 16"/>
          <p:cNvGrpSpPr/>
          <p:nvPr/>
        </p:nvGrpSpPr>
        <p:grpSpPr>
          <a:xfrm>
            <a:off x="3662363" y="3732213"/>
            <a:ext cx="3481387" cy="1846262"/>
            <a:chOff x="2307" y="2351"/>
            <a:chExt cx="2193" cy="1163"/>
          </a:xfrm>
        </p:grpSpPr>
        <p:grpSp>
          <p:nvGrpSpPr>
            <p:cNvPr id="24600" name="Group 17"/>
            <p:cNvGrpSpPr/>
            <p:nvPr/>
          </p:nvGrpSpPr>
          <p:grpSpPr>
            <a:xfrm>
              <a:off x="3794" y="3023"/>
              <a:ext cx="706" cy="491"/>
              <a:chOff x="1762" y="2595"/>
              <a:chExt cx="706" cy="491"/>
            </a:xfrm>
          </p:grpSpPr>
          <p:sp>
            <p:nvSpPr>
              <p:cNvPr id="24603" name="Oval 18"/>
              <p:cNvSpPr/>
              <p:nvPr/>
            </p:nvSpPr>
            <p:spPr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4" name="Rectangle 19"/>
              <p:cNvSpPr/>
              <p:nvPr/>
            </p:nvSpPr>
            <p:spPr>
              <a:xfrm>
                <a:off x="1813" y="2913"/>
                <a:ext cx="60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TimeOut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4601" name="Line 20"/>
            <p:cNvSpPr/>
            <p:nvPr/>
          </p:nvSpPr>
          <p:spPr>
            <a:xfrm>
              <a:off x="2307" y="2351"/>
              <a:ext cx="1423" cy="75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4602" name="Text Box 21"/>
            <p:cNvSpPr txBox="1"/>
            <p:nvPr/>
          </p:nvSpPr>
          <p:spPr>
            <a:xfrm>
              <a:off x="2782" y="3061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4582" name="Group 22"/>
          <p:cNvGrpSpPr/>
          <p:nvPr/>
        </p:nvGrpSpPr>
        <p:grpSpPr>
          <a:xfrm>
            <a:off x="2968625" y="3795713"/>
            <a:ext cx="2314575" cy="2690812"/>
            <a:chOff x="1870" y="2391"/>
            <a:chExt cx="1458" cy="1695"/>
          </a:xfrm>
        </p:grpSpPr>
        <p:grpSp>
          <p:nvGrpSpPr>
            <p:cNvPr id="24595" name="Group 23"/>
            <p:cNvGrpSpPr/>
            <p:nvPr/>
          </p:nvGrpSpPr>
          <p:grpSpPr>
            <a:xfrm>
              <a:off x="2622" y="3595"/>
              <a:ext cx="706" cy="491"/>
              <a:chOff x="2550" y="3595"/>
              <a:chExt cx="706" cy="491"/>
            </a:xfrm>
          </p:grpSpPr>
          <p:sp>
            <p:nvSpPr>
              <p:cNvPr id="24598" name="Oval 24"/>
              <p:cNvSpPr/>
              <p:nvPr/>
            </p:nvSpPr>
            <p:spPr>
              <a:xfrm>
                <a:off x="2550" y="3595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9" name="Rectangle 25"/>
              <p:cNvSpPr/>
              <p:nvPr/>
            </p:nvSpPr>
            <p:spPr>
              <a:xfrm>
                <a:off x="2558" y="3913"/>
                <a:ext cx="68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4596" name="Line 26"/>
            <p:cNvSpPr/>
            <p:nvPr/>
          </p:nvSpPr>
          <p:spPr>
            <a:xfrm>
              <a:off x="2091" y="2391"/>
              <a:ext cx="799" cy="113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4597" name="Text Box 27"/>
            <p:cNvSpPr txBox="1"/>
            <p:nvPr/>
          </p:nvSpPr>
          <p:spPr>
            <a:xfrm>
              <a:off x="1870" y="3341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4583" name="Group 28"/>
          <p:cNvGrpSpPr/>
          <p:nvPr/>
        </p:nvGrpSpPr>
        <p:grpSpPr>
          <a:xfrm>
            <a:off x="222250" y="3757613"/>
            <a:ext cx="2398713" cy="1820862"/>
            <a:chOff x="140" y="2367"/>
            <a:chExt cx="1511" cy="1147"/>
          </a:xfrm>
        </p:grpSpPr>
        <p:grpSp>
          <p:nvGrpSpPr>
            <p:cNvPr id="24590" name="Group 29"/>
            <p:cNvGrpSpPr/>
            <p:nvPr/>
          </p:nvGrpSpPr>
          <p:grpSpPr>
            <a:xfrm>
              <a:off x="140" y="3023"/>
              <a:ext cx="868" cy="491"/>
              <a:chOff x="518" y="2443"/>
              <a:chExt cx="868" cy="491"/>
            </a:xfrm>
          </p:grpSpPr>
          <p:sp>
            <p:nvSpPr>
              <p:cNvPr id="24593" name="Oval 30"/>
              <p:cNvSpPr/>
              <p:nvPr/>
            </p:nvSpPr>
            <p:spPr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4" name="Rectangle 31"/>
              <p:cNvSpPr/>
              <p:nvPr/>
            </p:nvSpPr>
            <p:spPr>
              <a:xfrm>
                <a:off x="526" y="2761"/>
                <a:ext cx="86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OutOfOrder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4591" name="Line 32"/>
            <p:cNvSpPr/>
            <p:nvPr/>
          </p:nvSpPr>
          <p:spPr>
            <a:xfrm flipH="1">
              <a:off x="730" y="2367"/>
              <a:ext cx="921" cy="61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4592" name="Text Box 33"/>
            <p:cNvSpPr txBox="1"/>
            <p:nvPr/>
          </p:nvSpPr>
          <p:spPr>
            <a:xfrm>
              <a:off x="294" y="2501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4584" name="Group 34"/>
          <p:cNvGrpSpPr/>
          <p:nvPr/>
        </p:nvGrpSpPr>
        <p:grpSpPr>
          <a:xfrm>
            <a:off x="1470025" y="3783013"/>
            <a:ext cx="1730375" cy="2703512"/>
            <a:chOff x="926" y="2383"/>
            <a:chExt cx="1090" cy="1703"/>
          </a:xfrm>
        </p:grpSpPr>
        <p:grpSp>
          <p:nvGrpSpPr>
            <p:cNvPr id="24585" name="Group 35"/>
            <p:cNvGrpSpPr/>
            <p:nvPr/>
          </p:nvGrpSpPr>
          <p:grpSpPr>
            <a:xfrm>
              <a:off x="1310" y="3595"/>
              <a:ext cx="706" cy="491"/>
              <a:chOff x="724" y="3067"/>
              <a:chExt cx="706" cy="491"/>
            </a:xfrm>
          </p:grpSpPr>
          <p:sp>
            <p:nvSpPr>
              <p:cNvPr id="24588" name="Oval 36"/>
              <p:cNvSpPr/>
              <p:nvPr/>
            </p:nvSpPr>
            <p:spPr>
              <a:xfrm>
                <a:off x="724" y="3067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9" name="Rectangle 37"/>
              <p:cNvSpPr/>
              <p:nvPr/>
            </p:nvSpPr>
            <p:spPr>
              <a:xfrm>
                <a:off x="776" y="3385"/>
                <a:ext cx="51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4586" name="Line 38"/>
            <p:cNvSpPr/>
            <p:nvPr/>
          </p:nvSpPr>
          <p:spPr>
            <a:xfrm flipH="1">
              <a:off x="1754" y="2383"/>
              <a:ext cx="89" cy="116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4587" name="Text Box 39"/>
            <p:cNvSpPr txBox="1"/>
            <p:nvPr/>
          </p:nvSpPr>
          <p:spPr>
            <a:xfrm>
              <a:off x="926" y="2917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What is UML?</a:t>
            </a:r>
            <a:endParaRPr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dirty="0"/>
              <a:t>Unified Modeling Language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OMG Standard, Object Management Group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Based on work from Booch, Rumbaugh, Jacobson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UML is a modeling language to express and design documents, software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Particularly useful for OO design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Not a process, but some have been proposed using UML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Independent of implementation language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The </a:t>
            </a:r>
            <a:r>
              <a:rPr sz="4000" i="1" dirty="0">
                <a:latin typeface="Courier" charset="0"/>
              </a:rPr>
              <a:t>&lt;&lt;includes&gt;&gt; </a:t>
            </a:r>
            <a:r>
              <a:rPr dirty="0"/>
              <a:t>Relationship</a:t>
            </a:r>
            <a:endParaRPr dirty="0"/>
          </a:p>
        </p:txBody>
      </p:sp>
      <p:sp>
        <p:nvSpPr>
          <p:cNvPr id="25603" name="Rectangle 3"/>
          <p:cNvSpPr>
            <a:spLocks noGrp="1"/>
          </p:cNvSpPr>
          <p:nvPr>
            <p:ph sz="half" idx="2"/>
          </p:nvPr>
        </p:nvSpPr>
        <p:spPr>
          <a:xfrm>
            <a:off x="5097463" y="1295400"/>
            <a:ext cx="4046537" cy="480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sz="1800" dirty="0">
                <a:latin typeface="Courier" charset="0"/>
                <a:ea typeface="+mn-ea"/>
                <a:cs typeface="+mn-cs"/>
              </a:rPr>
              <a:t>&lt;&lt;includes&gt;&gt;</a:t>
            </a:r>
            <a:r>
              <a:rPr sz="2000" dirty="0">
                <a:latin typeface="+mn-lt"/>
                <a:ea typeface="+mn-ea"/>
                <a:cs typeface="+mn-cs"/>
              </a:rPr>
              <a:t> relationship represents behavior that is factored out of the use case.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1800" dirty="0">
                <a:latin typeface="Courier" charset="0"/>
                <a:ea typeface="+mn-ea"/>
                <a:cs typeface="+mn-cs"/>
              </a:rPr>
              <a:t>&lt;&lt;includes&gt;&gt;</a:t>
            </a:r>
            <a:r>
              <a:rPr sz="2000" dirty="0">
                <a:latin typeface="+mn-lt"/>
                <a:ea typeface="+mn-ea"/>
                <a:cs typeface="+mn-cs"/>
              </a:rPr>
              <a:t> behavior is factored out for reuse, not because it is an exception.</a:t>
            </a:r>
            <a:endParaRPr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sz="2000" dirty="0">
                <a:latin typeface="+mn-lt"/>
                <a:ea typeface="+mn-ea"/>
                <a:cs typeface="+mn-cs"/>
              </a:rPr>
              <a:t>The direction of a </a:t>
            </a:r>
            <a:r>
              <a:rPr sz="1800" dirty="0">
                <a:latin typeface="Courier" charset="0"/>
                <a:ea typeface="+mn-ea"/>
                <a:cs typeface="+mn-cs"/>
              </a:rPr>
              <a:t>&lt;&lt;includes&gt;&gt;</a:t>
            </a:r>
            <a:r>
              <a:rPr sz="2000" dirty="0">
                <a:latin typeface="+mn-lt"/>
                <a:ea typeface="+mn-ea"/>
                <a:cs typeface="+mn-cs"/>
              </a:rPr>
              <a:t> relationship is to the using use case (unlike </a:t>
            </a:r>
            <a:r>
              <a:rPr sz="20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sz="2000" dirty="0">
                <a:latin typeface="+mn-lt"/>
                <a:ea typeface="+mn-ea"/>
                <a:cs typeface="+mn-cs"/>
              </a:rPr>
              <a:t> relationships).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5604" name="Group 4"/>
          <p:cNvGrpSpPr/>
          <p:nvPr/>
        </p:nvGrpSpPr>
        <p:grpSpPr>
          <a:xfrm>
            <a:off x="876300" y="1284288"/>
            <a:ext cx="1228725" cy="1101725"/>
            <a:chOff x="1616" y="801"/>
            <a:chExt cx="774" cy="694"/>
          </a:xfrm>
        </p:grpSpPr>
        <p:grpSp>
          <p:nvGrpSpPr>
            <p:cNvPr id="25634" name="Group 5"/>
            <p:cNvGrpSpPr/>
            <p:nvPr/>
          </p:nvGrpSpPr>
          <p:grpSpPr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5636" name="Freeform 6"/>
              <p:cNvSpPr/>
              <p:nvPr/>
            </p:nvSpPr>
            <p:spPr>
              <a:xfrm>
                <a:off x="659" y="1941"/>
                <a:ext cx="143" cy="418"/>
              </a:xfrm>
              <a:custGeom>
                <a:avLst/>
                <a:gdLst>
                  <a:gd name="txL" fmla="*/ 0 w 143"/>
                  <a:gd name="txT" fmla="*/ 0 h 418"/>
                  <a:gd name="txR" fmla="*/ 143 w 143"/>
                  <a:gd name="txB" fmla="*/ 418 h 418"/>
                </a:gdLst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txL" t="txT" r="txR" b="tx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7" name="Line 7"/>
              <p:cNvSpPr/>
              <p:nvPr/>
            </p:nvSpPr>
            <p:spPr>
              <a:xfrm>
                <a:off x="802" y="2204"/>
                <a:ext cx="156" cy="15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8" name="Line 8"/>
              <p:cNvSpPr/>
              <p:nvPr/>
            </p:nvSpPr>
            <p:spPr>
              <a:xfrm>
                <a:off x="659" y="2060"/>
                <a:ext cx="299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9" name="Oval 9"/>
              <p:cNvSpPr/>
              <p:nvPr/>
            </p:nvSpPr>
            <p:spPr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35" name="Rectangle 10"/>
            <p:cNvSpPr/>
            <p:nvPr/>
          </p:nvSpPr>
          <p:spPr>
            <a:xfrm>
              <a:off x="1616" y="1322"/>
              <a:ext cx="77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sz="1800" dirty="0">
                <a:latin typeface="Helvetica" charset="0"/>
              </a:endParaRPr>
            </a:p>
          </p:txBody>
        </p:sp>
      </p:grpSp>
      <p:grpSp>
        <p:nvGrpSpPr>
          <p:cNvPr id="25605" name="Group 11"/>
          <p:cNvGrpSpPr/>
          <p:nvPr/>
        </p:nvGrpSpPr>
        <p:grpSpPr>
          <a:xfrm>
            <a:off x="153988" y="2862263"/>
            <a:ext cx="2730500" cy="779462"/>
            <a:chOff x="337" y="1803"/>
            <a:chExt cx="1720" cy="491"/>
          </a:xfrm>
        </p:grpSpPr>
        <p:sp>
          <p:nvSpPr>
            <p:cNvPr id="25632" name="Oval 12"/>
            <p:cNvSpPr/>
            <p:nvPr/>
          </p:nvSpPr>
          <p:spPr>
            <a:xfrm>
              <a:off x="844" y="1803"/>
              <a:ext cx="706" cy="301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5633" name="Rectangle 13"/>
            <p:cNvSpPr/>
            <p:nvPr/>
          </p:nvSpPr>
          <p:spPr>
            <a:xfrm>
              <a:off x="337" y="2121"/>
              <a:ext cx="17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sz="1800" dirty="0">
                <a:latin typeface="Helvetica" charset="0"/>
              </a:endParaRPr>
            </a:p>
          </p:txBody>
        </p:sp>
      </p:grpSp>
      <p:sp>
        <p:nvSpPr>
          <p:cNvPr id="25606" name="Line 14"/>
          <p:cNvSpPr/>
          <p:nvPr/>
        </p:nvSpPr>
        <p:spPr>
          <a:xfrm flipH="1">
            <a:off x="1489075" y="2462213"/>
            <a:ext cx="1588" cy="3206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07" name="Group 15"/>
          <p:cNvGrpSpPr/>
          <p:nvPr/>
        </p:nvGrpSpPr>
        <p:grpSpPr>
          <a:xfrm>
            <a:off x="2617788" y="2405063"/>
            <a:ext cx="2320925" cy="779462"/>
            <a:chOff x="1649" y="1515"/>
            <a:chExt cx="1462" cy="491"/>
          </a:xfrm>
        </p:grpSpPr>
        <p:sp>
          <p:nvSpPr>
            <p:cNvPr id="25630" name="Oval 16"/>
            <p:cNvSpPr/>
            <p:nvPr/>
          </p:nvSpPr>
          <p:spPr>
            <a:xfrm>
              <a:off x="2027" y="1515"/>
              <a:ext cx="706" cy="301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5631" name="Rectangle 17"/>
            <p:cNvSpPr/>
            <p:nvPr/>
          </p:nvSpPr>
          <p:spPr>
            <a:xfrm>
              <a:off x="1649" y="1833"/>
              <a:ext cx="146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sz="1800" dirty="0">
                <a:latin typeface="Helvetica" charset="0"/>
              </a:endParaRPr>
            </a:p>
          </p:txBody>
        </p:sp>
      </p:grpSp>
      <p:sp>
        <p:nvSpPr>
          <p:cNvPr id="25608" name="Line 18"/>
          <p:cNvSpPr/>
          <p:nvPr/>
        </p:nvSpPr>
        <p:spPr>
          <a:xfrm>
            <a:off x="2227263" y="2017713"/>
            <a:ext cx="1116012" cy="3714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09" name="Group 19"/>
          <p:cNvGrpSpPr/>
          <p:nvPr/>
        </p:nvGrpSpPr>
        <p:grpSpPr>
          <a:xfrm>
            <a:off x="365125" y="5011738"/>
            <a:ext cx="1658938" cy="1271587"/>
            <a:chOff x="230" y="3157"/>
            <a:chExt cx="1045" cy="801"/>
          </a:xfrm>
        </p:grpSpPr>
        <p:grpSp>
          <p:nvGrpSpPr>
            <p:cNvPr id="25625" name="Group 20"/>
            <p:cNvGrpSpPr/>
            <p:nvPr/>
          </p:nvGrpSpPr>
          <p:grpSpPr>
            <a:xfrm>
              <a:off x="468" y="3467"/>
              <a:ext cx="706" cy="491"/>
              <a:chOff x="518" y="2443"/>
              <a:chExt cx="706" cy="491"/>
            </a:xfrm>
          </p:grpSpPr>
          <p:sp>
            <p:nvSpPr>
              <p:cNvPr id="25628" name="Oval 21"/>
              <p:cNvSpPr/>
              <p:nvPr/>
            </p:nvSpPr>
            <p:spPr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9" name="Rectangle 22"/>
              <p:cNvSpPr/>
              <p:nvPr/>
            </p:nvSpPr>
            <p:spPr>
              <a:xfrm>
                <a:off x="526" y="2761"/>
                <a:ext cx="68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5626" name="Line 23"/>
            <p:cNvSpPr/>
            <p:nvPr/>
          </p:nvSpPr>
          <p:spPr>
            <a:xfrm flipH="1">
              <a:off x="970" y="3207"/>
              <a:ext cx="305" cy="1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5627" name="Text Box 24"/>
            <p:cNvSpPr txBox="1"/>
            <p:nvPr/>
          </p:nvSpPr>
          <p:spPr>
            <a:xfrm>
              <a:off x="230" y="3157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5610" name="Group 25"/>
          <p:cNvGrpSpPr/>
          <p:nvPr/>
        </p:nvGrpSpPr>
        <p:grpSpPr>
          <a:xfrm>
            <a:off x="3967163" y="5075238"/>
            <a:ext cx="1838325" cy="1208087"/>
            <a:chOff x="2499" y="3197"/>
            <a:chExt cx="1158" cy="761"/>
          </a:xfrm>
        </p:grpSpPr>
        <p:grpSp>
          <p:nvGrpSpPr>
            <p:cNvPr id="25620" name="Group 26"/>
            <p:cNvGrpSpPr/>
            <p:nvPr/>
          </p:nvGrpSpPr>
          <p:grpSpPr>
            <a:xfrm>
              <a:off x="2586" y="3467"/>
              <a:ext cx="706" cy="491"/>
              <a:chOff x="1762" y="2595"/>
              <a:chExt cx="706" cy="491"/>
            </a:xfrm>
          </p:grpSpPr>
          <p:sp>
            <p:nvSpPr>
              <p:cNvPr id="25623" name="Oval 27"/>
              <p:cNvSpPr/>
              <p:nvPr/>
            </p:nvSpPr>
            <p:spPr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4" name="Rectangle 28"/>
              <p:cNvSpPr/>
              <p:nvPr/>
            </p:nvSpPr>
            <p:spPr>
              <a:xfrm>
                <a:off x="1813" y="2913"/>
                <a:ext cx="51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5621" name="Line 29"/>
            <p:cNvSpPr/>
            <p:nvPr/>
          </p:nvSpPr>
          <p:spPr>
            <a:xfrm>
              <a:off x="2499" y="3239"/>
              <a:ext cx="287" cy="18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25622" name="Text Box 30"/>
            <p:cNvSpPr txBox="1"/>
            <p:nvPr/>
          </p:nvSpPr>
          <p:spPr>
            <a:xfrm>
              <a:off x="2694" y="3197"/>
              <a:ext cx="9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5611" name="Group 31"/>
          <p:cNvGrpSpPr/>
          <p:nvPr/>
        </p:nvGrpSpPr>
        <p:grpSpPr>
          <a:xfrm>
            <a:off x="3190875" y="3236913"/>
            <a:ext cx="1958975" cy="1069975"/>
            <a:chOff x="2010" y="2039"/>
            <a:chExt cx="1234" cy="674"/>
          </a:xfrm>
        </p:grpSpPr>
        <p:sp>
          <p:nvSpPr>
            <p:cNvPr id="25618" name="Line 32"/>
            <p:cNvSpPr/>
            <p:nvPr/>
          </p:nvSpPr>
          <p:spPr>
            <a:xfrm flipH="1">
              <a:off x="2010" y="2039"/>
              <a:ext cx="329" cy="67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5619" name="Text Box 33"/>
            <p:cNvSpPr txBox="1"/>
            <p:nvPr/>
          </p:nvSpPr>
          <p:spPr>
            <a:xfrm>
              <a:off x="2204" y="2301"/>
              <a:ext cx="10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grpSp>
        <p:nvGrpSpPr>
          <p:cNvPr id="25612" name="Group 34"/>
          <p:cNvGrpSpPr/>
          <p:nvPr/>
        </p:nvGrpSpPr>
        <p:grpSpPr>
          <a:xfrm>
            <a:off x="752475" y="3706813"/>
            <a:ext cx="3084513" cy="1458912"/>
            <a:chOff x="474" y="2335"/>
            <a:chExt cx="1943" cy="919"/>
          </a:xfrm>
        </p:grpSpPr>
        <p:grpSp>
          <p:nvGrpSpPr>
            <p:cNvPr id="25613" name="Group 35"/>
            <p:cNvGrpSpPr/>
            <p:nvPr/>
          </p:nvGrpSpPr>
          <p:grpSpPr>
            <a:xfrm>
              <a:off x="1385" y="2763"/>
              <a:ext cx="1032" cy="491"/>
              <a:chOff x="1337" y="2763"/>
              <a:chExt cx="1032" cy="491"/>
            </a:xfrm>
          </p:grpSpPr>
          <p:sp>
            <p:nvSpPr>
              <p:cNvPr id="25616" name="Oval 36"/>
              <p:cNvSpPr/>
              <p:nvPr/>
            </p:nvSpPr>
            <p:spPr>
              <a:xfrm>
                <a:off x="1500" y="2763"/>
                <a:ext cx="706" cy="301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7" name="Rectangle 37"/>
              <p:cNvSpPr/>
              <p:nvPr/>
            </p:nvSpPr>
            <p:spPr>
              <a:xfrm>
                <a:off x="1337" y="3081"/>
                <a:ext cx="10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CollectMoney</a:t>
                </a:r>
                <a:endParaRPr sz="1800" dirty="0">
                  <a:latin typeface="Helvetica" charset="0"/>
                </a:endParaRPr>
              </a:p>
            </p:txBody>
          </p:sp>
        </p:grpSp>
        <p:sp>
          <p:nvSpPr>
            <p:cNvPr id="25614" name="Line 38"/>
            <p:cNvSpPr/>
            <p:nvPr/>
          </p:nvSpPr>
          <p:spPr>
            <a:xfrm>
              <a:off x="1059" y="2335"/>
              <a:ext cx="695" cy="3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5615" name="Text Box 39"/>
            <p:cNvSpPr txBox="1"/>
            <p:nvPr/>
          </p:nvSpPr>
          <p:spPr>
            <a:xfrm>
              <a:off x="474" y="2509"/>
              <a:ext cx="10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/>
              <a:r>
                <a:rPr sz="1600" b="1" dirty="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  <a:endParaRPr sz="16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Use Cases are useful to…</a:t>
            </a:r>
            <a:endParaRPr dirty="0"/>
          </a:p>
        </p:txBody>
      </p:sp>
      <p:sp>
        <p:nvSpPr>
          <p:cNvPr id="26627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Determining requirements</a:t>
            </a:r>
            <a:endParaRPr sz="2800" dirty="0"/>
          </a:p>
          <a:p>
            <a:pPr lvl="1" eaLnBrk="1" hangingPunct="1"/>
            <a:r>
              <a:rPr sz="2400" dirty="0"/>
              <a:t>New use cases often generate new requirements as the system is analyzed and the design takes shape. </a:t>
            </a:r>
            <a:endParaRPr sz="2400" dirty="0"/>
          </a:p>
          <a:p>
            <a:pPr eaLnBrk="1" hangingPunct="1"/>
            <a:r>
              <a:rPr sz="2800" dirty="0"/>
              <a:t>Communicating with clients</a:t>
            </a:r>
            <a:endParaRPr sz="2800" dirty="0"/>
          </a:p>
          <a:p>
            <a:pPr lvl="1" eaLnBrk="1" hangingPunct="1"/>
            <a:r>
              <a:rPr sz="2400" dirty="0"/>
              <a:t>Their notational simplicity makes use case diagrams a good way for developers to communicate with clients. </a:t>
            </a:r>
            <a:endParaRPr sz="2400" dirty="0"/>
          </a:p>
          <a:p>
            <a:pPr eaLnBrk="1" hangingPunct="1"/>
            <a:r>
              <a:rPr sz="2800" dirty="0"/>
              <a:t>Generating test cases</a:t>
            </a:r>
            <a:endParaRPr sz="2800" dirty="0"/>
          </a:p>
          <a:p>
            <a:pPr lvl="1" eaLnBrk="1" hangingPunct="1"/>
            <a:r>
              <a:rPr sz="2400" dirty="0"/>
              <a:t>The collection of scenarios for a use case may suggest a suite of test cases for those scenarios. </a:t>
            </a:r>
            <a:endParaRPr sz="2400" dirty="0"/>
          </a:p>
          <a:p>
            <a:pPr eaLnBrk="1" hangingPunct="1"/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Use Case Diagrams: Summary</a:t>
            </a:r>
            <a:endParaRPr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Use case diagrams represent external behavior</a:t>
            </a:r>
            <a:endParaRPr dirty="0"/>
          </a:p>
          <a:p>
            <a:pPr eaLnBrk="1" hangingPunct="1"/>
            <a:r>
              <a:rPr dirty="0"/>
              <a:t>Use case diagrams are useful as an index into the use cases</a:t>
            </a:r>
            <a:endParaRPr dirty="0"/>
          </a:p>
          <a:p>
            <a:pPr eaLnBrk="1" hangingPunct="1"/>
            <a:r>
              <a:rPr dirty="0"/>
              <a:t>Use case descriptions provide meat of model, not the use case diagrams.</a:t>
            </a:r>
            <a:endParaRPr dirty="0"/>
          </a:p>
          <a:p>
            <a:pPr eaLnBrk="1" hangingPunct="1"/>
            <a:r>
              <a:rPr dirty="0"/>
              <a:t>All use cases need to be described for the model to be useful.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Class Diagrams</a:t>
            </a:r>
            <a:endParaRPr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dirty="0"/>
              <a:t>Gives an overview of a system by showing its classes and the relationships among them. 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Class diagrams are static 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they display what interacts but not what happens when they do interact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Also shows attributes and operations of each class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Good way to describe the overall architecture of system components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Class Diagram Perspectives</a:t>
            </a:r>
            <a:endParaRPr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We draw Class Diagrams under three perspectives</a:t>
            </a:r>
            <a:endParaRPr dirty="0"/>
          </a:p>
          <a:p>
            <a:pPr lvl="1" eaLnBrk="1" hangingPunct="1"/>
            <a:r>
              <a:rPr dirty="0"/>
              <a:t>Conceptual</a:t>
            </a:r>
            <a:endParaRPr dirty="0"/>
          </a:p>
          <a:p>
            <a:pPr lvl="2" eaLnBrk="1" hangingPunct="1"/>
            <a:r>
              <a:rPr dirty="0"/>
              <a:t>Software independent</a:t>
            </a:r>
            <a:endParaRPr dirty="0"/>
          </a:p>
          <a:p>
            <a:pPr lvl="2" eaLnBrk="1" hangingPunct="1"/>
            <a:r>
              <a:rPr dirty="0"/>
              <a:t>Language independent</a:t>
            </a:r>
            <a:endParaRPr dirty="0"/>
          </a:p>
          <a:p>
            <a:pPr lvl="1" eaLnBrk="1" hangingPunct="1"/>
            <a:r>
              <a:rPr dirty="0"/>
              <a:t>Specification</a:t>
            </a:r>
            <a:endParaRPr dirty="0"/>
          </a:p>
          <a:p>
            <a:pPr lvl="2" eaLnBrk="1" hangingPunct="1"/>
            <a:r>
              <a:rPr dirty="0"/>
              <a:t>Focus on the interfaces of the software</a:t>
            </a:r>
            <a:endParaRPr dirty="0"/>
          </a:p>
          <a:p>
            <a:pPr lvl="1" eaLnBrk="1" hangingPunct="1"/>
            <a:r>
              <a:rPr dirty="0"/>
              <a:t>Implementation</a:t>
            </a:r>
            <a:endParaRPr dirty="0"/>
          </a:p>
          <a:p>
            <a:pPr lvl="2" eaLnBrk="1" hangingPunct="1"/>
            <a:r>
              <a:rPr dirty="0"/>
              <a:t>Focus on the implementation of the software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Classes – Not Just for Code</a:t>
            </a:r>
            <a:endParaRPr dirty="0"/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4267200"/>
            <a:ext cx="8229600" cy="16700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sz="2800" dirty="0"/>
              <a:t>A </a:t>
            </a:r>
            <a:r>
              <a:rPr sz="2800" b="1" i="1" dirty="0"/>
              <a:t>class</a:t>
            </a:r>
            <a:r>
              <a:rPr sz="2800" dirty="0"/>
              <a:t> represent a concept</a:t>
            </a:r>
            <a:endParaRPr sz="2800" dirty="0"/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sz="2800" dirty="0"/>
              <a:t>A class encapsulates state </a:t>
            </a:r>
            <a:r>
              <a:rPr sz="2800" b="1" i="1" dirty="0"/>
              <a:t>(attributes)</a:t>
            </a:r>
            <a:r>
              <a:rPr sz="2800" dirty="0"/>
              <a:t> and behavior </a:t>
            </a:r>
            <a:r>
              <a:rPr sz="2800" b="1" i="1" dirty="0"/>
              <a:t>(operations).</a:t>
            </a:r>
            <a:endParaRPr sz="2800" b="1" i="1" dirty="0"/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sz="2800" dirty="0"/>
              <a:t>Each attribute has a </a:t>
            </a:r>
            <a:r>
              <a:rPr sz="2800" b="1" i="1" dirty="0"/>
              <a:t>type</a:t>
            </a:r>
            <a:r>
              <a:rPr sz="2800" dirty="0"/>
              <a:t>.</a:t>
            </a:r>
            <a:endParaRPr sz="2800" dirty="0"/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sz="2800" dirty="0"/>
              <a:t>Each operation has a </a:t>
            </a:r>
            <a:r>
              <a:rPr sz="2800" b="1" i="1" dirty="0"/>
              <a:t>signature</a:t>
            </a:r>
            <a:r>
              <a:rPr sz="2800" dirty="0"/>
              <a:t>.</a:t>
            </a:r>
            <a:endParaRPr sz="2800" dirty="0"/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sz="2800" dirty="0"/>
              <a:t>The class name is the only mandatory information.</a:t>
            </a:r>
            <a:endParaRPr sz="2800" dirty="0"/>
          </a:p>
        </p:txBody>
      </p:sp>
      <p:grpSp>
        <p:nvGrpSpPr>
          <p:cNvPr id="30724" name="Group 4"/>
          <p:cNvGrpSpPr/>
          <p:nvPr/>
        </p:nvGrpSpPr>
        <p:grpSpPr>
          <a:xfrm>
            <a:off x="873125" y="2243138"/>
            <a:ext cx="2247900" cy="1306512"/>
            <a:chOff x="550" y="1413"/>
            <a:chExt cx="1416" cy="823"/>
          </a:xfrm>
        </p:grpSpPr>
        <p:sp>
          <p:nvSpPr>
            <p:cNvPr id="30738" name="Text Box 5"/>
            <p:cNvSpPr txBox="1"/>
            <p:nvPr/>
          </p:nvSpPr>
          <p:spPr>
            <a:xfrm>
              <a:off x="584" y="1655"/>
              <a:ext cx="1382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zone2price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getZones()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  <a:p>
              <a:pPr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getPrice()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</p:txBody>
        </p:sp>
        <p:grpSp>
          <p:nvGrpSpPr>
            <p:cNvPr id="30739" name="Group 6"/>
            <p:cNvGrpSpPr/>
            <p:nvPr/>
          </p:nvGrpSpPr>
          <p:grpSpPr>
            <a:xfrm>
              <a:off x="554" y="1413"/>
              <a:ext cx="1390" cy="282"/>
              <a:chOff x="554" y="1413"/>
              <a:chExt cx="1390" cy="282"/>
            </a:xfrm>
          </p:grpSpPr>
          <p:sp>
            <p:nvSpPr>
              <p:cNvPr id="30742" name="Rectangle 7"/>
              <p:cNvSpPr/>
              <p:nvPr/>
            </p:nvSpPr>
            <p:spPr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3" name="Rectangle 8"/>
              <p:cNvSpPr/>
              <p:nvPr/>
            </p:nvSpPr>
            <p:spPr>
              <a:xfrm>
                <a:off x="749" y="1507"/>
                <a:ext cx="100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0" hangingPunct="0"/>
                <a:r>
                  <a:rPr sz="1800" b="1" dirty="0">
                    <a:solidFill>
                      <a:srgbClr val="000000"/>
                    </a:solidFill>
                    <a:latin typeface="Courier" charset="0"/>
                  </a:rPr>
                  <a:t>TariffSchedule</a:t>
                </a:r>
                <a:endParaRPr sz="1800" b="1" dirty="0">
                  <a:solidFill>
                    <a:srgbClr val="000000"/>
                  </a:solidFill>
                  <a:latin typeface="Courier" charset="0"/>
                </a:endParaRPr>
              </a:p>
            </p:txBody>
          </p:sp>
        </p:grpSp>
        <p:sp>
          <p:nvSpPr>
            <p:cNvPr id="30740" name="Rectangle 9"/>
            <p:cNvSpPr/>
            <p:nvPr/>
          </p:nvSpPr>
          <p:spPr>
            <a:xfrm>
              <a:off x="550" y="1698"/>
              <a:ext cx="1394" cy="162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41" name="Rectangle 10"/>
            <p:cNvSpPr/>
            <p:nvPr/>
          </p:nvSpPr>
          <p:spPr>
            <a:xfrm>
              <a:off x="553" y="1866"/>
              <a:ext cx="1393" cy="370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25" name="Group 11"/>
          <p:cNvGrpSpPr/>
          <p:nvPr/>
        </p:nvGrpSpPr>
        <p:grpSpPr>
          <a:xfrm>
            <a:off x="5187950" y="922338"/>
            <a:ext cx="3635375" cy="1306512"/>
            <a:chOff x="3212" y="1405"/>
            <a:chExt cx="2290" cy="823"/>
          </a:xfrm>
        </p:grpSpPr>
        <p:sp>
          <p:nvSpPr>
            <p:cNvPr id="30733" name="Text Box 12"/>
            <p:cNvSpPr txBox="1"/>
            <p:nvPr/>
          </p:nvSpPr>
          <p:spPr>
            <a:xfrm>
              <a:off x="3261" y="1647"/>
              <a:ext cx="2241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800" b="1" dirty="0">
                  <a:solidFill>
                    <a:srgbClr val="FF0000"/>
                  </a:solidFill>
                  <a:latin typeface="Courier" charset="0"/>
                </a:rPr>
                <a:t>Table</a:t>
              </a:r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 zone2price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  <a:p>
              <a:pPr eaLnBrk="0" hangingPunct="0"/>
              <a:r>
                <a:rPr sz="1800" b="1" dirty="0">
                  <a:solidFill>
                    <a:srgbClr val="FF0000"/>
                  </a:solidFill>
                  <a:latin typeface="Courier" charset="0"/>
                </a:rPr>
                <a:t>Enumeration</a:t>
              </a:r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 getZones()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  <a:p>
              <a:pPr eaLnBrk="0" hangingPunct="0"/>
              <a:r>
                <a:rPr sz="1800" b="1" dirty="0">
                  <a:solidFill>
                    <a:srgbClr val="FF0000"/>
                  </a:solidFill>
                  <a:latin typeface="Courier" charset="0"/>
                </a:rPr>
                <a:t>Price</a:t>
              </a:r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 getPrice(</a:t>
              </a:r>
              <a:r>
                <a:rPr sz="1800" b="1" dirty="0">
                  <a:solidFill>
                    <a:srgbClr val="FF0000"/>
                  </a:solidFill>
                  <a:latin typeface="Courier" charset="0"/>
                </a:rPr>
                <a:t>Zone</a:t>
              </a:r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)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</p:txBody>
        </p:sp>
        <p:sp>
          <p:nvSpPr>
            <p:cNvPr id="30734" name="Rectangle 13"/>
            <p:cNvSpPr/>
            <p:nvPr/>
          </p:nvSpPr>
          <p:spPr>
            <a:xfrm>
              <a:off x="3212" y="1405"/>
              <a:ext cx="2254" cy="282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35" name="Rectangle 14"/>
            <p:cNvSpPr/>
            <p:nvPr/>
          </p:nvSpPr>
          <p:spPr>
            <a:xfrm>
              <a:off x="3839" y="1499"/>
              <a:ext cx="10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TariffSchedule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</p:txBody>
        </p:sp>
        <p:sp>
          <p:nvSpPr>
            <p:cNvPr id="30736" name="Rectangle 15"/>
            <p:cNvSpPr/>
            <p:nvPr/>
          </p:nvSpPr>
          <p:spPr>
            <a:xfrm>
              <a:off x="3214" y="1690"/>
              <a:ext cx="2251" cy="162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37" name="Rectangle 16"/>
            <p:cNvSpPr/>
            <p:nvPr/>
          </p:nvSpPr>
          <p:spPr>
            <a:xfrm>
              <a:off x="3219" y="1858"/>
              <a:ext cx="2251" cy="370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26" name="AutoShape 17"/>
          <p:cNvSpPr/>
          <p:nvPr/>
        </p:nvSpPr>
        <p:spPr>
          <a:xfrm>
            <a:off x="3670300" y="1676400"/>
            <a:ext cx="1244600" cy="609600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Name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30727" name="AutoShape 18"/>
          <p:cNvSpPr/>
          <p:nvPr/>
        </p:nvSpPr>
        <p:spPr>
          <a:xfrm>
            <a:off x="3441700" y="2489200"/>
            <a:ext cx="1689100" cy="609600"/>
          </a:xfrm>
          <a:prstGeom prst="wedgeRoundRectCallout">
            <a:avLst>
              <a:gd name="adj1" fmla="val -68421"/>
              <a:gd name="adj2" fmla="val 9634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Attributes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30728" name="AutoShape 19"/>
          <p:cNvSpPr/>
          <p:nvPr/>
        </p:nvSpPr>
        <p:spPr>
          <a:xfrm>
            <a:off x="3479800" y="3289300"/>
            <a:ext cx="1689100" cy="609600"/>
          </a:xfrm>
          <a:prstGeom prst="wedgeRoundRectCallout">
            <a:avLst>
              <a:gd name="adj1" fmla="val -72931"/>
              <a:gd name="adj2" fmla="val -5911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Operations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30729" name="AutoShape 20"/>
          <p:cNvSpPr/>
          <p:nvPr/>
        </p:nvSpPr>
        <p:spPr>
          <a:xfrm>
            <a:off x="6210300" y="2451100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Signature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grpSp>
        <p:nvGrpSpPr>
          <p:cNvPr id="30730" name="Group 21"/>
          <p:cNvGrpSpPr/>
          <p:nvPr/>
        </p:nvGrpSpPr>
        <p:grpSpPr>
          <a:xfrm>
            <a:off x="6315075" y="3309938"/>
            <a:ext cx="2206625" cy="447675"/>
            <a:chOff x="554" y="1413"/>
            <a:chExt cx="1390" cy="282"/>
          </a:xfrm>
        </p:grpSpPr>
        <p:sp>
          <p:nvSpPr>
            <p:cNvPr id="30731" name="Rectangle 22"/>
            <p:cNvSpPr/>
            <p:nvPr/>
          </p:nvSpPr>
          <p:spPr>
            <a:xfrm>
              <a:off x="554" y="1413"/>
              <a:ext cx="1390" cy="282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32" name="Rectangle 23"/>
            <p:cNvSpPr/>
            <p:nvPr/>
          </p:nvSpPr>
          <p:spPr>
            <a:xfrm>
              <a:off x="749" y="1507"/>
              <a:ext cx="10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0" hangingPunct="0"/>
              <a:r>
                <a:rPr sz="1800" b="1" dirty="0">
                  <a:solidFill>
                    <a:srgbClr val="000000"/>
                  </a:solidFill>
                  <a:latin typeface="Courier" charset="0"/>
                </a:rPr>
                <a:t>TariffSchedule</a:t>
              </a:r>
              <a:endParaRPr sz="1800" b="1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Instances</a:t>
            </a:r>
            <a:endParaRPr dirty="0"/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3917950"/>
            <a:ext cx="8229600" cy="217805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sz="2800" dirty="0"/>
              <a:t>An </a:t>
            </a:r>
            <a:r>
              <a:rPr sz="2800" b="1" i="1" dirty="0"/>
              <a:t>instance</a:t>
            </a:r>
            <a:r>
              <a:rPr sz="2800" dirty="0"/>
              <a:t> represents a phenomenon.</a:t>
            </a:r>
            <a:endParaRPr sz="2800" dirty="0"/>
          </a:p>
          <a:p>
            <a:pPr eaLnBrk="1" hangingPunct="1">
              <a:buClrTx/>
              <a:buSzTx/>
              <a:buFontTx/>
            </a:pPr>
            <a:r>
              <a:rPr sz="2800" dirty="0"/>
              <a:t>The name of an instance is </a:t>
            </a:r>
            <a:r>
              <a:rPr sz="2800" u="sng" dirty="0"/>
              <a:t>underlined</a:t>
            </a:r>
            <a:r>
              <a:rPr sz="2800" dirty="0"/>
              <a:t> and can contain the class of the instance.</a:t>
            </a:r>
            <a:endParaRPr sz="2800" dirty="0"/>
          </a:p>
          <a:p>
            <a:pPr eaLnBrk="1" hangingPunct="1">
              <a:buClrTx/>
              <a:buSzTx/>
              <a:buFontTx/>
            </a:pPr>
            <a:r>
              <a:rPr sz="2800" dirty="0"/>
              <a:t>The attributes are represented with their </a:t>
            </a:r>
            <a:r>
              <a:rPr sz="2800" b="1" i="1" dirty="0"/>
              <a:t>values</a:t>
            </a:r>
            <a:r>
              <a:rPr sz="2800" dirty="0"/>
              <a:t>.</a:t>
            </a:r>
            <a:endParaRPr sz="2800" dirty="0"/>
          </a:p>
          <a:p>
            <a:pPr eaLnBrk="1" hangingPunct="1">
              <a:buClrTx/>
              <a:buSzTx/>
              <a:buFontTx/>
            </a:pPr>
            <a:endParaRPr sz="2800" dirty="0"/>
          </a:p>
        </p:txBody>
      </p:sp>
      <p:sp>
        <p:nvSpPr>
          <p:cNvPr id="31748" name="Text Box 4"/>
          <p:cNvSpPr txBox="1"/>
          <p:nvPr/>
        </p:nvSpPr>
        <p:spPr>
          <a:xfrm>
            <a:off x="1903413" y="1878013"/>
            <a:ext cx="3478212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1800" b="1" dirty="0">
                <a:solidFill>
                  <a:srgbClr val="000000"/>
                </a:solidFill>
                <a:latin typeface="Courier" charset="0"/>
              </a:rPr>
              <a:t>zone2price = {</a:t>
            </a:r>
            <a:endParaRPr sz="1800" b="1" dirty="0">
              <a:solidFill>
                <a:srgbClr val="000000"/>
              </a:solidFill>
              <a:latin typeface="Courier" charset="0"/>
            </a:endParaRPr>
          </a:p>
          <a:p>
            <a:pPr eaLnBrk="0" hangingPunct="0"/>
            <a:r>
              <a:rPr sz="1800" b="1" dirty="0">
                <a:solidFill>
                  <a:srgbClr val="000000"/>
                </a:solidFill>
                <a:latin typeface="Courier" charset="0"/>
              </a:rPr>
              <a:t>{‘1’, .20},</a:t>
            </a:r>
            <a:br>
              <a:rPr sz="1800" b="1" dirty="0">
                <a:solidFill>
                  <a:srgbClr val="000000"/>
                </a:solidFill>
                <a:latin typeface="Courier" charset="0"/>
              </a:rPr>
            </a:br>
            <a:r>
              <a:rPr sz="1800" b="1" dirty="0">
                <a:solidFill>
                  <a:srgbClr val="000000"/>
                </a:solidFill>
                <a:latin typeface="Courier" charset="0"/>
              </a:rPr>
              <a:t>{‘2’, .40},</a:t>
            </a:r>
            <a:endParaRPr sz="1800" b="1" dirty="0">
              <a:solidFill>
                <a:srgbClr val="000000"/>
              </a:solidFill>
              <a:latin typeface="Courier" charset="0"/>
            </a:endParaRPr>
          </a:p>
          <a:p>
            <a:pPr eaLnBrk="0" hangingPunct="0"/>
            <a:r>
              <a:rPr sz="1800" b="1" dirty="0">
                <a:solidFill>
                  <a:srgbClr val="000000"/>
                </a:solidFill>
                <a:latin typeface="Courier" charset="0"/>
              </a:rPr>
              <a:t>{‘3’, .60}}</a:t>
            </a:r>
            <a:endParaRPr sz="1800" b="1" dirty="0">
              <a:solidFill>
                <a:srgbClr val="000000"/>
              </a:solidFill>
              <a:latin typeface="Courier" charset="0"/>
            </a:endParaRPr>
          </a:p>
        </p:txBody>
      </p:sp>
      <p:grpSp>
        <p:nvGrpSpPr>
          <p:cNvPr id="31749" name="Group 5"/>
          <p:cNvGrpSpPr/>
          <p:nvPr/>
        </p:nvGrpSpPr>
        <p:grpSpPr>
          <a:xfrm>
            <a:off x="1827213" y="1493838"/>
            <a:ext cx="3498850" cy="447675"/>
            <a:chOff x="554" y="1413"/>
            <a:chExt cx="1390" cy="282"/>
          </a:xfrm>
        </p:grpSpPr>
        <p:sp>
          <p:nvSpPr>
            <p:cNvPr id="31751" name="Rectangle 6"/>
            <p:cNvSpPr/>
            <p:nvPr/>
          </p:nvSpPr>
          <p:spPr>
            <a:xfrm>
              <a:off x="554" y="1413"/>
              <a:ext cx="1390" cy="282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1752" name="Rectangle 7"/>
            <p:cNvSpPr/>
            <p:nvPr/>
          </p:nvSpPr>
          <p:spPr>
            <a:xfrm>
              <a:off x="598" y="1507"/>
              <a:ext cx="1089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0" hangingPunct="0"/>
              <a:r>
                <a:rPr sz="1800" b="1" u="sng" dirty="0">
                  <a:solidFill>
                    <a:srgbClr val="000000"/>
                  </a:solidFill>
                  <a:latin typeface="Courier" charset="0"/>
                </a:rPr>
                <a:t>tarif_1974:TariffSchedule</a:t>
              </a:r>
              <a:endParaRPr sz="1800" b="1" u="sng" dirty="0">
                <a:solidFill>
                  <a:srgbClr val="000000"/>
                </a:solidFill>
                <a:latin typeface="Courier" charset="0"/>
              </a:endParaRPr>
            </a:p>
          </p:txBody>
        </p:sp>
      </p:grpSp>
      <p:sp>
        <p:nvSpPr>
          <p:cNvPr id="31750" name="Rectangle 8"/>
          <p:cNvSpPr/>
          <p:nvPr/>
        </p:nvSpPr>
        <p:spPr>
          <a:xfrm>
            <a:off x="1825625" y="1946275"/>
            <a:ext cx="3505200" cy="117157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Class Notation</a:t>
            </a:r>
            <a:endParaRPr dirty="0"/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000" dirty="0"/>
              <a:t>A class is a rectangle divided into three parts</a:t>
            </a:r>
            <a:endParaRPr sz="20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Class name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Class attributes (i.e. data members, variables)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Class operations (i.e. methods)</a:t>
            </a:r>
            <a:endParaRPr sz="1800" dirty="0"/>
          </a:p>
          <a:p>
            <a:pPr eaLnBrk="1" hangingPunct="1">
              <a:lnSpc>
                <a:spcPct val="80000"/>
              </a:lnSpc>
            </a:pPr>
            <a:r>
              <a:rPr sz="2000" dirty="0"/>
              <a:t>Modifiers</a:t>
            </a:r>
            <a:endParaRPr sz="20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Private: -   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Public: +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Protected:  #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1800" dirty="0"/>
              <a:t>Static: Underlined  (i.e. shared among all members of the class)</a:t>
            </a:r>
            <a:endParaRPr sz="1800" dirty="0"/>
          </a:p>
          <a:p>
            <a:pPr eaLnBrk="1" hangingPunct="1">
              <a:lnSpc>
                <a:spcPct val="80000"/>
              </a:lnSpc>
            </a:pPr>
            <a:r>
              <a:rPr sz="2000" dirty="0"/>
              <a:t>Abstract class:  Name in italics</a:t>
            </a:r>
            <a:endParaRPr sz="2000" dirty="0"/>
          </a:p>
        </p:txBody>
      </p:sp>
      <p:graphicFrame>
        <p:nvGraphicFramePr>
          <p:cNvPr id="1026" name="Object 4"/>
          <p:cNvGraphicFramePr/>
          <p:nvPr/>
        </p:nvGraphicFramePr>
        <p:xfrm>
          <a:off x="2819400" y="4648200"/>
          <a:ext cx="38862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22550" imgH="1195705" progId="Visio.Drawing.11">
                  <p:embed/>
                </p:oleObj>
              </mc:Choice>
              <mc:Fallback>
                <p:oleObj name="" r:id="rId1" imgW="2622550" imgH="1195705" progId="Visio.Drawing.11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4648200"/>
                        <a:ext cx="3886200" cy="193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Class Notation</a:t>
            </a:r>
            <a:endParaRPr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400" dirty="0"/>
              <a:t>Lines or arrows between classes indicate relationships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Association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A relationship between instances of two classes, where one class must know about the other to do its work, e.g. client communicates to server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a straight line or arrow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Aggregation 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An association where one class belongs to a collection, e.g. instructor part of Faculty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an empty diamond on the side of the collection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Composition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Strong form of Aggregation 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Lifetime control; components cannot exist without the aggregate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a solid diamond on the side of the collection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Inheritance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An inheritance link indicating one class a superclass relationship, e.g. bird is part of mammal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triangle pointing to superclass</a:t>
            </a:r>
            <a:endParaRPr sz="1800" dirty="0"/>
          </a:p>
          <a:p>
            <a:pPr eaLnBrk="1" hangingPunct="1">
              <a:lnSpc>
                <a:spcPct val="80000"/>
              </a:lnSpc>
            </a:pPr>
            <a:endParaRPr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409825"/>
            <a:ext cx="3695700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Binary Association</a:t>
            </a:r>
            <a:endParaRPr dirty="0"/>
          </a:p>
        </p:txBody>
      </p:sp>
      <p:sp>
        <p:nvSpPr>
          <p:cNvPr id="33796" name="Line 5"/>
          <p:cNvSpPr/>
          <p:nvPr/>
        </p:nvSpPr>
        <p:spPr>
          <a:xfrm flipH="1">
            <a:off x="1981200" y="31242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3797" name="AutoShape 6"/>
          <p:cNvSpPr/>
          <p:nvPr/>
        </p:nvSpPr>
        <p:spPr>
          <a:xfrm>
            <a:off x="1524000" y="3657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798" name="Text Box 7"/>
          <p:cNvSpPr txBox="1"/>
          <p:nvPr/>
        </p:nvSpPr>
        <p:spPr>
          <a:xfrm>
            <a:off x="1600200" y="3962400"/>
            <a:ext cx="1524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myB.service();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33799" name="AutoShape 8"/>
          <p:cNvSpPr/>
          <p:nvPr/>
        </p:nvSpPr>
        <p:spPr>
          <a:xfrm>
            <a:off x="5181600" y="3657600"/>
            <a:ext cx="2133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800" name="Text Box 9"/>
          <p:cNvSpPr txBox="1"/>
          <p:nvPr/>
        </p:nvSpPr>
        <p:spPr>
          <a:xfrm>
            <a:off x="5257800" y="3962400"/>
            <a:ext cx="1981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myA.doSomething();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33801" name="Text Box 10"/>
          <p:cNvSpPr txBox="1"/>
          <p:nvPr/>
        </p:nvSpPr>
        <p:spPr>
          <a:xfrm>
            <a:off x="914400" y="1676400"/>
            <a:ext cx="749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Binary Association: Both entities “Know About” each other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802" name="Line 11"/>
          <p:cNvSpPr/>
          <p:nvPr/>
        </p:nvSpPr>
        <p:spPr>
          <a:xfrm>
            <a:off x="5410200" y="32766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3803" name="Text Box 13"/>
          <p:cNvSpPr txBox="1"/>
          <p:nvPr/>
        </p:nvSpPr>
        <p:spPr>
          <a:xfrm>
            <a:off x="1905000" y="5334000"/>
            <a:ext cx="5324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Optionally, may create an Associate Class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Why use UML</a:t>
            </a:r>
            <a:endParaRPr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sz="2400" dirty="0"/>
              <a:t>Open Standard, Graphical notation for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Specifying, visualizing, constructing, and documenting software systems</a:t>
            </a:r>
            <a:endParaRPr sz="20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Language can be used from general initial design to very specific detailed design across the entire software development lifecycle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Increase understanding/communication of product to customers and developers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Support for diverse application areas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Support for UML in many software packages today (e.g. Rational, plugins for popular IDE’s like NetBeans, Eclipse)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Based upon experience and needs of the user community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Unary Association</a:t>
            </a:r>
            <a:endParaRPr dirty="0"/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413000"/>
            <a:ext cx="42767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 Box 5"/>
          <p:cNvSpPr txBox="1"/>
          <p:nvPr/>
        </p:nvSpPr>
        <p:spPr>
          <a:xfrm>
            <a:off x="1447800" y="1676400"/>
            <a:ext cx="6059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A knows about B, but B knows nothing about A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821" name="Line 6"/>
          <p:cNvSpPr/>
          <p:nvPr/>
        </p:nvSpPr>
        <p:spPr>
          <a:xfrm>
            <a:off x="4572000" y="2717800"/>
            <a:ext cx="838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4822" name="Text Box 7"/>
          <p:cNvSpPr txBox="1"/>
          <p:nvPr/>
        </p:nvSpPr>
        <p:spPr>
          <a:xfrm>
            <a:off x="5165725" y="4054475"/>
            <a:ext cx="3271838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Arrow points in direction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of the dependency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823" name="Line 8"/>
          <p:cNvSpPr/>
          <p:nvPr/>
        </p:nvSpPr>
        <p:spPr>
          <a:xfrm flipH="1">
            <a:off x="1981200" y="32512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4824" name="AutoShape 9"/>
          <p:cNvSpPr/>
          <p:nvPr/>
        </p:nvSpPr>
        <p:spPr>
          <a:xfrm>
            <a:off x="1524000" y="3784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825" name="Text Box 10"/>
          <p:cNvSpPr txBox="1"/>
          <p:nvPr/>
        </p:nvSpPr>
        <p:spPr>
          <a:xfrm>
            <a:off x="1600200" y="4089400"/>
            <a:ext cx="1524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myB.service();</a:t>
            </a:r>
            <a:endParaRPr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Aggregation</a:t>
            </a:r>
            <a:endParaRPr dirty="0"/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362200"/>
            <a:ext cx="4381500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Text Box 5"/>
          <p:cNvSpPr txBox="1"/>
          <p:nvPr/>
        </p:nvSpPr>
        <p:spPr>
          <a:xfrm>
            <a:off x="304800" y="1676400"/>
            <a:ext cx="8763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Aggregation is an association with a “collection-member” relationship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845" name="Line 6"/>
          <p:cNvSpPr/>
          <p:nvPr/>
        </p:nvSpPr>
        <p:spPr>
          <a:xfrm flipH="1">
            <a:off x="1981200" y="32512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5846" name="AutoShape 7"/>
          <p:cNvSpPr/>
          <p:nvPr/>
        </p:nvSpPr>
        <p:spPr>
          <a:xfrm>
            <a:off x="1524000" y="3784600"/>
            <a:ext cx="2209800" cy="1016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847" name="Text Box 8"/>
          <p:cNvSpPr txBox="1"/>
          <p:nvPr/>
        </p:nvSpPr>
        <p:spPr>
          <a:xfrm>
            <a:off x="1600200" y="4006850"/>
            <a:ext cx="19050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void doSomething()</a:t>
            </a:r>
            <a:br>
              <a:rPr sz="1600" dirty="0">
                <a:latin typeface="Times New Roman" panose="02020603050405020304" pitchFamily="18" charset="0"/>
              </a:rPr>
            </a:br>
            <a:r>
              <a:rPr sz="1600" dirty="0">
                <a:latin typeface="Times New Roman" panose="02020603050405020304" pitchFamily="18" charset="0"/>
              </a:rPr>
              <a:t>   aModule.service();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35848" name="Text Box 9"/>
          <p:cNvSpPr txBox="1"/>
          <p:nvPr/>
        </p:nvSpPr>
        <p:spPr>
          <a:xfrm>
            <a:off x="4648200" y="3886200"/>
            <a:ext cx="34750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Hollow diamond on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the Collection side</a:t>
            </a:r>
            <a:endParaRPr dirty="0">
              <a:latin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No sole ownership implied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849" name="Line 13"/>
          <p:cNvSpPr/>
          <p:nvPr/>
        </p:nvSpPr>
        <p:spPr>
          <a:xfrm flipH="1" flipV="1">
            <a:off x="4419600" y="2743200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Composition</a:t>
            </a:r>
            <a:endParaRPr dirty="0"/>
          </a:p>
        </p:txBody>
      </p:sp>
      <p:graphicFrame>
        <p:nvGraphicFramePr>
          <p:cNvPr id="2050" name="Object 5"/>
          <p:cNvGraphicFramePr/>
          <p:nvPr/>
        </p:nvGraphicFramePr>
        <p:xfrm>
          <a:off x="1219200" y="3200400"/>
          <a:ext cx="6553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13300" imgH="1195705" progId="Visio.Drawing.11">
                  <p:embed/>
                </p:oleObj>
              </mc:Choice>
              <mc:Fallback>
                <p:oleObj name="" r:id="rId1" imgW="4813300" imgH="1195705" progId="Visio.Drawing.11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200400"/>
                        <a:ext cx="6553200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/>
          <p:nvPr/>
        </p:nvSpPr>
        <p:spPr>
          <a:xfrm>
            <a:off x="457200" y="1447800"/>
            <a:ext cx="8335963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Composition is Aggregation with: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	Lifetime Control (owner controls construction, destruction)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	Part object may belong to only one whole object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53" name="Text Box 7"/>
          <p:cNvSpPr txBox="1"/>
          <p:nvPr/>
        </p:nvSpPr>
        <p:spPr>
          <a:xfrm>
            <a:off x="3429000" y="5181600"/>
            <a:ext cx="29114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Times New Roman" panose="02020603050405020304" pitchFamily="18" charset="0"/>
              </a:rPr>
              <a:t>Filled diamond on side of the Collection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54" name="Line 8"/>
          <p:cNvSpPr/>
          <p:nvPr/>
        </p:nvSpPr>
        <p:spPr>
          <a:xfrm flipH="1" flipV="1">
            <a:off x="3124200" y="4038600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055" name="Line 9"/>
          <p:cNvSpPr/>
          <p:nvPr/>
        </p:nvSpPr>
        <p:spPr>
          <a:xfrm flipH="1">
            <a:off x="914400" y="41148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056" name="AutoShape 10"/>
          <p:cNvSpPr/>
          <p:nvPr/>
        </p:nvSpPr>
        <p:spPr>
          <a:xfrm>
            <a:off x="457200" y="4648200"/>
            <a:ext cx="2209800" cy="1524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57" name="Text Box 11"/>
          <p:cNvSpPr txBox="1"/>
          <p:nvPr/>
        </p:nvSpPr>
        <p:spPr>
          <a:xfrm>
            <a:off x="533400" y="4724400"/>
            <a:ext cx="1905000" cy="131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   members[0] = </a:t>
            </a:r>
            <a:br>
              <a:rPr sz="1600" dirty="0">
                <a:latin typeface="Times New Roman" panose="02020603050405020304" pitchFamily="18" charset="0"/>
              </a:rPr>
            </a:br>
            <a:r>
              <a:rPr sz="1600" dirty="0">
                <a:latin typeface="Times New Roman" panose="02020603050405020304" pitchFamily="18" charset="0"/>
              </a:rPr>
              <a:t>    new Employee();</a:t>
            </a:r>
            <a:endParaRPr sz="1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  …</a:t>
            </a:r>
            <a:endParaRPr sz="1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  delete members[0];</a:t>
            </a:r>
            <a:endParaRPr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Inheritance</a:t>
            </a:r>
            <a:endParaRPr dirty="0"/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209800"/>
            <a:ext cx="1895475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Rectangle 5"/>
          <p:cNvSpPr/>
          <p:nvPr/>
        </p:nvSpPr>
        <p:spPr>
          <a:xfrm>
            <a:off x="2438400" y="1447800"/>
            <a:ext cx="4046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Standard concept of inheritance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69" name="Line 6"/>
          <p:cNvSpPr/>
          <p:nvPr/>
        </p:nvSpPr>
        <p:spPr>
          <a:xfrm flipH="1">
            <a:off x="4191000" y="44958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6870" name="AutoShape 7"/>
          <p:cNvSpPr/>
          <p:nvPr/>
        </p:nvSpPr>
        <p:spPr>
          <a:xfrm>
            <a:off x="3733800" y="5029200"/>
            <a:ext cx="2057400" cy="838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1" name="Text Box 8"/>
          <p:cNvSpPr txBox="1"/>
          <p:nvPr/>
        </p:nvSpPr>
        <p:spPr>
          <a:xfrm>
            <a:off x="3810000" y="5105400"/>
            <a:ext cx="1905000" cy="703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class B() extends A</a:t>
            </a:r>
            <a:endParaRPr sz="1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1600" dirty="0">
                <a:latin typeface="Times New Roman" panose="02020603050405020304" pitchFamily="18" charset="0"/>
              </a:rPr>
              <a:t>…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36872" name="Text Box 9"/>
          <p:cNvSpPr txBox="1"/>
          <p:nvPr/>
        </p:nvSpPr>
        <p:spPr>
          <a:xfrm>
            <a:off x="6096000" y="26670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Times New Roman" panose="02020603050405020304" pitchFamily="18" charset="0"/>
              </a:rPr>
              <a:t>Base Class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3" name="Line 10"/>
          <p:cNvSpPr/>
          <p:nvPr/>
        </p:nvSpPr>
        <p:spPr>
          <a:xfrm flipH="1" flipV="1">
            <a:off x="5638800" y="2590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6874" name="Text Box 11"/>
          <p:cNvSpPr txBox="1"/>
          <p:nvPr/>
        </p:nvSpPr>
        <p:spPr>
          <a:xfrm>
            <a:off x="6096000" y="41910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Times New Roman" panose="02020603050405020304" pitchFamily="18" charset="0"/>
              </a:rPr>
              <a:t>Derived Class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5" name="Line 12"/>
          <p:cNvSpPr/>
          <p:nvPr/>
        </p:nvSpPr>
        <p:spPr>
          <a:xfrm flipH="1" flipV="1">
            <a:off x="5638800" y="4114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Multiplicities</a:t>
            </a:r>
            <a:endParaRPr dirty="0"/>
          </a:p>
        </p:txBody>
      </p:sp>
      <p:graphicFrame>
        <p:nvGraphicFramePr>
          <p:cNvPr id="18502" name="Group 70"/>
          <p:cNvGraphicFramePr>
            <a:graphicFrameLocks noGrp="1"/>
          </p:cNvGraphicFramePr>
          <p:nvPr>
            <p:ph idx="1"/>
          </p:nvPr>
        </p:nvGraphicFramePr>
        <p:xfrm>
          <a:off x="609600" y="2438400"/>
          <a:ext cx="7848600" cy="3246438"/>
        </p:xfrm>
        <a:graphic>
          <a:graphicData uri="http://schemas.openxmlformats.org/drawingml/2006/table">
            <a:tbl>
              <a:tblPr/>
              <a:tblGrid>
                <a:gridCol w="22860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Multiplicities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0..1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zero or one instance. The notation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. . 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indicates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to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instances.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0..*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 or 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 limit on the number of instances (including none).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exactly one instance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1..*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 least one instance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1" name="Text Box 68"/>
          <p:cNvSpPr txBox="1"/>
          <p:nvPr/>
        </p:nvSpPr>
        <p:spPr>
          <a:xfrm>
            <a:off x="381000" y="1752600"/>
            <a:ext cx="8359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Links on associations to specify more details about the relationship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Class Example</a:t>
            </a:r>
            <a:endParaRPr dirty="0"/>
          </a:p>
        </p:txBody>
      </p:sp>
      <p:pic>
        <p:nvPicPr>
          <p:cNvPr id="38915" name="Picture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676400"/>
            <a:ext cx="8610600" cy="4267200"/>
          </a:xfrm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Association Details</a:t>
            </a:r>
            <a:endParaRPr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Can assign names to the ends of the association to give further information</a:t>
            </a:r>
            <a:endParaRPr dirty="0"/>
          </a:p>
        </p:txBody>
      </p:sp>
      <p:grpSp>
        <p:nvGrpSpPr>
          <p:cNvPr id="39940" name="Group 8"/>
          <p:cNvGrpSpPr>
            <a:grpSpLocks noChangeAspect="1"/>
          </p:cNvGrpSpPr>
          <p:nvPr/>
        </p:nvGrpSpPr>
        <p:grpSpPr>
          <a:xfrm>
            <a:off x="990600" y="3581400"/>
            <a:ext cx="6400800" cy="1582738"/>
            <a:chOff x="624" y="2256"/>
            <a:chExt cx="4032" cy="997"/>
          </a:xfrm>
        </p:grpSpPr>
        <p:sp>
          <p:nvSpPr>
            <p:cNvPr id="39941" name="AutoShape 7"/>
            <p:cNvSpPr>
              <a:spLocks noChangeAspect="1" noTextEdit="1"/>
            </p:cNvSpPr>
            <p:nvPr/>
          </p:nvSpPr>
          <p:spPr>
            <a:xfrm>
              <a:off x="624" y="2256"/>
              <a:ext cx="4032" cy="9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9942" name="Rectangle 9"/>
            <p:cNvSpPr/>
            <p:nvPr/>
          </p:nvSpPr>
          <p:spPr>
            <a:xfrm>
              <a:off x="2889" y="2890"/>
              <a:ext cx="1751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3" name="Rectangle 10"/>
            <p:cNvSpPr/>
            <p:nvPr/>
          </p:nvSpPr>
          <p:spPr>
            <a:xfrm>
              <a:off x="2889" y="2890"/>
              <a:ext cx="1751" cy="346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4" name="Rectangle 11"/>
            <p:cNvSpPr/>
            <p:nvPr/>
          </p:nvSpPr>
          <p:spPr>
            <a:xfrm>
              <a:off x="2901" y="2898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5" name="Rectangle 12"/>
            <p:cNvSpPr/>
            <p:nvPr/>
          </p:nvSpPr>
          <p:spPr>
            <a:xfrm>
              <a:off x="2952" y="2898"/>
              <a:ext cx="42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getName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6" name="Rectangle 13"/>
            <p:cNvSpPr/>
            <p:nvPr/>
          </p:nvSpPr>
          <p:spPr>
            <a:xfrm>
              <a:off x="3314" y="2898"/>
              <a:ext cx="18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() 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7" name="Rectangle 14"/>
            <p:cNvSpPr/>
            <p:nvPr/>
          </p:nvSpPr>
          <p:spPr>
            <a:xfrm>
              <a:off x="3449" y="2898"/>
              <a:ext cx="27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8" name="Rectangle 15"/>
            <p:cNvSpPr/>
            <p:nvPr/>
          </p:nvSpPr>
          <p:spPr>
            <a:xfrm>
              <a:off x="2901" y="3008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49" name="Rectangle 16"/>
            <p:cNvSpPr/>
            <p:nvPr/>
          </p:nvSpPr>
          <p:spPr>
            <a:xfrm>
              <a:off x="2952" y="3008"/>
              <a:ext cx="41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setName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0" name="Rectangle 17"/>
            <p:cNvSpPr/>
            <p:nvPr/>
          </p:nvSpPr>
          <p:spPr>
            <a:xfrm>
              <a:off x="3314" y="3008"/>
              <a:ext cx="10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()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1" name="Rectangle 18"/>
            <p:cNvSpPr/>
            <p:nvPr/>
          </p:nvSpPr>
          <p:spPr>
            <a:xfrm>
              <a:off x="2901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2" name="Rectangle 19"/>
            <p:cNvSpPr/>
            <p:nvPr/>
          </p:nvSpPr>
          <p:spPr>
            <a:xfrm>
              <a:off x="2926" y="3117"/>
              <a:ext cx="717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calcInternalStuff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3" name="Rectangle 20"/>
            <p:cNvSpPr/>
            <p:nvPr/>
          </p:nvSpPr>
          <p:spPr>
            <a:xfrm>
              <a:off x="3576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4" name="Rectangle 21"/>
            <p:cNvSpPr/>
            <p:nvPr/>
          </p:nvSpPr>
          <p:spPr>
            <a:xfrm>
              <a:off x="3601" y="3117"/>
              <a:ext cx="21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in x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5" name="Rectangle 22"/>
            <p:cNvSpPr/>
            <p:nvPr/>
          </p:nvSpPr>
          <p:spPr>
            <a:xfrm>
              <a:off x="3770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6" name="Rectangle 23"/>
            <p:cNvSpPr/>
            <p:nvPr/>
          </p:nvSpPr>
          <p:spPr>
            <a:xfrm>
              <a:off x="3820" y="3117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7" name="Rectangle 24"/>
            <p:cNvSpPr/>
            <p:nvPr/>
          </p:nvSpPr>
          <p:spPr>
            <a:xfrm>
              <a:off x="3989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8" name="Rectangle 25"/>
            <p:cNvSpPr/>
            <p:nvPr/>
          </p:nvSpPr>
          <p:spPr>
            <a:xfrm>
              <a:off x="4040" y="3117"/>
              <a:ext cx="21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in y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59" name="Rectangle 26"/>
            <p:cNvSpPr/>
            <p:nvPr/>
          </p:nvSpPr>
          <p:spPr>
            <a:xfrm>
              <a:off x="4208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0" name="Rectangle 27"/>
            <p:cNvSpPr/>
            <p:nvPr/>
          </p:nvSpPr>
          <p:spPr>
            <a:xfrm>
              <a:off x="4259" y="3117"/>
              <a:ext cx="36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decimal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1" name="Rectangle 28"/>
            <p:cNvSpPr/>
            <p:nvPr/>
          </p:nvSpPr>
          <p:spPr>
            <a:xfrm>
              <a:off x="4563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2" name="Rectangle 29"/>
            <p:cNvSpPr/>
            <p:nvPr/>
          </p:nvSpPr>
          <p:spPr>
            <a:xfrm>
              <a:off x="2889" y="2435"/>
              <a:ext cx="1751" cy="4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3" name="Rectangle 30"/>
            <p:cNvSpPr/>
            <p:nvPr/>
          </p:nvSpPr>
          <p:spPr>
            <a:xfrm>
              <a:off x="2889" y="2435"/>
              <a:ext cx="1751" cy="455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4" name="Rectangle 31"/>
            <p:cNvSpPr/>
            <p:nvPr/>
          </p:nvSpPr>
          <p:spPr>
            <a:xfrm>
              <a:off x="2901" y="2442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5" name="Rectangle 32"/>
            <p:cNvSpPr/>
            <p:nvPr/>
          </p:nvSpPr>
          <p:spPr>
            <a:xfrm>
              <a:off x="2926" y="2442"/>
              <a:ext cx="32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Name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6" name="Rectangle 33"/>
            <p:cNvSpPr/>
            <p:nvPr/>
          </p:nvSpPr>
          <p:spPr>
            <a:xfrm>
              <a:off x="3196" y="244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4"/>
            <p:cNvSpPr/>
            <p:nvPr/>
          </p:nvSpPr>
          <p:spPr>
            <a:xfrm>
              <a:off x="3247" y="2442"/>
              <a:ext cx="27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8" name="Rectangle 35"/>
            <p:cNvSpPr/>
            <p:nvPr/>
          </p:nvSpPr>
          <p:spPr>
            <a:xfrm>
              <a:off x="2901" y="255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69" name="Rectangle 36"/>
            <p:cNvSpPr/>
            <p:nvPr/>
          </p:nvSpPr>
          <p:spPr>
            <a:xfrm>
              <a:off x="2952" y="2552"/>
              <a:ext cx="16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ID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0" name="Rectangle 37"/>
            <p:cNvSpPr/>
            <p:nvPr/>
          </p:nvSpPr>
          <p:spPr>
            <a:xfrm>
              <a:off x="3070" y="255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1" name="Rectangle 38"/>
            <p:cNvSpPr/>
            <p:nvPr/>
          </p:nvSpPr>
          <p:spPr>
            <a:xfrm>
              <a:off x="3120" y="2552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long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2" name="Rectangle 39"/>
            <p:cNvSpPr/>
            <p:nvPr/>
          </p:nvSpPr>
          <p:spPr>
            <a:xfrm>
              <a:off x="2901" y="266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#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3" name="Rectangle 40"/>
            <p:cNvSpPr/>
            <p:nvPr/>
          </p:nvSpPr>
          <p:spPr>
            <a:xfrm>
              <a:off x="2952" y="2662"/>
              <a:ext cx="32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Salary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4" name="Rectangle 41"/>
            <p:cNvSpPr/>
            <p:nvPr/>
          </p:nvSpPr>
          <p:spPr>
            <a:xfrm>
              <a:off x="3230" y="266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5" name="Rectangle 42"/>
            <p:cNvSpPr/>
            <p:nvPr/>
          </p:nvSpPr>
          <p:spPr>
            <a:xfrm>
              <a:off x="3281" y="2662"/>
              <a:ext cx="32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double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6" name="Rectangle 43"/>
            <p:cNvSpPr/>
            <p:nvPr/>
          </p:nvSpPr>
          <p:spPr>
            <a:xfrm>
              <a:off x="2901" y="2771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7" name="Rectangle 44"/>
            <p:cNvSpPr/>
            <p:nvPr/>
          </p:nvSpPr>
          <p:spPr>
            <a:xfrm>
              <a:off x="2926" y="2771"/>
              <a:ext cx="278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adfaf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8" name="Rectangle 45"/>
            <p:cNvSpPr/>
            <p:nvPr/>
          </p:nvSpPr>
          <p:spPr>
            <a:xfrm>
              <a:off x="3154" y="2771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79" name="Rectangle 46"/>
            <p:cNvSpPr/>
            <p:nvPr/>
          </p:nvSpPr>
          <p:spPr>
            <a:xfrm>
              <a:off x="3205" y="2771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bool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0" name="Rectangle 47"/>
            <p:cNvSpPr/>
            <p:nvPr/>
          </p:nvSpPr>
          <p:spPr>
            <a:xfrm>
              <a:off x="2889" y="2273"/>
              <a:ext cx="1751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1" name="Rectangle 48"/>
            <p:cNvSpPr/>
            <p:nvPr/>
          </p:nvSpPr>
          <p:spPr>
            <a:xfrm>
              <a:off x="2889" y="2273"/>
              <a:ext cx="1751" cy="16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2" name="Rectangle 49"/>
            <p:cNvSpPr/>
            <p:nvPr/>
          </p:nvSpPr>
          <p:spPr>
            <a:xfrm>
              <a:off x="3551" y="2299"/>
              <a:ext cx="48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3" name="Rectangle 50"/>
            <p:cNvSpPr/>
            <p:nvPr/>
          </p:nvSpPr>
          <p:spPr>
            <a:xfrm>
              <a:off x="641" y="2658"/>
              <a:ext cx="1095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4" name="Rectangle 51"/>
            <p:cNvSpPr/>
            <p:nvPr/>
          </p:nvSpPr>
          <p:spPr>
            <a:xfrm>
              <a:off x="641" y="2658"/>
              <a:ext cx="1095" cy="14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5" name="Rectangle 52"/>
            <p:cNvSpPr/>
            <p:nvPr/>
          </p:nvSpPr>
          <p:spPr>
            <a:xfrm>
              <a:off x="641" y="2516"/>
              <a:ext cx="1095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6" name="Rectangle 53"/>
            <p:cNvSpPr/>
            <p:nvPr/>
          </p:nvSpPr>
          <p:spPr>
            <a:xfrm>
              <a:off x="641" y="2516"/>
              <a:ext cx="1095" cy="14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7" name="Rectangle 54"/>
            <p:cNvSpPr/>
            <p:nvPr/>
          </p:nvSpPr>
          <p:spPr>
            <a:xfrm>
              <a:off x="649" y="252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8" name="Rectangle 55"/>
            <p:cNvSpPr/>
            <p:nvPr/>
          </p:nvSpPr>
          <p:spPr>
            <a:xfrm>
              <a:off x="683" y="2527"/>
              <a:ext cx="464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members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89" name="Rectangle 56"/>
            <p:cNvSpPr/>
            <p:nvPr/>
          </p:nvSpPr>
          <p:spPr>
            <a:xfrm>
              <a:off x="1079" y="252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0" name="Rectangle 57"/>
            <p:cNvSpPr/>
            <p:nvPr/>
          </p:nvSpPr>
          <p:spPr>
            <a:xfrm>
              <a:off x="1130" y="2527"/>
              <a:ext cx="455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1" name="Rectangle 58"/>
            <p:cNvSpPr/>
            <p:nvPr/>
          </p:nvSpPr>
          <p:spPr>
            <a:xfrm>
              <a:off x="641" y="2354"/>
              <a:ext cx="1095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2" name="Rectangle 59"/>
            <p:cNvSpPr/>
            <p:nvPr/>
          </p:nvSpPr>
          <p:spPr>
            <a:xfrm>
              <a:off x="641" y="2354"/>
              <a:ext cx="1095" cy="16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3" name="Rectangle 60"/>
            <p:cNvSpPr/>
            <p:nvPr/>
          </p:nvSpPr>
          <p:spPr>
            <a:xfrm>
              <a:off x="1071" y="2375"/>
              <a:ext cx="287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Team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4" name="Rectangle 61"/>
            <p:cNvSpPr/>
            <p:nvPr/>
          </p:nvSpPr>
          <p:spPr>
            <a:xfrm>
              <a:off x="1898" y="2375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5" name="Rectangle 62"/>
            <p:cNvSpPr/>
            <p:nvPr/>
          </p:nvSpPr>
          <p:spPr>
            <a:xfrm>
              <a:off x="1931" y="2375"/>
              <a:ext cx="27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group</a:t>
              </a:r>
              <a:endParaRPr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96" name="Rectangle 63"/>
            <p:cNvSpPr/>
            <p:nvPr/>
          </p:nvSpPr>
          <p:spPr>
            <a:xfrm>
              <a:off x="1881" y="268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7" name="Rectangle 64"/>
            <p:cNvSpPr/>
            <p:nvPr/>
          </p:nvSpPr>
          <p:spPr>
            <a:xfrm>
              <a:off x="2336" y="252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9998" name="Rectangle 65"/>
            <p:cNvSpPr/>
            <p:nvPr/>
          </p:nvSpPr>
          <p:spPr>
            <a:xfrm>
              <a:off x="2370" y="2527"/>
              <a:ext cx="45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individual</a:t>
              </a:r>
              <a:endParaRPr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99" name="Rectangle 66"/>
            <p:cNvSpPr/>
            <p:nvPr/>
          </p:nvSpPr>
          <p:spPr>
            <a:xfrm>
              <a:off x="2690" y="2839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40000" name="Line 67"/>
            <p:cNvSpPr/>
            <p:nvPr/>
          </p:nvSpPr>
          <p:spPr>
            <a:xfrm>
              <a:off x="1861" y="2596"/>
              <a:ext cx="1028" cy="159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1" name="Freeform 68"/>
            <p:cNvSpPr/>
            <p:nvPr/>
          </p:nvSpPr>
          <p:spPr>
            <a:xfrm>
              <a:off x="1736" y="2547"/>
              <a:ext cx="125" cy="79"/>
            </a:xfrm>
            <a:custGeom>
              <a:avLst/>
              <a:gdLst>
                <a:gd name="txL" fmla="*/ 0 w 125"/>
                <a:gd name="txT" fmla="*/ 0 h 79"/>
                <a:gd name="txR" fmla="*/ 125 w 125"/>
                <a:gd name="txB" fmla="*/ 79 h 79"/>
              </a:gdLst>
              <a:ahLst/>
              <a:cxnLst>
                <a:cxn ang="0">
                  <a:pos x="57" y="79"/>
                </a:cxn>
                <a:cxn ang="0">
                  <a:pos x="0" y="30"/>
                </a:cxn>
                <a:cxn ang="0">
                  <a:pos x="69" y="0"/>
                </a:cxn>
                <a:cxn ang="0">
                  <a:pos x="125" y="49"/>
                </a:cxn>
                <a:cxn ang="0">
                  <a:pos x="57" y="79"/>
                </a:cxn>
              </a:cxnLst>
              <a:rect l="txL" t="txT" r="txR" b="txB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40002" name="Freeform 69"/>
            <p:cNvSpPr/>
            <p:nvPr/>
          </p:nvSpPr>
          <p:spPr>
            <a:xfrm>
              <a:off x="1736" y="2547"/>
              <a:ext cx="125" cy="79"/>
            </a:xfrm>
            <a:custGeom>
              <a:avLst/>
              <a:gdLst>
                <a:gd name="txL" fmla="*/ 0 w 125"/>
                <a:gd name="txT" fmla="*/ 0 h 79"/>
                <a:gd name="txR" fmla="*/ 125 w 125"/>
                <a:gd name="txB" fmla="*/ 79 h 79"/>
              </a:gdLst>
              <a:ahLst/>
              <a:cxnLst>
                <a:cxn ang="0">
                  <a:pos x="57" y="79"/>
                </a:cxn>
                <a:cxn ang="0">
                  <a:pos x="0" y="30"/>
                </a:cxn>
                <a:cxn ang="0">
                  <a:pos x="69" y="0"/>
                </a:cxn>
                <a:cxn ang="0">
                  <a:pos x="125" y="49"/>
                </a:cxn>
                <a:cxn ang="0">
                  <a:pos x="57" y="79"/>
                </a:cxn>
              </a:cxnLst>
              <a:rect l="txL" t="txT" r="txR" b="txB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Static vs. Dynamic Design</a:t>
            </a:r>
            <a:endParaRPr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800" dirty="0"/>
              <a:t>Static design describes code structure and object relations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Class relations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Objects at design time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Doesn’t change</a:t>
            </a:r>
            <a:endParaRPr sz="24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Dynamic design shows communication between objects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Similarity to class relations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Can follow sequences of events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May change depending upon execution scenario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Called Object Diagrams</a:t>
            </a:r>
            <a:endParaRPr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Object Diagrams</a:t>
            </a:r>
            <a:endParaRPr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Shows instances of Class Diagrams and links among them</a:t>
            </a:r>
            <a:endParaRPr dirty="0"/>
          </a:p>
          <a:p>
            <a:pPr lvl="1" eaLnBrk="1" hangingPunct="1"/>
            <a:r>
              <a:rPr dirty="0"/>
              <a:t>An object diagram is a snapshot of the objects in a system</a:t>
            </a:r>
            <a:endParaRPr dirty="0"/>
          </a:p>
          <a:p>
            <a:pPr lvl="2" eaLnBrk="1" hangingPunct="1"/>
            <a:r>
              <a:rPr dirty="0"/>
              <a:t>At a point in time</a:t>
            </a:r>
            <a:endParaRPr dirty="0"/>
          </a:p>
          <a:p>
            <a:pPr lvl="2" eaLnBrk="1" hangingPunct="1"/>
            <a:r>
              <a:rPr dirty="0"/>
              <a:t>With a selected focus</a:t>
            </a:r>
            <a:endParaRPr dirty="0"/>
          </a:p>
          <a:p>
            <a:pPr lvl="3" eaLnBrk="1" hangingPunct="1"/>
            <a:r>
              <a:rPr dirty="0"/>
              <a:t>Interactions – Sequence diagram</a:t>
            </a:r>
            <a:endParaRPr dirty="0"/>
          </a:p>
          <a:p>
            <a:pPr lvl="3" eaLnBrk="1" hangingPunct="1"/>
            <a:r>
              <a:rPr dirty="0"/>
              <a:t>Message passing – Collaboration diagram</a:t>
            </a:r>
            <a:endParaRPr dirty="0"/>
          </a:p>
          <a:p>
            <a:pPr lvl="3" eaLnBrk="1" hangingPunct="1"/>
            <a:r>
              <a:rPr dirty="0"/>
              <a:t>Operation – Deployment diagram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Object Diagrams</a:t>
            </a:r>
            <a:endParaRPr dirty="0"/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88300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sz="2800" dirty="0"/>
          </a:p>
          <a:p>
            <a:pPr eaLnBrk="1" hangingPunct="1">
              <a:buClrTx/>
              <a:buSzTx/>
              <a:buFontTx/>
            </a:pPr>
            <a:r>
              <a:rPr sz="2800" dirty="0"/>
              <a:t>Format is</a:t>
            </a:r>
            <a:endParaRPr sz="2800" dirty="0"/>
          </a:p>
          <a:p>
            <a:pPr lvl="1" eaLnBrk="1" hangingPunct="1"/>
            <a:r>
              <a:rPr sz="2400" dirty="0"/>
              <a:t>Instance name : Class name</a:t>
            </a:r>
            <a:endParaRPr sz="2400" dirty="0"/>
          </a:p>
          <a:p>
            <a:pPr lvl="1" eaLnBrk="1" hangingPunct="1"/>
            <a:r>
              <a:rPr sz="2400" dirty="0"/>
              <a:t>Attributes and Values</a:t>
            </a:r>
            <a:endParaRPr sz="2400" dirty="0"/>
          </a:p>
          <a:p>
            <a:pPr lvl="1" eaLnBrk="1" hangingPunct="1"/>
            <a:endParaRPr sz="2400" dirty="0"/>
          </a:p>
          <a:p>
            <a:pPr lvl="1" eaLnBrk="1" hangingPunct="1"/>
            <a:r>
              <a:rPr sz="2400" dirty="0"/>
              <a:t>Example:</a:t>
            </a:r>
            <a:endParaRPr sz="2400" dirty="0"/>
          </a:p>
        </p:txBody>
      </p:sp>
      <p:pic>
        <p:nvPicPr>
          <p:cNvPr id="430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4267200"/>
            <a:ext cx="4324350" cy="1495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Brief History</a:t>
            </a:r>
            <a:endParaRPr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Inundated with methodologies in early 90’s</a:t>
            </a:r>
            <a:endParaRPr dirty="0"/>
          </a:p>
          <a:p>
            <a:pPr lvl="1" eaLnBrk="1" hangingPunct="1"/>
            <a:r>
              <a:rPr dirty="0"/>
              <a:t>Booch, Jacobson, Yourden, Rumbaugh</a:t>
            </a:r>
            <a:endParaRPr dirty="0"/>
          </a:p>
          <a:p>
            <a:pPr eaLnBrk="1" hangingPunct="1"/>
            <a:r>
              <a:rPr dirty="0"/>
              <a:t>Booch, Jacobson merged methods 1994</a:t>
            </a:r>
            <a:endParaRPr dirty="0"/>
          </a:p>
          <a:p>
            <a:pPr eaLnBrk="1" hangingPunct="1"/>
            <a:r>
              <a:rPr dirty="0"/>
              <a:t>Rumbaugh joined 1995</a:t>
            </a:r>
            <a:endParaRPr dirty="0"/>
          </a:p>
          <a:p>
            <a:pPr eaLnBrk="1" hangingPunct="1"/>
            <a:r>
              <a:rPr dirty="0"/>
              <a:t>1997 UML 1.1 from OMG includes input from others, e.g. Yourden</a:t>
            </a:r>
            <a:endParaRPr dirty="0"/>
          </a:p>
          <a:p>
            <a:pPr eaLnBrk="1" hangingPunct="1"/>
            <a:r>
              <a:rPr dirty="0"/>
              <a:t>UML v2.0 current version</a:t>
            </a:r>
            <a:endParaRPr dirty="0"/>
          </a:p>
          <a:p>
            <a:pPr eaLnBrk="1" hangingPunct="1"/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Objects and Links</a:t>
            </a:r>
            <a:endParaRPr dirty="0"/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71600"/>
            <a:ext cx="6067425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Text Box 5"/>
          <p:cNvSpPr txBox="1"/>
          <p:nvPr/>
        </p:nvSpPr>
        <p:spPr>
          <a:xfrm>
            <a:off x="1295400" y="6096000"/>
            <a:ext cx="6010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Can add association type and also message type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Package Diagrams</a:t>
            </a:r>
            <a:endParaRPr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sz="2800" dirty="0"/>
              <a:t>To organize complex class diagrams, you can group classes into packages. A package is a collection of logically related UML elements </a:t>
            </a:r>
            <a:endParaRPr sz="2800" dirty="0"/>
          </a:p>
          <a:p>
            <a:pPr eaLnBrk="1" hangingPunct="1">
              <a:lnSpc>
                <a:spcPct val="90000"/>
              </a:lnSpc>
            </a:pPr>
            <a:r>
              <a:rPr sz="2800" dirty="0"/>
              <a:t>Notation</a:t>
            </a:r>
            <a:endParaRPr sz="2800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Packages appear as rectangles with small tabs at the top. 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package name is on the tab or inside the rectangle.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dotted arrows are dependencies. One package depends on another if changes in the other could possibly force changes in the first.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Packages are the basic grouping construct with which you may organize UML models to increase their readability</a:t>
            </a:r>
            <a:endParaRPr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Package Example</a:t>
            </a:r>
            <a:endParaRPr dirty="0"/>
          </a:p>
        </p:txBody>
      </p:sp>
      <p:sp>
        <p:nvSpPr>
          <p:cNvPr id="46083" name="Rectangle 7"/>
          <p:cNvSpPr/>
          <p:nvPr/>
        </p:nvSpPr>
        <p:spPr>
          <a:xfrm>
            <a:off x="4324350" y="2921000"/>
            <a:ext cx="2095500" cy="64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084" name="Rectangle 8"/>
          <p:cNvSpPr/>
          <p:nvPr/>
        </p:nvSpPr>
        <p:spPr>
          <a:xfrm>
            <a:off x="4387850" y="3181350"/>
            <a:ext cx="2020888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ctr" eaLnBrk="0" hangingPunct="0"/>
            <a:r>
              <a:rPr sz="1400" b="1" dirty="0">
                <a:solidFill>
                  <a:srgbClr val="000000"/>
                </a:solidFill>
                <a:latin typeface="Courier" charset="0"/>
              </a:rPr>
              <a:t>DispatcherInterface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46085" name="Rectangle 9"/>
          <p:cNvSpPr/>
          <p:nvPr/>
        </p:nvSpPr>
        <p:spPr>
          <a:xfrm>
            <a:off x="2520950" y="4064000"/>
            <a:ext cx="1879600" cy="64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086" name="Rectangle 10"/>
          <p:cNvSpPr/>
          <p:nvPr/>
        </p:nvSpPr>
        <p:spPr>
          <a:xfrm>
            <a:off x="2854325" y="4324350"/>
            <a:ext cx="12763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ctr" eaLnBrk="0" hangingPunct="0"/>
            <a:r>
              <a:rPr sz="1400" b="1" dirty="0">
                <a:solidFill>
                  <a:srgbClr val="000000"/>
                </a:solidFill>
                <a:latin typeface="Courier" charset="0"/>
              </a:rPr>
              <a:t>Notification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46087" name="Rectangle 11"/>
          <p:cNvSpPr/>
          <p:nvPr/>
        </p:nvSpPr>
        <p:spPr>
          <a:xfrm>
            <a:off x="4870450" y="4127500"/>
            <a:ext cx="1981200" cy="64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088" name="Rectangle 12"/>
          <p:cNvSpPr/>
          <p:nvPr/>
        </p:nvSpPr>
        <p:spPr>
          <a:xfrm>
            <a:off x="4884738" y="4387850"/>
            <a:ext cx="19145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ctr" eaLnBrk="0" hangingPunct="0"/>
            <a:r>
              <a:rPr sz="1400" b="1" dirty="0">
                <a:solidFill>
                  <a:srgbClr val="000000"/>
                </a:solidFill>
                <a:latin typeface="Courier" charset="0"/>
              </a:rPr>
              <a:t>IncidentManagement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46089" name="Line 13"/>
          <p:cNvSpPr/>
          <p:nvPr/>
        </p:nvSpPr>
        <p:spPr>
          <a:xfrm flipH="1">
            <a:off x="3943350" y="4013200"/>
            <a:ext cx="1270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0" name="Freeform 14"/>
          <p:cNvSpPr/>
          <p:nvPr/>
        </p:nvSpPr>
        <p:spPr>
          <a:xfrm>
            <a:off x="3943350" y="3975100"/>
            <a:ext cx="139700" cy="76200"/>
          </a:xfrm>
          <a:custGeom>
            <a:avLst/>
            <a:gdLst>
              <a:gd name="txL" fmla="*/ 0 w 88"/>
              <a:gd name="txT" fmla="*/ 0 h 48"/>
              <a:gd name="txR" fmla="*/ 88 w 88"/>
              <a:gd name="txB" fmla="*/ 48 h 48"/>
            </a:gdLst>
            <a:ahLst/>
            <a:cxnLst>
              <a:cxn ang="0">
                <a:pos x="88" y="40"/>
              </a:cxn>
              <a:cxn ang="0">
                <a:pos x="0" y="48"/>
              </a:cxn>
              <a:cxn ang="0">
                <a:pos x="64" y="0"/>
              </a:cxn>
            </a:cxnLst>
            <a:rect l="txL" t="txT" r="txR" b="txB"/>
            <a:pathLst>
              <a:path w="88" h="48">
                <a:moveTo>
                  <a:pt x="88" y="40"/>
                </a:moveTo>
                <a:lnTo>
                  <a:pt x="0" y="48"/>
                </a:lnTo>
                <a:lnTo>
                  <a:pt x="6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091" name="Line 15"/>
          <p:cNvSpPr/>
          <p:nvPr/>
        </p:nvSpPr>
        <p:spPr>
          <a:xfrm flipH="1">
            <a:off x="5200650" y="3556000"/>
            <a:ext cx="50800" cy="127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2" name="Line 16"/>
          <p:cNvSpPr/>
          <p:nvPr/>
        </p:nvSpPr>
        <p:spPr>
          <a:xfrm flipH="1">
            <a:off x="5035550" y="3606800"/>
            <a:ext cx="88900" cy="25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3" name="Line 17"/>
          <p:cNvSpPr/>
          <p:nvPr/>
        </p:nvSpPr>
        <p:spPr>
          <a:xfrm flipH="1">
            <a:off x="4870450" y="3670300"/>
            <a:ext cx="889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4" name="Line 18"/>
          <p:cNvSpPr/>
          <p:nvPr/>
        </p:nvSpPr>
        <p:spPr>
          <a:xfrm flipH="1">
            <a:off x="4692650" y="3733800"/>
            <a:ext cx="1016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5" name="Line 19"/>
          <p:cNvSpPr/>
          <p:nvPr/>
        </p:nvSpPr>
        <p:spPr>
          <a:xfrm flipH="1">
            <a:off x="4527550" y="3797300"/>
            <a:ext cx="889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Line 20"/>
          <p:cNvSpPr/>
          <p:nvPr/>
        </p:nvSpPr>
        <p:spPr>
          <a:xfrm flipH="1">
            <a:off x="4362450" y="3860800"/>
            <a:ext cx="889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7" name="Line 21"/>
          <p:cNvSpPr/>
          <p:nvPr/>
        </p:nvSpPr>
        <p:spPr>
          <a:xfrm flipH="1">
            <a:off x="4184650" y="3924300"/>
            <a:ext cx="101600" cy="381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8" name="Line 22"/>
          <p:cNvSpPr/>
          <p:nvPr/>
        </p:nvSpPr>
        <p:spPr>
          <a:xfrm flipH="1">
            <a:off x="4070350" y="3987800"/>
            <a:ext cx="38100" cy="25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9" name="Line 23"/>
          <p:cNvSpPr/>
          <p:nvPr/>
        </p:nvSpPr>
        <p:spPr>
          <a:xfrm>
            <a:off x="6013450" y="4038600"/>
            <a:ext cx="114300" cy="762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0" name="Freeform 24"/>
          <p:cNvSpPr/>
          <p:nvPr/>
        </p:nvSpPr>
        <p:spPr>
          <a:xfrm>
            <a:off x="6000750" y="4013200"/>
            <a:ext cx="127000" cy="101600"/>
          </a:xfrm>
          <a:custGeom>
            <a:avLst/>
            <a:gdLst>
              <a:gd name="txL" fmla="*/ 0 w 80"/>
              <a:gd name="txT" fmla="*/ 0 h 64"/>
              <a:gd name="txR" fmla="*/ 80 w 80"/>
              <a:gd name="txB" fmla="*/ 64 h 64"/>
            </a:gdLst>
            <a:ahLst/>
            <a:cxnLst>
              <a:cxn ang="0">
                <a:pos x="24" y="0"/>
              </a:cxn>
              <a:cxn ang="0">
                <a:pos x="80" y="64"/>
              </a:cxn>
              <a:cxn ang="0">
                <a:pos x="0" y="40"/>
              </a:cxn>
            </a:cxnLst>
            <a:rect l="txL" t="txT" r="txR" b="txB"/>
            <a:pathLst>
              <a:path w="80" h="64">
                <a:moveTo>
                  <a:pt x="24" y="0"/>
                </a:moveTo>
                <a:lnTo>
                  <a:pt x="80" y="64"/>
                </a:lnTo>
                <a:lnTo>
                  <a:pt x="0" y="4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101" name="Line 25"/>
          <p:cNvSpPr/>
          <p:nvPr/>
        </p:nvSpPr>
        <p:spPr>
          <a:xfrm>
            <a:off x="5251450" y="3556000"/>
            <a:ext cx="38100" cy="25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2" name="Line 26"/>
          <p:cNvSpPr/>
          <p:nvPr/>
        </p:nvSpPr>
        <p:spPr>
          <a:xfrm>
            <a:off x="5365750" y="3632200"/>
            <a:ext cx="76200" cy="50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3" name="Line 27"/>
          <p:cNvSpPr/>
          <p:nvPr/>
        </p:nvSpPr>
        <p:spPr>
          <a:xfrm>
            <a:off x="5518150" y="3721100"/>
            <a:ext cx="76200" cy="50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4" name="Line 28"/>
          <p:cNvSpPr/>
          <p:nvPr/>
        </p:nvSpPr>
        <p:spPr>
          <a:xfrm>
            <a:off x="5670550" y="3822700"/>
            <a:ext cx="76200" cy="50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5" name="Line 29"/>
          <p:cNvSpPr/>
          <p:nvPr/>
        </p:nvSpPr>
        <p:spPr>
          <a:xfrm>
            <a:off x="5822950" y="3924300"/>
            <a:ext cx="88900" cy="50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6" name="Line 30"/>
          <p:cNvSpPr/>
          <p:nvPr/>
        </p:nvSpPr>
        <p:spPr>
          <a:xfrm>
            <a:off x="5975350" y="4013200"/>
            <a:ext cx="38100" cy="25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7" name="Freeform 31"/>
          <p:cNvSpPr/>
          <p:nvPr/>
        </p:nvSpPr>
        <p:spPr>
          <a:xfrm>
            <a:off x="4870450" y="3873500"/>
            <a:ext cx="622300" cy="254000"/>
          </a:xfrm>
          <a:custGeom>
            <a:avLst/>
            <a:gdLst>
              <a:gd name="txL" fmla="*/ 0 w 392"/>
              <a:gd name="txT" fmla="*/ 0 h 160"/>
              <a:gd name="txR" fmla="*/ 392 w 392"/>
              <a:gd name="txB" fmla="*/ 160 h 160"/>
            </a:gdLst>
            <a:ahLst/>
            <a:cxnLst>
              <a:cxn ang="0">
                <a:pos x="0" y="160"/>
              </a:cxn>
              <a:cxn ang="0">
                <a:pos x="72" y="0"/>
              </a:cxn>
              <a:cxn ang="0">
                <a:pos x="320" y="0"/>
              </a:cxn>
              <a:cxn ang="0">
                <a:pos x="392" y="160"/>
              </a:cxn>
              <a:cxn ang="0">
                <a:pos x="0" y="160"/>
              </a:cxn>
            </a:cxnLst>
            <a:rect l="txL" t="txT" r="txR" b="tx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108" name="Freeform 32"/>
          <p:cNvSpPr/>
          <p:nvPr/>
        </p:nvSpPr>
        <p:spPr>
          <a:xfrm>
            <a:off x="4324350" y="2667000"/>
            <a:ext cx="622300" cy="254000"/>
          </a:xfrm>
          <a:custGeom>
            <a:avLst/>
            <a:gdLst>
              <a:gd name="txL" fmla="*/ 0 w 392"/>
              <a:gd name="txT" fmla="*/ 0 h 160"/>
              <a:gd name="txR" fmla="*/ 392 w 392"/>
              <a:gd name="txB" fmla="*/ 160 h 160"/>
            </a:gdLst>
            <a:ahLst/>
            <a:cxnLst>
              <a:cxn ang="0">
                <a:pos x="0" y="160"/>
              </a:cxn>
              <a:cxn ang="0">
                <a:pos x="72" y="0"/>
              </a:cxn>
              <a:cxn ang="0">
                <a:pos x="320" y="0"/>
              </a:cxn>
              <a:cxn ang="0">
                <a:pos x="392" y="160"/>
              </a:cxn>
              <a:cxn ang="0">
                <a:pos x="0" y="160"/>
              </a:cxn>
            </a:cxnLst>
            <a:rect l="txL" t="txT" r="txR" b="tx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109" name="Freeform 33"/>
          <p:cNvSpPr/>
          <p:nvPr/>
        </p:nvSpPr>
        <p:spPr>
          <a:xfrm>
            <a:off x="2520950" y="3810000"/>
            <a:ext cx="622300" cy="254000"/>
          </a:xfrm>
          <a:custGeom>
            <a:avLst/>
            <a:gdLst>
              <a:gd name="txL" fmla="*/ 0 w 392"/>
              <a:gd name="txT" fmla="*/ 0 h 160"/>
              <a:gd name="txR" fmla="*/ 392 w 392"/>
              <a:gd name="txB" fmla="*/ 160 h 160"/>
            </a:gdLst>
            <a:ahLst/>
            <a:cxnLst>
              <a:cxn ang="0">
                <a:pos x="0" y="160"/>
              </a:cxn>
              <a:cxn ang="0">
                <a:pos x="72" y="0"/>
              </a:cxn>
              <a:cxn ang="0">
                <a:pos x="320" y="0"/>
              </a:cxn>
              <a:cxn ang="0">
                <a:pos x="392" y="160"/>
              </a:cxn>
              <a:cxn ang="0">
                <a:pos x="0" y="160"/>
              </a:cxn>
            </a:cxnLst>
            <a:rect l="txL" t="txT" r="txR" b="tx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More Package Examples</a:t>
            </a:r>
            <a:endParaRPr dirty="0"/>
          </a:p>
        </p:txBody>
      </p:sp>
      <p:pic>
        <p:nvPicPr>
          <p:cNvPr id="471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4000"/>
            <a:ext cx="7239000" cy="4194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Interaction Diagrams</a:t>
            </a:r>
            <a:endParaRPr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Interaction diagrams are dynamic  -- they describe how objects collaborate.</a:t>
            </a:r>
            <a:endParaRPr dirty="0"/>
          </a:p>
          <a:p>
            <a:pPr eaLnBrk="1" hangingPunct="1"/>
            <a:r>
              <a:rPr dirty="0"/>
              <a:t>A Sequence Diagram:</a:t>
            </a:r>
            <a:endParaRPr dirty="0"/>
          </a:p>
          <a:p>
            <a:pPr lvl="1" eaLnBrk="1" hangingPunct="1"/>
            <a:r>
              <a:rPr dirty="0"/>
              <a:t>Indicates what messages are sent and when</a:t>
            </a:r>
            <a:endParaRPr dirty="0"/>
          </a:p>
          <a:p>
            <a:pPr lvl="1" eaLnBrk="1" hangingPunct="1"/>
            <a:r>
              <a:rPr dirty="0"/>
              <a:t>Time progresses from top to bottom</a:t>
            </a:r>
            <a:endParaRPr dirty="0"/>
          </a:p>
          <a:p>
            <a:pPr lvl="1" eaLnBrk="1" hangingPunct="1"/>
            <a:r>
              <a:rPr dirty="0"/>
              <a:t>Objects involved are listed left to right</a:t>
            </a:r>
            <a:endParaRPr dirty="0"/>
          </a:p>
          <a:p>
            <a:pPr lvl="1" eaLnBrk="1" hangingPunct="1"/>
            <a:r>
              <a:rPr dirty="0"/>
              <a:t>Messages are sent left to right between objects in sequence</a:t>
            </a:r>
            <a:endParaRPr dirty="0"/>
          </a:p>
          <a:p>
            <a:pPr eaLnBrk="1" hangingPunct="1">
              <a:buNone/>
            </a:pPr>
            <a:endParaRPr dirty="0"/>
          </a:p>
          <a:p>
            <a:pPr eaLnBrk="1" hangingPunct="1"/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Sequence Diagram Format</a:t>
            </a:r>
            <a:endParaRPr dirty="0"/>
          </a:p>
        </p:txBody>
      </p:sp>
      <p:pic>
        <p:nvPicPr>
          <p:cNvPr id="49155" name="Picture 5" descr="sequence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057400"/>
            <a:ext cx="4876800" cy="366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Line 6"/>
          <p:cNvSpPr/>
          <p:nvPr/>
        </p:nvSpPr>
        <p:spPr>
          <a:xfrm>
            <a:off x="1295400" y="21336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9157" name="Text Box 7"/>
          <p:cNvSpPr txBox="1"/>
          <p:nvPr/>
        </p:nvSpPr>
        <p:spPr>
          <a:xfrm>
            <a:off x="304800" y="1371600"/>
            <a:ext cx="1546225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Actor from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Use Case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58" name="Line 8"/>
          <p:cNvSpPr/>
          <p:nvPr/>
        </p:nvSpPr>
        <p:spPr>
          <a:xfrm flipH="1">
            <a:off x="5105400" y="2209800"/>
            <a:ext cx="1828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9159" name="Text Box 9"/>
          <p:cNvSpPr txBox="1"/>
          <p:nvPr/>
        </p:nvSpPr>
        <p:spPr>
          <a:xfrm>
            <a:off x="6629400" y="16764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Objects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60" name="Text Box 10"/>
          <p:cNvSpPr txBox="1"/>
          <p:nvPr/>
        </p:nvSpPr>
        <p:spPr>
          <a:xfrm>
            <a:off x="2422525" y="3440113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400" dirty="0">
                <a:latin typeface="Times New Roman" panose="02020603050405020304" pitchFamily="18" charset="0"/>
              </a:rPr>
              <a:t>1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9161" name="Text Box 11"/>
          <p:cNvSpPr txBox="1"/>
          <p:nvPr/>
        </p:nvSpPr>
        <p:spPr>
          <a:xfrm>
            <a:off x="4114800" y="41910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400" dirty="0">
                <a:latin typeface="Times New Roman" panose="02020603050405020304" pitchFamily="18" charset="0"/>
              </a:rPr>
              <a:t>2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9162" name="Text Box 12"/>
          <p:cNvSpPr txBox="1"/>
          <p:nvPr/>
        </p:nvSpPr>
        <p:spPr>
          <a:xfrm>
            <a:off x="5334000" y="43434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400" dirty="0">
                <a:latin typeface="Times New Roman" panose="02020603050405020304" pitchFamily="18" charset="0"/>
              </a:rPr>
              <a:t>3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9163" name="Text Box 13"/>
          <p:cNvSpPr txBox="1"/>
          <p:nvPr/>
        </p:nvSpPr>
        <p:spPr>
          <a:xfrm>
            <a:off x="2667000" y="49530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400" dirty="0">
                <a:latin typeface="Times New Roman" panose="02020603050405020304" pitchFamily="18" charset="0"/>
              </a:rPr>
              <a:t>4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9164" name="Text Box 14"/>
          <p:cNvSpPr txBox="1"/>
          <p:nvPr/>
        </p:nvSpPr>
        <p:spPr>
          <a:xfrm>
            <a:off x="517525" y="5908675"/>
            <a:ext cx="1146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Lifeline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65" name="Freeform 15"/>
          <p:cNvSpPr/>
          <p:nvPr/>
        </p:nvSpPr>
        <p:spPr>
          <a:xfrm>
            <a:off x="1676400" y="5791200"/>
            <a:ext cx="457200" cy="381000"/>
          </a:xfrm>
          <a:custGeom>
            <a:avLst/>
            <a:gdLst>
              <a:gd name="txL" fmla="*/ 0 w 288"/>
              <a:gd name="txT" fmla="*/ 0 h 240"/>
              <a:gd name="txR" fmla="*/ 288 w 288"/>
              <a:gd name="txB" fmla="*/ 240 h 240"/>
            </a:gdLst>
            <a:ahLst/>
            <a:cxnLst>
              <a:cxn ang="0">
                <a:pos x="0" y="240"/>
              </a:cxn>
              <a:cxn ang="0">
                <a:pos x="144" y="192"/>
              </a:cxn>
              <a:cxn ang="0">
                <a:pos x="240" y="96"/>
              </a:cxn>
              <a:cxn ang="0">
                <a:pos x="288" y="0"/>
              </a:cxn>
            </a:cxnLst>
            <a:rect l="txL" t="txT" r="txR" b="txB"/>
            <a:pathLst>
              <a:path w="288" h="240">
                <a:moveTo>
                  <a:pt x="0" y="240"/>
                </a:moveTo>
                <a:cubicBezTo>
                  <a:pt x="52" y="228"/>
                  <a:pt x="104" y="216"/>
                  <a:pt x="144" y="192"/>
                </a:cubicBezTo>
                <a:cubicBezTo>
                  <a:pt x="184" y="168"/>
                  <a:pt x="216" y="128"/>
                  <a:pt x="240" y="96"/>
                </a:cubicBezTo>
                <a:cubicBezTo>
                  <a:pt x="264" y="64"/>
                  <a:pt x="276" y="32"/>
                  <a:pt x="28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66" name="Text Box 16"/>
          <p:cNvSpPr txBox="1"/>
          <p:nvPr/>
        </p:nvSpPr>
        <p:spPr>
          <a:xfrm>
            <a:off x="4327525" y="5832475"/>
            <a:ext cx="31226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Calls = Solid Lines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Returns = Dashed Lines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67" name="Text Box 18"/>
          <p:cNvSpPr txBox="1"/>
          <p:nvPr/>
        </p:nvSpPr>
        <p:spPr>
          <a:xfrm>
            <a:off x="0" y="4267200"/>
            <a:ext cx="14684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Activation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168" name="AutoShape 19"/>
          <p:cNvSpPr/>
          <p:nvPr/>
        </p:nvSpPr>
        <p:spPr>
          <a:xfrm>
            <a:off x="1600200" y="3505200"/>
            <a:ext cx="304800" cy="1981200"/>
          </a:xfrm>
          <a:prstGeom prst="leftBrace">
            <a:avLst>
              <a:gd name="adj1" fmla="val 54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Sequence Diagram : Destruction</a:t>
            </a:r>
            <a:endParaRPr dirty="0"/>
          </a:p>
        </p:txBody>
      </p:sp>
      <p:pic>
        <p:nvPicPr>
          <p:cNvPr id="5017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81200"/>
            <a:ext cx="3362325" cy="352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Text Box 7"/>
          <p:cNvSpPr txBox="1"/>
          <p:nvPr/>
        </p:nvSpPr>
        <p:spPr>
          <a:xfrm>
            <a:off x="4937125" y="4689475"/>
            <a:ext cx="30543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Shows Destruction of b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(and Construction)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Sequence Diagram : Timing</a:t>
            </a:r>
            <a:endParaRPr dirty="0"/>
          </a:p>
        </p:txBody>
      </p:sp>
      <p:pic>
        <p:nvPicPr>
          <p:cNvPr id="5120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362200"/>
            <a:ext cx="4000500" cy="363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Text Box 5"/>
          <p:cNvSpPr txBox="1"/>
          <p:nvPr/>
        </p:nvSpPr>
        <p:spPr>
          <a:xfrm>
            <a:off x="746125" y="1336675"/>
            <a:ext cx="639286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Slanted Lines show propagation delay of messages</a:t>
            </a:r>
            <a:endParaRPr dirty="0">
              <a:latin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</a:rPr>
              <a:t>Good for modeling real-time systems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1205" name="Text Box 6"/>
          <p:cNvSpPr txBox="1"/>
          <p:nvPr/>
        </p:nvSpPr>
        <p:spPr>
          <a:xfrm>
            <a:off x="457200" y="6172200"/>
            <a:ext cx="775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If messages cross this is usually problematic – race conditions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4000" dirty="0"/>
              <a:t>Sequence Example: Alarm System</a:t>
            </a:r>
            <a:endParaRPr sz="4000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1143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800" dirty="0"/>
              <a:t>When the alarm goes off, it rings the alarm, puts a message on the display, notifies the monitoring service</a:t>
            </a:r>
            <a:endParaRPr sz="2800" dirty="0"/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667000"/>
            <a:ext cx="5943600" cy="393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Sequence Diagram Example</a:t>
            </a:r>
            <a:endParaRPr dirty="0"/>
          </a:p>
        </p:txBody>
      </p:sp>
      <p:sp>
        <p:nvSpPr>
          <p:cNvPr id="53251" name="AutoShape 12" descr="Sequence diagram"/>
          <p:cNvSpPr>
            <a:spLocks noChangeAspect="1"/>
          </p:cNvSpPr>
          <p:nvPr/>
        </p:nvSpPr>
        <p:spPr>
          <a:xfrm>
            <a:off x="168275" y="46038"/>
            <a:ext cx="6667500" cy="3943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53252" name="Picture 1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81000" y="1538288"/>
            <a:ext cx="8610600" cy="5091112"/>
          </a:xfrm>
          <a:ln/>
        </p:spPr>
      </p:pic>
      <p:sp>
        <p:nvSpPr>
          <p:cNvPr id="53253" name="Text Box 14"/>
          <p:cNvSpPr txBox="1"/>
          <p:nvPr/>
        </p:nvSpPr>
        <p:spPr>
          <a:xfrm>
            <a:off x="533400" y="990600"/>
            <a:ext cx="2390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Hotel Reservation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History of UML</a:t>
            </a:r>
            <a:endParaRPr dirty="0"/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524000"/>
            <a:ext cx="6696075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Collaboration Diagram</a:t>
            </a:r>
            <a:endParaRPr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Collaboration Diagrams show similar information to sequence diagrams, except that the vertical sequence is missing. In its place are: </a:t>
            </a:r>
            <a:endParaRPr sz="2800" dirty="0"/>
          </a:p>
          <a:p>
            <a:pPr lvl="1" eaLnBrk="1" hangingPunct="1"/>
            <a:r>
              <a:rPr sz="2400" dirty="0"/>
              <a:t> Object Links - solid lines between the objects that interact</a:t>
            </a:r>
            <a:endParaRPr sz="2400" dirty="0"/>
          </a:p>
          <a:p>
            <a:pPr lvl="1" eaLnBrk="1" hangingPunct="1"/>
            <a:r>
              <a:rPr sz="2400" dirty="0"/>
              <a:t>On the links are Messages - arrows with one or more message name that show the direction and names of the messages sent between objects  </a:t>
            </a:r>
            <a:endParaRPr sz="2400" dirty="0"/>
          </a:p>
          <a:p>
            <a:pPr eaLnBrk="1" hangingPunct="1"/>
            <a:r>
              <a:rPr sz="2800" dirty="0"/>
              <a:t>Emphasis on static links as opposed to sequence in the sequence diagram</a:t>
            </a:r>
            <a:endParaRPr sz="2800" dirty="0"/>
          </a:p>
          <a:p>
            <a:pPr eaLnBrk="1" hangingPunct="1"/>
            <a:endParaRPr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Collaboration Diagram</a:t>
            </a:r>
            <a:endParaRPr dirty="0"/>
          </a:p>
        </p:txBody>
      </p:sp>
      <p:pic>
        <p:nvPicPr>
          <p:cNvPr id="5529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05000"/>
            <a:ext cx="4419600" cy="279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81200"/>
            <a:ext cx="283845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Activity Diagrams</a:t>
            </a:r>
            <a:endParaRPr dirty="0"/>
          </a:p>
        </p:txBody>
      </p:sp>
      <p:sp>
        <p:nvSpPr>
          <p:cNvPr id="30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400" dirty="0"/>
              <a:t>Fancy flowchart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Displays the flow of activities involved in a single process </a:t>
            </a:r>
            <a:endParaRPr sz="20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States 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Describe what is being processed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boxes with rounded corners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Swim lanes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Indicates which object is responsible for what activity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Branch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Transition that branch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a diamond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Fork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Transition forking into parallel activities</a:t>
            </a:r>
            <a:endParaRPr sz="1800" dirty="0"/>
          </a:p>
          <a:p>
            <a:pPr lvl="2" eaLnBrk="1" hangingPunct="1">
              <a:lnSpc>
                <a:spcPct val="80000"/>
              </a:lnSpc>
            </a:pPr>
            <a:r>
              <a:rPr sz="1800" dirty="0"/>
              <a:t>Indicated by solid bars</a:t>
            </a:r>
            <a:endParaRPr sz="1800" dirty="0"/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Start and End</a:t>
            </a:r>
            <a:endParaRPr sz="2000" dirty="0"/>
          </a:p>
          <a:p>
            <a:pPr lvl="1" eaLnBrk="1" hangingPunct="1">
              <a:lnSpc>
                <a:spcPct val="80000"/>
              </a:lnSpc>
            </a:pPr>
            <a:endParaRPr sz="2000" dirty="0"/>
          </a:p>
          <a:p>
            <a:pPr eaLnBrk="1" hangingPunct="1">
              <a:lnSpc>
                <a:spcPct val="80000"/>
              </a:lnSpc>
            </a:pPr>
            <a:endParaRPr sz="2400" dirty="0"/>
          </a:p>
        </p:txBody>
      </p:sp>
      <p:graphicFrame>
        <p:nvGraphicFramePr>
          <p:cNvPr id="3074" name="Object 4"/>
          <p:cNvGraphicFramePr/>
          <p:nvPr/>
        </p:nvGraphicFramePr>
        <p:xfrm>
          <a:off x="1447800" y="5791200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81305" imgH="281305" progId="Visio.Drawing.11">
                  <p:embed/>
                </p:oleObj>
              </mc:Choice>
              <mc:Fallback>
                <p:oleObj name="" r:id="rId1" imgW="281305" imgH="281305" progId="Visio.Drawing.11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791200"/>
                        <a:ext cx="2603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/>
          <p:nvPr/>
        </p:nvGraphicFramePr>
        <p:xfrm>
          <a:off x="2362200" y="5791200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91465" imgH="291465" progId="Visio.Drawing.11">
                  <p:embed/>
                </p:oleObj>
              </mc:Choice>
              <mc:Fallback>
                <p:oleObj name="" r:id="rId3" imgW="291465" imgH="291465" progId="Visio.Drawing.11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5791200"/>
                        <a:ext cx="2667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Sample Activity Diagram</a:t>
            </a:r>
            <a:endParaRPr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495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Ordering System</a:t>
            </a:r>
            <a:endParaRPr dirty="0"/>
          </a:p>
          <a:p>
            <a:pPr eaLnBrk="1" hangingPunct="1"/>
            <a:r>
              <a:rPr dirty="0"/>
              <a:t>May need multiple diagrams from other points of view</a:t>
            </a:r>
            <a:endParaRPr dirty="0"/>
          </a:p>
        </p:txBody>
      </p:sp>
      <p:pic>
        <p:nvPicPr>
          <p:cNvPr id="56324" name="Picture 5" descr="5%20Activity%20Diagram%20Su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1143000"/>
            <a:ext cx="2695575" cy="554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6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Activity Diagram Example</a:t>
            </a:r>
            <a:endParaRPr dirty="0"/>
          </a:p>
        </p:txBody>
      </p:sp>
      <p:pic>
        <p:nvPicPr>
          <p:cNvPr id="57347" name="Picture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24000" y="914400"/>
            <a:ext cx="6248400" cy="5897563"/>
          </a:xfrm>
          <a:ln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State Transition Diagrams</a:t>
            </a:r>
            <a:endParaRPr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800" dirty="0"/>
              <a:t>Fancy version of a DFA</a:t>
            </a:r>
            <a:endParaRPr sz="28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Shows the possible states of the object and the transitions that cause a change in state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i.e. how incoming calls change the state</a:t>
            </a:r>
            <a:endParaRPr sz="2400" dirty="0"/>
          </a:p>
          <a:p>
            <a:pPr eaLnBrk="1" hangingPunct="1">
              <a:lnSpc>
                <a:spcPct val="80000"/>
              </a:lnSpc>
            </a:pPr>
            <a:r>
              <a:rPr sz="2800" dirty="0"/>
              <a:t>Notation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States are rounded rectangles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Transitions are arrows from one state to another. Events or conditions that trigger transitions are written beside the arrows. </a:t>
            </a:r>
            <a:endParaRPr sz="24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Initial and Final States indicated by circles as in the Activity Diagram</a:t>
            </a:r>
            <a:endParaRPr sz="2400" dirty="0"/>
          </a:p>
          <a:p>
            <a:pPr lvl="2" eaLnBrk="1" hangingPunct="1">
              <a:lnSpc>
                <a:spcPct val="80000"/>
              </a:lnSpc>
            </a:pPr>
            <a:r>
              <a:rPr sz="2000" dirty="0"/>
              <a:t>Final state terminates the action; may have multiple final states</a:t>
            </a:r>
            <a:endParaRPr sz="2000" dirty="0"/>
          </a:p>
          <a:p>
            <a:pPr eaLnBrk="1" hangingPunct="1">
              <a:lnSpc>
                <a:spcPct val="80000"/>
              </a:lnSpc>
            </a:pPr>
            <a:endParaRPr sz="2800" dirty="0"/>
          </a:p>
          <a:p>
            <a:pPr eaLnBrk="1" hangingPunct="1">
              <a:lnSpc>
                <a:spcPct val="8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State Representation</a:t>
            </a:r>
            <a:endParaRPr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The set of properties and values describing the object in a well defined instant are characterized by</a:t>
            </a:r>
            <a:endParaRPr sz="2800" dirty="0"/>
          </a:p>
          <a:p>
            <a:pPr lvl="1" eaLnBrk="1" hangingPunct="1"/>
            <a:r>
              <a:rPr sz="2400" dirty="0"/>
              <a:t>Name</a:t>
            </a:r>
            <a:endParaRPr sz="2400" dirty="0"/>
          </a:p>
          <a:p>
            <a:pPr lvl="1" eaLnBrk="1" hangingPunct="1"/>
            <a:r>
              <a:rPr sz="2400" dirty="0"/>
              <a:t>Activities (executed inside the state)</a:t>
            </a:r>
            <a:endParaRPr sz="2400" dirty="0"/>
          </a:p>
          <a:p>
            <a:pPr lvl="2" eaLnBrk="1" hangingPunct="1"/>
            <a:r>
              <a:rPr sz="2000" dirty="0"/>
              <a:t>Do/ activity</a:t>
            </a:r>
            <a:endParaRPr sz="2000" dirty="0"/>
          </a:p>
          <a:p>
            <a:pPr lvl="1" eaLnBrk="1" hangingPunct="1"/>
            <a:r>
              <a:rPr sz="2400" dirty="0"/>
              <a:t>Actions (executed at state entry or exit)</a:t>
            </a:r>
            <a:endParaRPr sz="2400" dirty="0"/>
          </a:p>
          <a:p>
            <a:pPr lvl="2" eaLnBrk="1" hangingPunct="1"/>
            <a:r>
              <a:rPr sz="2000" dirty="0"/>
              <a:t>Entry/ action</a:t>
            </a:r>
            <a:endParaRPr sz="2000" dirty="0"/>
          </a:p>
          <a:p>
            <a:pPr lvl="2" eaLnBrk="1" hangingPunct="1"/>
            <a:r>
              <a:rPr sz="2000" dirty="0"/>
              <a:t>Exit/ action</a:t>
            </a:r>
            <a:endParaRPr sz="2000" dirty="0"/>
          </a:p>
          <a:p>
            <a:pPr lvl="1" eaLnBrk="1" hangingPunct="1"/>
            <a:r>
              <a:rPr sz="2400" dirty="0"/>
              <a:t>Actions executed due to an event</a:t>
            </a:r>
            <a:endParaRPr sz="2400" dirty="0"/>
          </a:p>
          <a:p>
            <a:pPr lvl="2" eaLnBrk="1" hangingPunct="1"/>
            <a:r>
              <a:rPr sz="2000" dirty="0"/>
              <a:t>Event [Condition] / Action ^Send Event</a:t>
            </a: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Notation for States</a:t>
            </a:r>
            <a:endParaRPr dirty="0"/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905000"/>
            <a:ext cx="6172200" cy="3849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Simple Transition Example</a:t>
            </a:r>
            <a:endParaRPr dirty="0"/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09800"/>
            <a:ext cx="55245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More Simple State Examples</a:t>
            </a:r>
            <a:endParaRPr dirty="0"/>
          </a:p>
        </p:txBody>
      </p:sp>
      <p:pic>
        <p:nvPicPr>
          <p:cNvPr id="624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24000"/>
            <a:ext cx="5948363" cy="4224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Contributions to UML</a:t>
            </a:r>
            <a:endParaRPr dirty="0"/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676400"/>
            <a:ext cx="6448425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State Transition Example</a:t>
            </a:r>
            <a:endParaRPr dirty="0"/>
          </a:p>
        </p:txBody>
      </p:sp>
      <p:pic>
        <p:nvPicPr>
          <p:cNvPr id="63491" name="Picture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600200"/>
            <a:ext cx="8686800" cy="4570413"/>
          </a:xfrm>
          <a:ln/>
        </p:spPr>
      </p:pic>
      <p:sp>
        <p:nvSpPr>
          <p:cNvPr id="63492" name="Text Box 7"/>
          <p:cNvSpPr txBox="1"/>
          <p:nvPr/>
        </p:nvSpPr>
        <p:spPr>
          <a:xfrm>
            <a:off x="609600" y="1447800"/>
            <a:ext cx="2681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Validating PIN/SSN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State Charts – Local Variables</a:t>
            </a:r>
            <a:endParaRPr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State Diagrams can also store their own local variables, do processing on them</a:t>
            </a:r>
            <a:endParaRPr dirty="0"/>
          </a:p>
          <a:p>
            <a:pPr eaLnBrk="1" hangingPunct="1"/>
            <a:r>
              <a:rPr dirty="0"/>
              <a:t>Library example counting books checked out and returned</a:t>
            </a:r>
            <a:endParaRPr dirty="0"/>
          </a:p>
        </p:txBody>
      </p:sp>
      <p:graphicFrame>
        <p:nvGraphicFramePr>
          <p:cNvPr id="4098" name="Object 4"/>
          <p:cNvGraphicFramePr/>
          <p:nvPr/>
        </p:nvGraphicFramePr>
        <p:xfrm>
          <a:off x="1752600" y="3735388"/>
          <a:ext cx="571500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722495" imgH="2331085" progId="Visio.Drawing.11">
                  <p:embed/>
                </p:oleObj>
              </mc:Choice>
              <mc:Fallback>
                <p:oleObj name="" r:id="rId1" imgW="4722495" imgH="2331085" progId="Visio.Drawing.11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3735388"/>
                        <a:ext cx="5715000" cy="281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Component Diagrams</a:t>
            </a:r>
            <a:endParaRPr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Shows various components in a system and their dependencies, interfaces</a:t>
            </a:r>
            <a:endParaRPr sz="2800" dirty="0"/>
          </a:p>
          <a:p>
            <a:pPr eaLnBrk="1" hangingPunct="1"/>
            <a:r>
              <a:rPr sz="2800" dirty="0"/>
              <a:t>Explains the structure of a system</a:t>
            </a:r>
            <a:endParaRPr sz="2800" dirty="0"/>
          </a:p>
          <a:p>
            <a:pPr eaLnBrk="1" hangingPunct="1"/>
            <a:r>
              <a:rPr sz="2800" dirty="0"/>
              <a:t>Usually a physical collection of classes</a:t>
            </a:r>
            <a:endParaRPr sz="2800" dirty="0"/>
          </a:p>
          <a:p>
            <a:pPr lvl="1" eaLnBrk="1" hangingPunct="1"/>
            <a:r>
              <a:rPr sz="2400" dirty="0"/>
              <a:t>Similar to a Package Diagram in that both are used to group elements into logical structures</a:t>
            </a:r>
            <a:endParaRPr sz="2400" dirty="0"/>
          </a:p>
          <a:p>
            <a:pPr lvl="1" eaLnBrk="1" hangingPunct="1"/>
            <a:r>
              <a:rPr sz="2400" dirty="0"/>
              <a:t>With Component Diagrams all of the model elements are private with a public interface whereas Package diagrams only display public items. </a:t>
            </a:r>
            <a:endParaRPr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Component Diagram Notation</a:t>
            </a:r>
            <a:endParaRPr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Components are shown as rectangles with two tabs at the upper left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Dashed arrows indicate dependencies</a:t>
            </a:r>
            <a:endParaRPr dirty="0"/>
          </a:p>
          <a:p>
            <a:pPr eaLnBrk="1" hangingPunct="1"/>
            <a:r>
              <a:rPr dirty="0"/>
              <a:t>Circle and solid line indicates an interface to the component</a:t>
            </a:r>
            <a:endParaRPr dirty="0"/>
          </a:p>
          <a:p>
            <a:pPr eaLnBrk="1" hangingPunct="1"/>
            <a:endParaRPr dirty="0"/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362200"/>
            <a:ext cx="1476375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181600"/>
            <a:ext cx="1943100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Component Example - Interfaces</a:t>
            </a:r>
            <a:endParaRPr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dirty="0"/>
              <a:t>Restaurant ordering system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Define interfaces first – comes from Class Diagrams</a:t>
            </a:r>
            <a:endParaRPr dirty="0"/>
          </a:p>
        </p:txBody>
      </p:sp>
      <p:pic>
        <p:nvPicPr>
          <p:cNvPr id="66564" name="Picture 5" descr="5%20Interfa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1447800"/>
            <a:ext cx="5524500" cy="503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sz="4000" dirty="0"/>
              <a:t>Component Example - Components</a:t>
            </a:r>
            <a:endParaRPr sz="4000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Graphical depiction of components</a:t>
            </a:r>
            <a:endParaRPr dirty="0"/>
          </a:p>
        </p:txBody>
      </p:sp>
      <p:pic>
        <p:nvPicPr>
          <p:cNvPr id="67588" name="Picture 5" descr="5%20Compon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362200"/>
            <a:ext cx="5276850" cy="395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Component Example - Linking</a:t>
            </a:r>
            <a:endParaRPr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dirty="0"/>
              <a:t>Linking components with dependencies</a:t>
            </a:r>
            <a:endParaRPr dirty="0"/>
          </a:p>
        </p:txBody>
      </p:sp>
      <p:pic>
        <p:nvPicPr>
          <p:cNvPr id="68612" name="Picture 5" descr="5%20Component%20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209800"/>
            <a:ext cx="5867400" cy="444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Deployment Diagrams</a:t>
            </a:r>
            <a:endParaRPr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Shows the physical architecture of the hardware and software of the deployed system</a:t>
            </a:r>
            <a:endParaRPr sz="2800" dirty="0"/>
          </a:p>
          <a:p>
            <a:pPr eaLnBrk="1" hangingPunct="1"/>
            <a:r>
              <a:rPr sz="2800" dirty="0"/>
              <a:t>Nodes</a:t>
            </a:r>
            <a:endParaRPr sz="2800" dirty="0"/>
          </a:p>
          <a:p>
            <a:pPr lvl="1" eaLnBrk="1" hangingPunct="1"/>
            <a:r>
              <a:rPr sz="2400" dirty="0"/>
              <a:t>Typically contain components or packages</a:t>
            </a:r>
            <a:endParaRPr sz="2400" dirty="0"/>
          </a:p>
          <a:p>
            <a:pPr lvl="1" eaLnBrk="1" hangingPunct="1"/>
            <a:r>
              <a:rPr sz="2400" dirty="0"/>
              <a:t>Usually some kind of computational unit; e.g. machine or device (physical or logical)</a:t>
            </a:r>
            <a:endParaRPr sz="2400" dirty="0"/>
          </a:p>
          <a:p>
            <a:pPr eaLnBrk="1" hangingPunct="1"/>
            <a:r>
              <a:rPr sz="2800" dirty="0"/>
              <a:t>Physical relationships among software and hardware in a delivered systems</a:t>
            </a:r>
            <a:endParaRPr sz="2800" dirty="0"/>
          </a:p>
          <a:p>
            <a:pPr lvl="1" eaLnBrk="1" hangingPunct="1"/>
            <a:r>
              <a:rPr sz="2400" dirty="0"/>
              <a:t>Explains how a system interacts with the external environment</a:t>
            </a:r>
            <a:endParaRPr sz="2400" dirty="0"/>
          </a:p>
          <a:p>
            <a:pPr eaLnBrk="1" hangingPunct="1"/>
            <a:endParaRPr sz="2800" dirty="0"/>
          </a:p>
          <a:p>
            <a:pPr eaLnBrk="1" hangingPunct="1"/>
            <a:endParaRPr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Some Deployment Examples</a:t>
            </a:r>
            <a:endParaRPr dirty="0"/>
          </a:p>
        </p:txBody>
      </p:sp>
      <p:pic>
        <p:nvPicPr>
          <p:cNvPr id="7065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09800"/>
            <a:ext cx="2295525" cy="239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Picture 6" descr="deploymentdi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09800"/>
            <a:ext cx="3848100" cy="296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Deployment Example</a:t>
            </a:r>
            <a:endParaRPr dirty="0"/>
          </a:p>
        </p:txBody>
      </p:sp>
      <p:pic>
        <p:nvPicPr>
          <p:cNvPr id="71683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700213"/>
            <a:ext cx="8458200" cy="4395787"/>
          </a:xfrm>
          <a:ln/>
        </p:spPr>
      </p:pic>
      <p:sp>
        <p:nvSpPr>
          <p:cNvPr id="71684" name="Text Box 6"/>
          <p:cNvSpPr txBox="1"/>
          <p:nvPr/>
        </p:nvSpPr>
        <p:spPr>
          <a:xfrm>
            <a:off x="381000" y="6096000"/>
            <a:ext cx="8166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Times New Roman" panose="02020603050405020304" pitchFamily="18" charset="0"/>
              </a:rPr>
              <a:t>Often the Component Diagram is combined with the Deployment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Systems, Models and Views</a:t>
            </a:r>
            <a:endParaRPr dirty="0"/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419100" y="1416050"/>
            <a:ext cx="8724900" cy="4800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sz="2800" dirty="0"/>
              <a:t>A </a:t>
            </a:r>
            <a:r>
              <a:rPr sz="2800" b="1" i="1" dirty="0"/>
              <a:t>model</a:t>
            </a:r>
            <a:r>
              <a:rPr sz="2800" dirty="0"/>
              <a:t> is an abstraction describing a subset of a system</a:t>
            </a:r>
            <a:endParaRPr sz="2800" dirty="0"/>
          </a:p>
          <a:p>
            <a:pPr eaLnBrk="1" hangingPunct="1"/>
            <a:r>
              <a:rPr sz="2800" dirty="0"/>
              <a:t>A </a:t>
            </a:r>
            <a:r>
              <a:rPr sz="2800" b="1" i="1" dirty="0"/>
              <a:t>view</a:t>
            </a:r>
            <a:r>
              <a:rPr sz="2800" dirty="0"/>
              <a:t> depicts selected aspects of a model</a:t>
            </a:r>
            <a:endParaRPr sz="2800" dirty="0"/>
          </a:p>
          <a:p>
            <a:pPr eaLnBrk="1" hangingPunct="1"/>
            <a:r>
              <a:rPr sz="2800" dirty="0"/>
              <a:t>A </a:t>
            </a:r>
            <a:r>
              <a:rPr sz="2800" b="1" i="1" dirty="0"/>
              <a:t>notation</a:t>
            </a:r>
            <a:r>
              <a:rPr sz="2800" dirty="0"/>
              <a:t> is a set of graphical or textual rules for depicting views</a:t>
            </a:r>
            <a:endParaRPr sz="2800" dirty="0"/>
          </a:p>
          <a:p>
            <a:pPr eaLnBrk="1" hangingPunct="1"/>
            <a:r>
              <a:rPr sz="2800" dirty="0"/>
              <a:t>Views and models of a single system may overlap each other</a:t>
            </a:r>
            <a:endParaRPr sz="2800" dirty="0"/>
          </a:p>
          <a:p>
            <a:pPr eaLnBrk="1" hangingPunct="1"/>
            <a:endParaRPr sz="2800" dirty="0"/>
          </a:p>
          <a:p>
            <a:pPr eaLnBrk="1" hangingPunct="1">
              <a:buNone/>
            </a:pPr>
            <a:r>
              <a:rPr sz="2800" dirty="0"/>
              <a:t>Examples:</a:t>
            </a:r>
            <a:endParaRPr sz="2800" dirty="0"/>
          </a:p>
          <a:p>
            <a:pPr eaLnBrk="1" hangingPunct="1"/>
            <a:r>
              <a:rPr sz="2800" dirty="0"/>
              <a:t>System: Aircraft</a:t>
            </a:r>
            <a:endParaRPr sz="2800" dirty="0"/>
          </a:p>
          <a:p>
            <a:pPr eaLnBrk="1" hangingPunct="1"/>
            <a:r>
              <a:rPr sz="2800" dirty="0"/>
              <a:t>Models: Flight simulator, scale model</a:t>
            </a:r>
            <a:endParaRPr sz="2800" dirty="0"/>
          </a:p>
          <a:p>
            <a:pPr eaLnBrk="1" hangingPunct="1"/>
            <a:r>
              <a:rPr sz="2800" dirty="0"/>
              <a:t>Views: All blueprints, electrical wiring, fuel system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5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01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7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3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4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5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96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Summary and Tools</a:t>
            </a:r>
            <a:endParaRPr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105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sz="2400" dirty="0"/>
              <a:t>UML is a modeling language that can be used independent of development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Adopted by OMG and notation of choice for visual modeling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http://www.omg.org/uml/</a:t>
            </a:r>
            <a:endParaRPr sz="20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Creating and modifying UML diagrams can be labor and time intensive. 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Lots of tools exist to help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Tools help keep diagrams, code in sync</a:t>
            </a:r>
            <a:endParaRPr sz="20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Repository for a complete software development project</a:t>
            </a:r>
            <a:endParaRPr sz="20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Examples here created with TogetherSoft ControlCenter, Microsoft Visio, Tablet UML</a:t>
            </a:r>
            <a:endParaRPr sz="20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Other tools:</a:t>
            </a:r>
            <a:endParaRPr sz="2000" dirty="0"/>
          </a:p>
          <a:p>
            <a:pPr lvl="2" eaLnBrk="1" hangingPunct="1">
              <a:lnSpc>
                <a:spcPct val="90000"/>
              </a:lnSpc>
            </a:pPr>
            <a:r>
              <a:rPr sz="1800" dirty="0"/>
              <a:t>Rational, Cetus, Embarcadero</a:t>
            </a:r>
            <a:endParaRPr sz="1800" dirty="0"/>
          </a:p>
          <a:p>
            <a:pPr lvl="2" eaLnBrk="1" hangingPunct="1">
              <a:lnSpc>
                <a:spcPct val="90000"/>
              </a:lnSpc>
            </a:pPr>
            <a:r>
              <a:rPr sz="1800" dirty="0"/>
              <a:t>See http://plg.uwaterloo.ca/~migod/uml.html for a list of tools, some free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Systems, Models and Views</a:t>
            </a:r>
            <a:endParaRPr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738" y="1905000"/>
            <a:ext cx="8132762" cy="38989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56676" name="AutoShape 4"/>
          <p:cNvSpPr/>
          <p:nvPr/>
        </p:nvSpPr>
        <p:spPr>
          <a:xfrm>
            <a:off x="1282700" y="2032000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Aircraft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56677" name="AutoShape 5"/>
          <p:cNvSpPr/>
          <p:nvPr/>
        </p:nvSpPr>
        <p:spPr>
          <a:xfrm>
            <a:off x="5232400" y="1206500"/>
            <a:ext cx="2349500" cy="1498600"/>
          </a:xfrm>
          <a:prstGeom prst="cloudCallout">
            <a:avLst>
              <a:gd name="adj1" fmla="val -44796"/>
              <a:gd name="adj2" fmla="val 7288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dirty="0">
              <a:solidFill>
                <a:srgbClr val="FF0000"/>
              </a:solidFill>
              <a:latin typeface="Helvetica" charset="0"/>
            </a:endParaRPr>
          </a:p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  Flightsimulator</a:t>
            </a:r>
            <a:endParaRPr dirty="0">
              <a:solidFill>
                <a:srgbClr val="FF0000"/>
              </a:solidFill>
              <a:latin typeface="Helvetica" charset="0"/>
            </a:endParaRPr>
          </a:p>
          <a:p>
            <a:pPr algn="ctr" eaLnBrk="0" hangingPunct="0"/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3318" name="AutoShape 6"/>
          <p:cNvSpPr/>
          <p:nvPr/>
        </p:nvSpPr>
        <p:spPr>
          <a:xfrm flipV="1">
            <a:off x="3860800" y="52578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Scale Model</a:t>
            </a:r>
            <a:endParaRPr dirty="0">
              <a:solidFill>
                <a:srgbClr val="FF0000"/>
              </a:solidFill>
              <a:latin typeface="Helvetica" charset="0"/>
            </a:endParaRPr>
          </a:p>
          <a:p>
            <a:pPr algn="ctr" eaLnBrk="0" hangingPunct="0"/>
            <a:endParaRPr lang="de-DE" altLang="x-none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3590925" y="6705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algn="ctr" eaLnBrk="0" hangingPunct="0"/>
            <a:endParaRPr lang="de-DE" altLang="x-none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56680" name="AutoShape 8"/>
          <p:cNvSpPr/>
          <p:nvPr/>
        </p:nvSpPr>
        <p:spPr>
          <a:xfrm>
            <a:off x="3187700" y="1587500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Blueprints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3321" name="AutoShape 9"/>
          <p:cNvSpPr/>
          <p:nvPr/>
        </p:nvSpPr>
        <p:spPr>
          <a:xfrm flipV="1">
            <a:off x="6210300" y="46609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anchor="ctr"/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Electrical </a:t>
            </a:r>
            <a:endParaRPr dirty="0">
              <a:solidFill>
                <a:srgbClr val="FF0000"/>
              </a:solidFill>
              <a:latin typeface="Helvetica" charset="0"/>
            </a:endParaRPr>
          </a:p>
          <a:p>
            <a:pPr algn="ctr" eaLnBrk="0" hangingPunct="0"/>
            <a:r>
              <a:rPr dirty="0">
                <a:solidFill>
                  <a:srgbClr val="FF0000"/>
                </a:solidFill>
                <a:latin typeface="Helvetica" charset="0"/>
              </a:rPr>
              <a:t>Wiring</a:t>
            </a:r>
            <a:endParaRPr dirty="0">
              <a:solidFill>
                <a:srgbClr val="FF0000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156677" grpId="0" animBg="1"/>
      <p:bldP spid="13318" grpId="0" animBg="1"/>
      <p:bldP spid="156680" grpId="0" animBg="1"/>
      <p:bldP spid="133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UML Models, Views, Diagrams</a:t>
            </a:r>
            <a:endParaRPr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67675" cy="20812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800" dirty="0"/>
              <a:t>UML is a multi-diagrammatic language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Each diagram is a view into a model</a:t>
            </a:r>
            <a:endParaRPr sz="2400" dirty="0"/>
          </a:p>
          <a:p>
            <a:pPr lvl="2" eaLnBrk="1" hangingPunct="1">
              <a:lnSpc>
                <a:spcPct val="80000"/>
              </a:lnSpc>
            </a:pPr>
            <a:r>
              <a:rPr sz="2000" dirty="0"/>
              <a:t>Diagram presented from the aspect of a particular stakeholder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2000" dirty="0"/>
              <a:t>Provides a partial representation of the system</a:t>
            </a:r>
            <a:endParaRPr sz="2000" dirty="0"/>
          </a:p>
          <a:p>
            <a:pPr lvl="2" eaLnBrk="1" hangingPunct="1">
              <a:lnSpc>
                <a:spcPct val="80000"/>
              </a:lnSpc>
            </a:pPr>
            <a:r>
              <a:rPr sz="2000" dirty="0"/>
              <a:t>Is semantically consistent with other views</a:t>
            </a:r>
            <a:endParaRPr sz="20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Example views</a:t>
            </a:r>
            <a:endParaRPr sz="2400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429000"/>
            <a:ext cx="57150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459A3-CC44-44C1-8E26-A421FC68352D}"/>
</file>

<file path=customXml/itemProps2.xml><?xml version="1.0" encoding="utf-8"?>
<ds:datastoreItem xmlns:ds="http://schemas.openxmlformats.org/officeDocument/2006/customXml" ds:itemID="{2C6F619A-E72F-457F-94B4-15856716BB25}"/>
</file>

<file path=customXml/itemProps3.xml><?xml version="1.0" encoding="utf-8"?>
<ds:datastoreItem xmlns:ds="http://schemas.openxmlformats.org/officeDocument/2006/customXml" ds:itemID="{F2E90832-420D-41D8-9E02-28AE3B063C5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15011</Words>
  <Application>WPS Presentation</Application>
  <PresentationFormat>On-screen Show (4:3)</PresentationFormat>
  <Paragraphs>760</Paragraphs>
  <Slides>70</Slides>
  <Notes>70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70</vt:i4>
      </vt:variant>
    </vt:vector>
  </HeadingPairs>
  <TitlesOfParts>
    <vt:vector size="85" baseType="lpstr">
      <vt:lpstr>Arial</vt:lpstr>
      <vt:lpstr>SimSun</vt:lpstr>
      <vt:lpstr>Wingdings</vt:lpstr>
      <vt:lpstr>Times New Roman</vt:lpstr>
      <vt:lpstr>Helvetica</vt:lpstr>
      <vt:lpstr>Courier</vt:lpstr>
      <vt:lpstr>Courier New</vt:lpstr>
      <vt:lpstr>Microsoft YaHei</vt:lpstr>
      <vt:lpstr>Arial Unicode MS</vt:lpstr>
      <vt:lpstr>Default Design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sanjoy</cp:lastModifiedBy>
  <cp:revision>56</cp:revision>
  <dcterms:created xsi:type="dcterms:W3CDTF">2020-09-15T05:13:16Z</dcterms:created>
  <dcterms:modified xsi:type="dcterms:W3CDTF">2020-09-15T05:36:34Z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  <property fmtid="{D5CDD505-2E9C-101B-9397-08002B2CF9AE}" pid="3" name="ContentTypeId">
    <vt:lpwstr>0x010100B72BB0954B27B44D97FB1C7E540B56B4</vt:lpwstr>
  </property>
</Properties>
</file>