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7" r:id="rId2"/>
    <p:sldId id="354" r:id="rId3"/>
    <p:sldId id="269" r:id="rId4"/>
    <p:sldId id="362" r:id="rId5"/>
    <p:sldId id="259" r:id="rId6"/>
    <p:sldId id="334" r:id="rId7"/>
    <p:sldId id="273" r:id="rId8"/>
    <p:sldId id="363" r:id="rId9"/>
    <p:sldId id="364" r:id="rId10"/>
    <p:sldId id="274" r:id="rId11"/>
    <p:sldId id="353" r:id="rId12"/>
    <p:sldId id="341" r:id="rId13"/>
    <p:sldId id="365" r:id="rId14"/>
    <p:sldId id="342" r:id="rId15"/>
    <p:sldId id="343" r:id="rId16"/>
    <p:sldId id="344" r:id="rId17"/>
    <p:sldId id="277" r:id="rId18"/>
    <p:sldId id="351" r:id="rId19"/>
    <p:sldId id="355" r:id="rId20"/>
    <p:sldId id="357" r:id="rId21"/>
    <p:sldId id="358" r:id="rId22"/>
    <p:sldId id="360" r:id="rId23"/>
    <p:sldId id="366" r:id="rId24"/>
    <p:sldId id="361" r:id="rId25"/>
    <p:sldId id="352" r:id="rId26"/>
    <p:sldId id="340" r:id="rId27"/>
    <p:sldId id="367" r:id="rId28"/>
    <p:sldId id="3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4B"/>
    <a:srgbClr val="A50021"/>
    <a:srgbClr val="EB956F"/>
    <a:srgbClr val="A71515"/>
    <a:srgbClr val="D18F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p:restoredTop sz="92892"/>
  </p:normalViewPr>
  <p:slideViewPr>
    <p:cSldViewPr snapToGrid="0" snapToObjects="1">
      <p:cViewPr>
        <p:scale>
          <a:sx n="75" d="100"/>
          <a:sy n="75" d="100"/>
        </p:scale>
        <p:origin x="-9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D9C64-0BCE-814C-812C-2DB7D08096DF}" type="datetimeFigureOut">
              <a:rPr lang="en-US" smtClean="0"/>
              <a:pPr/>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73FE5-6D97-EA4F-B47C-AF8B2B05A32C}" type="slidenum">
              <a:rPr lang="en-US" smtClean="0"/>
              <a:pPr/>
              <a:t>‹#›</a:t>
            </a:fld>
            <a:endParaRPr lang="en-US"/>
          </a:p>
        </p:txBody>
      </p:sp>
    </p:spTree>
    <p:extLst>
      <p:ext uri="{BB962C8B-B14F-4D97-AF65-F5344CB8AC3E}">
        <p14:creationId xmlns:p14="http://schemas.microsoft.com/office/powerpoint/2010/main" val="116988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56106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1989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57790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088607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00602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062505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19</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2522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A2A537-8F56-3045-8AA4-2A236FEC08C6}"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9768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77031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36476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31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2A537-8F56-3045-8AA4-2A236FEC08C6}"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74680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A537-8F56-3045-8AA4-2A236FEC08C6}"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61303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2A537-8F56-3045-8AA4-2A236FEC08C6}"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4143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2A537-8F56-3045-8AA4-2A236FEC08C6}"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95651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A2A537-8F56-3045-8AA4-2A236FEC08C6}"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94176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A537-8F56-3045-8AA4-2A236FEC08C6}"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33851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154835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A537-8F56-3045-8AA4-2A236FEC08C6}"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5A350-54FE-FF46-A3AE-CBACF51D847A}" type="slidenum">
              <a:rPr lang="en-US" smtClean="0"/>
              <a:pPr/>
              <a:t>‹#›</a:t>
            </a:fld>
            <a:endParaRPr lang="en-US"/>
          </a:p>
        </p:txBody>
      </p:sp>
    </p:spTree>
    <p:extLst>
      <p:ext uri="{BB962C8B-B14F-4D97-AF65-F5344CB8AC3E}">
        <p14:creationId xmlns:p14="http://schemas.microsoft.com/office/powerpoint/2010/main" val="210197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2A537-8F56-3045-8AA4-2A236FEC08C6}" type="datetimeFigureOut">
              <a:rPr lang="en-US" smtClean="0"/>
              <a:pPr/>
              <a:t>3/22/2022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5A350-54FE-FF46-A3AE-CBACF51D847A}" type="slidenum">
              <a:rPr lang="en-US" smtClean="0"/>
              <a:pPr/>
              <a:t>‹#›</a:t>
            </a:fld>
            <a:endParaRPr lang="en-US"/>
          </a:p>
        </p:txBody>
      </p:sp>
    </p:spTree>
    <p:extLst>
      <p:ext uri="{BB962C8B-B14F-4D97-AF65-F5344CB8AC3E}">
        <p14:creationId xmlns:p14="http://schemas.microsoft.com/office/powerpoint/2010/main" val="127413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0" y="0"/>
            <a:ext cx="12192001" cy="6858001"/>
          </a:xfrm>
          <a:prstGeom prst="rect">
            <a:avLst/>
          </a:prstGeom>
        </p:spPr>
      </p:pic>
      <p:sp>
        <p:nvSpPr>
          <p:cNvPr id="5" name="TextBox 4"/>
          <p:cNvSpPr txBox="1"/>
          <p:nvPr/>
        </p:nvSpPr>
        <p:spPr>
          <a:xfrm>
            <a:off x="1534010" y="2227403"/>
            <a:ext cx="9123979" cy="923330"/>
          </a:xfrm>
          <a:prstGeom prst="rect">
            <a:avLst/>
          </a:prstGeom>
          <a:noFill/>
        </p:spPr>
        <p:txBody>
          <a:bodyPr wrap="square" rtlCol="0">
            <a:spAutoFit/>
          </a:bodyPr>
          <a:lstStyle/>
          <a:p>
            <a:pPr algn="ctr"/>
            <a:r>
              <a:rPr lang="en-US" sz="5400" b="1" dirty="0" smtClean="0">
                <a:solidFill>
                  <a:schemeClr val="bg2">
                    <a:lumMod val="25000"/>
                  </a:schemeClr>
                </a:solidFill>
              </a:rPr>
              <a:t>PATHWAY AREAS</a:t>
            </a:r>
            <a:endParaRPr lang="en-US" sz="5400" b="1" dirty="0">
              <a:solidFill>
                <a:schemeClr val="bg2">
                  <a:lumMod val="25000"/>
                </a:schemeClr>
              </a:solidFill>
            </a:endParaRPr>
          </a:p>
        </p:txBody>
      </p:sp>
      <p:sp>
        <p:nvSpPr>
          <p:cNvPr id="7" name="TextBox 6"/>
          <p:cNvSpPr txBox="1"/>
          <p:nvPr/>
        </p:nvSpPr>
        <p:spPr>
          <a:xfrm>
            <a:off x="7105135" y="5555489"/>
            <a:ext cx="4977999" cy="1200329"/>
          </a:xfrm>
          <a:prstGeom prst="rect">
            <a:avLst/>
          </a:prstGeom>
          <a:noFill/>
        </p:spPr>
        <p:txBody>
          <a:bodyPr wrap="square" rtlCol="0">
            <a:spAutoFit/>
          </a:bodyPr>
          <a:lstStyle/>
          <a:p>
            <a:pPr algn="r"/>
            <a:r>
              <a:rPr lang="en-US" sz="3600" b="1" dirty="0">
                <a:solidFill>
                  <a:schemeClr val="bg2">
                    <a:lumMod val="25000"/>
                  </a:schemeClr>
                </a:solidFill>
              </a:rPr>
              <a:t>School of Computer Science and Engineering</a:t>
            </a:r>
          </a:p>
        </p:txBody>
      </p:sp>
    </p:spTree>
    <p:extLst>
      <p:ext uri="{BB962C8B-B14F-4D97-AF65-F5344CB8AC3E}">
        <p14:creationId xmlns:p14="http://schemas.microsoft.com/office/powerpoint/2010/main" val="80470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72531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PEA306 - ANALYTICAL SKILLS-II</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6"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08602"/>
            <a:ext cx="10567182"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This course focuses on improving quantitative and reasoning skills of learners, which helps them  crack various exams held in placement drives for engineering students. It also provides a base to prepare for advanced level aptitude exams.</a:t>
            </a:r>
          </a:p>
          <a:p>
            <a:pPr lvl="1" algn="just">
              <a:defRPr/>
            </a:pPr>
            <a:endParaRPr lang="de-DE" sz="2000" b="1"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Reproduce the concepts learned to solve various questions of quantitative and reasoning aptitude</a:t>
            </a:r>
          </a:p>
          <a:p>
            <a:pPr marL="800100" lvl="1" indent="-342900" algn="just">
              <a:buFont typeface="Arial" charset="0"/>
              <a:buChar char="•"/>
              <a:defRPr/>
            </a:pPr>
            <a:r>
              <a:rPr lang="en-US" sz="2000" dirty="0" smtClean="0"/>
              <a:t>Observe the data given and interpret it from the given problem</a:t>
            </a:r>
          </a:p>
          <a:p>
            <a:pPr marL="800100" lvl="1" indent="-342900" algn="just">
              <a:buFont typeface="Arial" charset="0"/>
              <a:buChar char="•"/>
              <a:defRPr/>
            </a:pPr>
            <a:r>
              <a:rPr lang="en-US" sz="2000" dirty="0" smtClean="0"/>
              <a:t>Apply the Concepts to solve Company Specific Aptitude tests</a:t>
            </a:r>
          </a:p>
          <a:p>
            <a:pPr marL="800100" lvl="1" indent="-342900" algn="just">
              <a:buFont typeface="Arial" charset="0"/>
              <a:buChar char="•"/>
              <a:defRPr/>
            </a:pPr>
            <a:r>
              <a:rPr lang="en-US" sz="2000" dirty="0" smtClean="0"/>
              <a:t>Analyze the problems and use logic to interpret and handle different situations</a:t>
            </a:r>
          </a:p>
          <a:p>
            <a:pPr marL="800100" lvl="1" indent="-342900" algn="just">
              <a:buFont typeface="Arial" charset="0"/>
              <a:buChar char="•"/>
              <a:defRPr/>
            </a:pPr>
            <a:r>
              <a:rPr lang="en-US" sz="2000" dirty="0" smtClean="0"/>
              <a:t>Select the appropriate approach to initiate the given problem</a:t>
            </a:r>
          </a:p>
          <a:p>
            <a:pPr marL="800100" lvl="1" indent="-342900" algn="just">
              <a:buFont typeface="Arial" charset="0"/>
              <a:buChar char="•"/>
              <a:defRPr/>
            </a:pPr>
            <a:r>
              <a:rPr lang="en-US" sz="2000" dirty="0" smtClean="0"/>
              <a:t>Solve quantitative and reasoning aptitude in competitive examinations</a:t>
            </a:r>
            <a:endParaRPr lang="en-IN" sz="2000"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662053" y="316814"/>
            <a:ext cx="10103312" cy="707886"/>
          </a:xfrm>
          <a:prstGeom prst="rect">
            <a:avLst/>
          </a:prstGeom>
          <a:noFill/>
        </p:spPr>
        <p:txBody>
          <a:bodyPr wrap="squar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Service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205746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3710614"/>
            <a:ext cx="10554699" cy="2816200"/>
          </a:xfrm>
        </p:spPr>
        <p:txBody>
          <a:bodyPr vert="horz" lIns="91440" tIns="45720" rIns="91440" bIns="45720" rtlCol="0" anchor="ctr">
            <a:noAutofit/>
          </a:bodyPr>
          <a:lstStyle/>
          <a:p>
            <a:pPr marL="0" indent="0">
              <a:buNone/>
            </a:pPr>
            <a:r>
              <a:rPr lang="en-US" sz="2400" dirty="0" smtClean="0">
                <a:solidFill>
                  <a:schemeClr val="accent1">
                    <a:lumMod val="50000"/>
                  </a:schemeClr>
                </a:solidFill>
              </a:rPr>
              <a:t>What are the interfaces through which the student can participate in giving choice </a:t>
            </a:r>
            <a:r>
              <a:rPr lang="en-US" sz="2400" smtClean="0">
                <a:solidFill>
                  <a:schemeClr val="accent1">
                    <a:lumMod val="50000"/>
                  </a:schemeClr>
                </a:solidFill>
              </a:rPr>
              <a:t>of Pathway area?</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Only </a:t>
            </a:r>
            <a:r>
              <a:rPr lang="en-US" sz="2400" dirty="0">
                <a:solidFill>
                  <a:schemeClr val="accent1">
                    <a:lumMod val="50000"/>
                  </a:schemeClr>
                </a:solidFill>
              </a:rPr>
              <a:t>through UMS</a:t>
            </a:r>
          </a:p>
          <a:p>
            <a:pPr marL="742950" indent="-457200">
              <a:buFont typeface="+mj-lt"/>
              <a:buAutoNum type="alphaLcParenR"/>
            </a:pPr>
            <a:r>
              <a:rPr lang="en-US" sz="2400" dirty="0">
                <a:solidFill>
                  <a:schemeClr val="accent1">
                    <a:lumMod val="50000"/>
                  </a:schemeClr>
                </a:solidFill>
              </a:rPr>
              <a:t>Only through LPU Touch</a:t>
            </a:r>
          </a:p>
          <a:p>
            <a:pPr marL="742950" indent="-457200">
              <a:buFont typeface="+mj-lt"/>
              <a:buAutoNum type="alphaLcParenR"/>
            </a:pPr>
            <a:r>
              <a:rPr lang="en-US" sz="2400" dirty="0">
                <a:solidFill>
                  <a:schemeClr val="accent1">
                    <a:lumMod val="50000"/>
                  </a:schemeClr>
                </a:solidFill>
              </a:rPr>
              <a:t>Both through UMS and LPU Touch</a:t>
            </a:r>
          </a:p>
          <a:p>
            <a:pPr marL="742950" indent="-457200">
              <a:buFont typeface="+mj-lt"/>
              <a:buAutoNum type="alphaLcParenR"/>
            </a:pPr>
            <a:r>
              <a:rPr lang="en-US" sz="2400" dirty="0">
                <a:solidFill>
                  <a:schemeClr val="accent1">
                    <a:lumMod val="50000"/>
                  </a:schemeClr>
                </a:solidFill>
              </a:rPr>
              <a:t>Through any mobile browser</a:t>
            </a:r>
          </a:p>
        </p:txBody>
      </p:sp>
    </p:spTree>
    <p:extLst>
      <p:ext uri="{BB962C8B-B14F-4D97-AF65-F5344CB8AC3E}">
        <p14:creationId xmlns:p14="http://schemas.microsoft.com/office/powerpoint/2010/main" val="3387065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88"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89"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3"/>
          </a:solidFill>
          <a:ln>
            <a:noFill/>
          </a:ln>
          <a:effectLst/>
        </p:spPr>
        <p:txBody>
          <a:bodyPr wrap="none" anchor="ctr"/>
          <a:lstStyle/>
          <a:p>
            <a:endParaRPr lang="es-MX" sz="900"/>
          </a:p>
        </p:txBody>
      </p:sp>
      <p:sp>
        <p:nvSpPr>
          <p:cNvPr id="190"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nvGrpSpPr>
          <p:cNvPr id="45" name="Group 44">
            <a:extLst>
              <a:ext uri="{FF2B5EF4-FFF2-40B4-BE49-F238E27FC236}">
                <a16:creationId xmlns="" xmlns:a16="http://schemas.microsoft.com/office/drawing/2014/main" id="{78927A35-84C0-A34B-8585-898F992F98F4}"/>
              </a:ext>
            </a:extLst>
          </p:cNvPr>
          <p:cNvGrpSpPr/>
          <p:nvPr/>
        </p:nvGrpSpPr>
        <p:grpSpPr>
          <a:xfrm>
            <a:off x="1072701" y="371976"/>
            <a:ext cx="6962759" cy="5406385"/>
            <a:chOff x="3403414" y="1532103"/>
            <a:chExt cx="13925518" cy="10027016"/>
          </a:xfrm>
        </p:grpSpPr>
        <p:sp>
          <p:nvSpPr>
            <p:cNvPr id="50" name="CuadroTexto 195">
              <a:extLst>
                <a:ext uri="{FF2B5EF4-FFF2-40B4-BE49-F238E27FC236}">
                  <a16:creationId xmlns="" xmlns:a16="http://schemas.microsoft.com/office/drawing/2014/main" id="{9CF41775-2513-0546-B28F-DE73C93D29AF}"/>
                </a:ext>
              </a:extLst>
            </p:cNvPr>
            <p:cNvSpPr txBox="1"/>
            <p:nvPr/>
          </p:nvSpPr>
          <p:spPr>
            <a:xfrm>
              <a:off x="3403414" y="1532103"/>
              <a:ext cx="13925518" cy="1198725"/>
            </a:xfrm>
            <a:prstGeom prst="rect">
              <a:avLst/>
            </a:prstGeom>
            <a:noFill/>
          </p:spPr>
          <p:txBody>
            <a:bodyPr wrap="square" rtlCol="0">
              <a:spAutoFit/>
            </a:bodyPr>
            <a:lstStyle/>
            <a:p>
              <a:r>
                <a:rPr lang="en-IN" sz="3600" b="1" dirty="0" smtClean="0"/>
                <a:t>Higher Studies/Government Jobs</a:t>
              </a:r>
              <a:endParaRPr lang="en-US" sz="3600" b="1" dirty="0">
                <a:solidFill>
                  <a:schemeClr val="tx2"/>
                </a:solidFill>
                <a:latin typeface="Lato Heavy" charset="0"/>
                <a:ea typeface="Lato Heavy" charset="0"/>
                <a:cs typeface="Lato Heavy" charset="0"/>
              </a:endParaRPr>
            </a:p>
          </p:txBody>
        </p:sp>
        <p:sp>
          <p:nvSpPr>
            <p:cNvPr id="51" name="CuadroTexto 196">
              <a:extLst>
                <a:ext uri="{FF2B5EF4-FFF2-40B4-BE49-F238E27FC236}">
                  <a16:creationId xmlns="" xmlns:a16="http://schemas.microsoft.com/office/drawing/2014/main" id="{31C58F63-4ECD-E142-8C32-35C678780272}"/>
                </a:ext>
              </a:extLst>
            </p:cNvPr>
            <p:cNvSpPr txBox="1"/>
            <p:nvPr/>
          </p:nvSpPr>
          <p:spPr>
            <a:xfrm>
              <a:off x="3403414" y="3053879"/>
              <a:ext cx="13706492" cy="8505240"/>
            </a:xfrm>
            <a:prstGeom prst="rect">
              <a:avLst/>
            </a:prstGeom>
            <a:noFill/>
          </p:spPr>
          <p:txBody>
            <a:bodyPr wrap="square" rtlCol="0">
              <a:spAutoFit/>
            </a:bodyPr>
            <a:lstStyle/>
            <a:p>
              <a:r>
                <a:rPr lang="en-US" sz="2000" dirty="0"/>
                <a:t>This pathway provides necessary inputs and guidance to prepare them for competitive exams like GATE/NET and other agency exams that forms the basis for public section jobs or higher studies.</a:t>
              </a:r>
              <a:endParaRPr lang="en-IN" sz="2000" dirty="0"/>
            </a:p>
            <a:p>
              <a:endParaRPr lang="en-US" sz="2000" dirty="0"/>
            </a:p>
            <a:p>
              <a:r>
                <a:rPr lang="en-IN" sz="2400" b="1" dirty="0" smtClean="0"/>
                <a:t>Outcome</a:t>
              </a:r>
            </a:p>
            <a:p>
              <a:pPr marL="342900" indent="-342900" algn="just">
                <a:buFont typeface="Arial" panose="020B0604020202020204" pitchFamily="34" charset="0"/>
                <a:buChar char="•"/>
              </a:pPr>
              <a:r>
                <a:rPr lang="en-IN" sz="2400" dirty="0" smtClean="0"/>
                <a:t>Preparedness to </a:t>
              </a:r>
              <a:r>
                <a:rPr lang="en-US" sz="2400" dirty="0" smtClean="0"/>
                <a:t>get admission to top-notch </a:t>
              </a:r>
              <a:r>
                <a:rPr lang="en-US" sz="2400" dirty="0" err="1" smtClean="0"/>
                <a:t>M.Tech</a:t>
              </a:r>
              <a:r>
                <a:rPr lang="en-US" sz="2400" dirty="0" smtClean="0"/>
                <a:t>/ME/MS institutes</a:t>
              </a:r>
              <a:r>
                <a:rPr lang="en-IN" sz="2400" dirty="0" smtClean="0"/>
                <a:t>.</a:t>
              </a:r>
            </a:p>
            <a:p>
              <a:pPr marL="342900" indent="-342900" algn="just">
                <a:buFont typeface="Arial" panose="020B0604020202020204" pitchFamily="34" charset="0"/>
                <a:buChar char="•"/>
              </a:pPr>
              <a:r>
                <a:rPr lang="en-US" sz="2400" dirty="0" smtClean="0"/>
                <a:t>Opportunity to learn in a highly competitive environment  and thus, develops and broadens your intellectual thought process</a:t>
              </a:r>
              <a:r>
                <a:rPr lang="en-IN" sz="2400" dirty="0" smtClean="0"/>
                <a:t>.</a:t>
              </a:r>
            </a:p>
            <a:p>
              <a:pPr marL="342900" indent="-342900" algn="just">
                <a:buFont typeface="Arial" panose="020B0604020202020204" pitchFamily="34" charset="0"/>
                <a:buChar char="•"/>
              </a:pPr>
              <a:r>
                <a:rPr lang="en-IN" sz="2400" dirty="0" smtClean="0"/>
                <a:t>Preparation </a:t>
              </a:r>
              <a:r>
                <a:rPr lang="en-US" sz="2400" dirty="0" smtClean="0"/>
                <a:t>for many public sector undertakings (PSUs) such as Power Grid, IOCL etc.</a:t>
              </a:r>
              <a:endParaRPr lang="en-IN" sz="2400" b="1" dirty="0"/>
            </a:p>
          </p:txBody>
        </p:sp>
      </p:grpSp>
    </p:spTree>
    <p:extLst>
      <p:ext uri="{BB962C8B-B14F-4D97-AF65-F5344CB8AC3E}">
        <p14:creationId xmlns:p14="http://schemas.microsoft.com/office/powerpoint/2010/main" val="14814044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283280"/>
            <a:ext cx="833484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PEA305 - ANALYTICAL SKILLS-I</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6"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131565"/>
            <a:ext cx="10058400" cy="439219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This course focuses on improving quantitative and reasoning skills of learners, which helps them  crack various exams held in placement drives for engineering students. It also provides a base to prepare for advanced level aptitude exams.</a:t>
            </a:r>
          </a:p>
          <a:p>
            <a:pPr marL="201168" lvl="1" indent="0" algn="just">
              <a:buFont typeface="Arial"/>
              <a:buNone/>
              <a:defRPr/>
            </a:pPr>
            <a:endParaRPr lang="de-DE" sz="2000" b="1" u="sng"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endParaRPr lang="de-DE" sz="2000" b="1" dirty="0" smtClean="0">
              <a:ea typeface="Cambria" charset="0"/>
              <a:cs typeface="Cambria" charset="0"/>
            </a:endParaRPr>
          </a:p>
          <a:p>
            <a:pPr marL="800100" lvl="1" indent="-342900" algn="just">
              <a:buFont typeface="Arial" charset="0"/>
              <a:buChar char="•"/>
              <a:defRPr/>
            </a:pPr>
            <a:r>
              <a:rPr lang="en-US" sz="2000" dirty="0" smtClean="0"/>
              <a:t>Reproduce the concepts learned to solve various questions of quantitative and reasoning aptitude</a:t>
            </a:r>
          </a:p>
          <a:p>
            <a:pPr marL="800100" lvl="1" indent="-342900" algn="just">
              <a:buFont typeface="Arial" charset="0"/>
              <a:buChar char="•"/>
              <a:defRPr/>
            </a:pPr>
            <a:r>
              <a:rPr lang="en-US" sz="2000" dirty="0" smtClean="0"/>
              <a:t>Observe the data given and interpret it from the given problem</a:t>
            </a:r>
          </a:p>
          <a:p>
            <a:pPr marL="800100" lvl="1" indent="-342900" algn="just">
              <a:buFont typeface="Arial" charset="0"/>
              <a:buChar char="•"/>
              <a:defRPr/>
            </a:pPr>
            <a:r>
              <a:rPr lang="en-US" sz="2000" dirty="0" smtClean="0"/>
              <a:t>Apply the Concepts to solve Company Specific Aptitude tests</a:t>
            </a:r>
          </a:p>
          <a:p>
            <a:pPr marL="800100" lvl="1" indent="-342900" algn="just">
              <a:buFont typeface="Arial" charset="0"/>
              <a:buChar char="•"/>
              <a:defRPr/>
            </a:pPr>
            <a:r>
              <a:rPr lang="en-US" sz="2000" dirty="0" smtClean="0"/>
              <a:t>Analyze the problems and use logic to interpret and handle different situations</a:t>
            </a:r>
          </a:p>
          <a:p>
            <a:pPr marL="800100" lvl="1" indent="-342900" algn="just">
              <a:buFont typeface="Arial" charset="0"/>
              <a:buChar char="•"/>
              <a:defRPr/>
            </a:pPr>
            <a:r>
              <a:rPr lang="en-US" sz="2000" dirty="0" smtClean="0"/>
              <a:t>Select the appropriate approach to initiate the given problem</a:t>
            </a:r>
          </a:p>
          <a:p>
            <a:pPr marL="800100" lvl="1" indent="-342900" algn="just">
              <a:buFont typeface="Arial" charset="0"/>
              <a:buChar char="•"/>
              <a:defRPr/>
            </a:pPr>
            <a:r>
              <a:rPr lang="en-US" sz="2000" dirty="0" smtClean="0"/>
              <a:t>Solve quantitative and reasoning aptitude in competitive examinations</a:t>
            </a:r>
            <a:endParaRPr lang="en-IN" sz="2000" dirty="0"/>
          </a:p>
        </p:txBody>
      </p:sp>
      <p:sp>
        <p:nvSpPr>
          <p:cNvPr id="14" name="CuadroTexto 490">
            <a:extLst>
              <a:ext uri="{FF2B5EF4-FFF2-40B4-BE49-F238E27FC236}">
                <a16:creationId xmlns="" xmlns:a16="http://schemas.microsoft.com/office/drawing/2014/main" id="{CE4B999E-AE68-A148-BC94-54DD0361C6F6}"/>
              </a:ext>
            </a:extLst>
          </p:cNvPr>
          <p:cNvSpPr txBox="1"/>
          <p:nvPr/>
        </p:nvSpPr>
        <p:spPr>
          <a:xfrm>
            <a:off x="543697" y="372961"/>
            <a:ext cx="11373751" cy="646331"/>
          </a:xfrm>
          <a:prstGeom prst="rect">
            <a:avLst/>
          </a:prstGeom>
          <a:noFill/>
        </p:spPr>
        <p:txBody>
          <a:bodyPr wrap="square" rtlCol="0">
            <a:spAutoFit/>
          </a:bodyPr>
          <a:lstStyle/>
          <a:p>
            <a:pPr algn="ctr"/>
            <a:r>
              <a:rPr lang="en-US" sz="3600" b="1" dirty="0">
                <a:solidFill>
                  <a:schemeClr val="tx2"/>
                </a:solidFill>
                <a:latin typeface="Lato Heavy" charset="0"/>
                <a:ea typeface="Lato Heavy" charset="0"/>
                <a:cs typeface="Lato Heavy" charset="0"/>
              </a:rPr>
              <a:t>Description of </a:t>
            </a:r>
            <a:r>
              <a:rPr lang="en-US" sz="3600" b="1" dirty="0" smtClean="0">
                <a:solidFill>
                  <a:schemeClr val="tx2"/>
                </a:solidFill>
                <a:latin typeface="Lato Heavy" charset="0"/>
                <a:ea typeface="Lato Heavy" charset="0"/>
                <a:cs typeface="Lato Heavy" charset="0"/>
              </a:rPr>
              <a:t>Courses – Higher Studies/</a:t>
            </a:r>
            <a:r>
              <a:rPr lang="en-US" sz="3600" b="1" dirty="0" err="1" smtClean="0">
                <a:solidFill>
                  <a:schemeClr val="tx2"/>
                </a:solidFill>
                <a:latin typeface="Lato Heavy" charset="0"/>
                <a:ea typeface="Lato Heavy" charset="0"/>
                <a:cs typeface="Lato Heavy" charset="0"/>
              </a:rPr>
              <a:t>Govt</a:t>
            </a:r>
            <a:r>
              <a:rPr lang="en-US" sz="3600" b="1" dirty="0" smtClean="0">
                <a:solidFill>
                  <a:schemeClr val="tx2"/>
                </a:solidFill>
                <a:latin typeface="Lato Heavy" charset="0"/>
                <a:ea typeface="Lato Heavy" charset="0"/>
                <a:cs typeface="Lato Heavy" charset="0"/>
              </a:rPr>
              <a:t> Jobs</a:t>
            </a:r>
            <a:endParaRPr lang="en-US" sz="36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2985091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543697" y="372961"/>
            <a:ext cx="11373751" cy="646331"/>
          </a:xfrm>
          <a:prstGeom prst="rect">
            <a:avLst/>
          </a:prstGeom>
          <a:noFill/>
        </p:spPr>
        <p:txBody>
          <a:bodyPr wrap="square" rtlCol="0">
            <a:spAutoFit/>
          </a:bodyPr>
          <a:lstStyle/>
          <a:p>
            <a:pPr algn="ctr"/>
            <a:r>
              <a:rPr lang="en-US" sz="3600" b="1" dirty="0">
                <a:solidFill>
                  <a:schemeClr val="tx2"/>
                </a:solidFill>
                <a:latin typeface="Lato Heavy" charset="0"/>
                <a:ea typeface="Lato Heavy" charset="0"/>
                <a:cs typeface="Lato Heavy" charset="0"/>
              </a:rPr>
              <a:t>Description of </a:t>
            </a:r>
            <a:r>
              <a:rPr lang="en-US" sz="3600" b="1" dirty="0" smtClean="0">
                <a:solidFill>
                  <a:schemeClr val="tx2"/>
                </a:solidFill>
                <a:latin typeface="Lato Heavy" charset="0"/>
                <a:ea typeface="Lato Heavy" charset="0"/>
                <a:cs typeface="Lato Heavy" charset="0"/>
              </a:rPr>
              <a:t>Courses – Higher Studies/</a:t>
            </a:r>
            <a:r>
              <a:rPr lang="en-US" sz="3600" b="1" dirty="0" err="1" smtClean="0">
                <a:solidFill>
                  <a:schemeClr val="tx2"/>
                </a:solidFill>
                <a:latin typeface="Lato Heavy" charset="0"/>
                <a:ea typeface="Lato Heavy" charset="0"/>
                <a:cs typeface="Lato Heavy" charset="0"/>
              </a:rPr>
              <a:t>Govt</a:t>
            </a:r>
            <a:r>
              <a:rPr lang="en-US" sz="3600" b="1" dirty="0" smtClean="0">
                <a:solidFill>
                  <a:schemeClr val="tx2"/>
                </a:solidFill>
                <a:latin typeface="Lato Heavy" charset="0"/>
                <a:ea typeface="Lato Heavy" charset="0"/>
                <a:cs typeface="Lato Heavy" charset="0"/>
              </a:rPr>
              <a:t> Jobs</a:t>
            </a:r>
            <a:endParaRPr lang="en-US" sz="36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791975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CSE333 - COMBINATORIAL STUDIES-I</a:t>
            </a:r>
            <a:endParaRPr lang="es-MX" sz="2800" b="1" dirty="0">
              <a:solidFill>
                <a:schemeClr val="bg1"/>
              </a:solidFill>
            </a:endParaRPr>
          </a:p>
        </p:txBody>
      </p:sp>
      <p:grpSp>
        <p:nvGrpSpPr>
          <p:cNvPr id="21" name="Group 20"/>
          <p:cNvGrpSpPr/>
          <p:nvPr/>
        </p:nvGrpSpPr>
        <p:grpSpPr>
          <a:xfrm>
            <a:off x="252838" y="159068"/>
            <a:ext cx="290859" cy="705906"/>
            <a:chOff x="8432082" y="983023"/>
            <a:chExt cx="2051231" cy="5033134"/>
          </a:xfrm>
        </p:grpSpPr>
        <p:sp>
          <p:nvSpPr>
            <p:cNvPr id="22"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3"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4"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0"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64874"/>
            <a:ext cx="10058400"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This is an exclusively designed course for IES, GATE, SSC - Prelims and Mains. This course shows the importance of mathematics in an engineering career by demonstrating how simple engineering problems can be described and methodically analyzed.</a:t>
            </a:r>
          </a:p>
          <a:p>
            <a:pPr marL="201168" lvl="1" indent="0" algn="just">
              <a:buFont typeface="Arial"/>
              <a:buNone/>
              <a:defRPr/>
            </a:pPr>
            <a:endParaRPr lang="en-US" sz="2000"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Practice all the mathematical theories and concepts important for a computer science engineer.</a:t>
            </a:r>
          </a:p>
          <a:p>
            <a:pPr marL="800100" lvl="1" indent="-342900" algn="just">
              <a:buFont typeface="Arial" charset="0"/>
              <a:buChar char="•"/>
              <a:defRPr/>
            </a:pPr>
            <a:r>
              <a:rPr lang="en-US" sz="2000" dirty="0" smtClean="0"/>
              <a:t>Identify the utility of mathematics in higher studies.</a:t>
            </a:r>
          </a:p>
          <a:p>
            <a:pPr marL="800100" lvl="1" indent="-342900" algn="just">
              <a:buFont typeface="Arial" charset="0"/>
              <a:buChar char="•"/>
              <a:defRPr/>
            </a:pPr>
            <a:r>
              <a:rPr lang="en-US" sz="2000" dirty="0" smtClean="0"/>
              <a:t>Score good marks in higher studies related competitive exam like GATE.</a:t>
            </a:r>
          </a:p>
          <a:p>
            <a:pPr marL="800100" lvl="1" indent="-342900" algn="just">
              <a:buFont typeface="Arial" charset="0"/>
              <a:buChar char="•"/>
              <a:defRPr/>
            </a:pPr>
            <a:r>
              <a:rPr lang="en-US" sz="2000" dirty="0" smtClean="0"/>
              <a:t>Evaluate different mathematical theories related to Discrete Mathematics, Linear Algebra, Calculus, and Probability. </a:t>
            </a:r>
            <a:endParaRPr lang="en-IN" sz="2000" dirty="0"/>
          </a:p>
        </p:txBody>
      </p:sp>
    </p:spTree>
    <p:extLst>
      <p:ext uri="{BB962C8B-B14F-4D97-AF65-F5344CB8AC3E}">
        <p14:creationId xmlns:p14="http://schemas.microsoft.com/office/powerpoint/2010/main" val="1538496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283280"/>
            <a:ext cx="930580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CSE334 - COMBINATORIAL STUDIES-II</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6"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08602"/>
            <a:ext cx="10058400"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Course provides insight into major Information Technology subjects that constitute higher denomination in GATE, IES, PSU, SSC and provide students in depth knowledge to clear the fundamental concepts of CSE-IT domain.</a:t>
            </a:r>
          </a:p>
          <a:p>
            <a:pPr marL="201168" lvl="1" indent="0" algn="just">
              <a:buFont typeface="Arial"/>
              <a:buNone/>
              <a:defRPr/>
            </a:pPr>
            <a:endParaRPr lang="en-US" sz="2000"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Assess their conceptual knowledge of all major algorithms of searching and sorting.</a:t>
            </a:r>
          </a:p>
          <a:p>
            <a:pPr marL="800100" lvl="1" indent="-342900" algn="just">
              <a:buFont typeface="Arial" charset="0"/>
              <a:buChar char="•"/>
              <a:defRPr/>
            </a:pPr>
            <a:r>
              <a:rPr lang="en-US" sz="2000" dirty="0" smtClean="0"/>
              <a:t>Analyze various data structures used for storage.</a:t>
            </a:r>
          </a:p>
          <a:p>
            <a:pPr marL="800100" lvl="1" indent="-342900" algn="just">
              <a:buFont typeface="Arial" charset="0"/>
              <a:buChar char="•"/>
              <a:defRPr/>
            </a:pPr>
            <a:r>
              <a:rPr lang="en-US" sz="2000" dirty="0" smtClean="0"/>
              <a:t>Measure their technical knowledge and understanding in the field of theory of computation.</a:t>
            </a:r>
          </a:p>
          <a:p>
            <a:pPr marL="800100" lvl="1" indent="-342900" algn="just">
              <a:buFont typeface="Arial" charset="0"/>
              <a:buChar char="•"/>
              <a:defRPr/>
            </a:pPr>
            <a:r>
              <a:rPr lang="en-US" sz="2000" dirty="0" smtClean="0"/>
              <a:t>Examine lexical analyzer and parser generator tools working.</a:t>
            </a:r>
          </a:p>
          <a:p>
            <a:pPr marL="800100" lvl="1" indent="-342900" algn="just">
              <a:buFont typeface="Arial" charset="0"/>
              <a:buChar char="•"/>
              <a:defRPr/>
            </a:pPr>
            <a:r>
              <a:rPr lang="en-US" sz="2000" dirty="0" smtClean="0"/>
              <a:t>Solve critical technical problems related to operating systems.</a:t>
            </a:r>
          </a:p>
          <a:p>
            <a:pPr marL="800100" lvl="1" indent="-342900" algn="just">
              <a:buFont typeface="Arial" charset="0"/>
              <a:buChar char="•"/>
              <a:defRPr/>
            </a:pPr>
            <a:r>
              <a:rPr lang="en-US" sz="2000" dirty="0" smtClean="0"/>
              <a:t>Formulate problem solutions and understand deep concepts of C language.</a:t>
            </a:r>
            <a:endParaRPr lang="en-IN" sz="2000"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543697" y="358893"/>
            <a:ext cx="11373751" cy="646331"/>
          </a:xfrm>
          <a:prstGeom prst="rect">
            <a:avLst/>
          </a:prstGeom>
          <a:noFill/>
        </p:spPr>
        <p:txBody>
          <a:bodyPr wrap="square" rtlCol="0">
            <a:spAutoFit/>
          </a:bodyPr>
          <a:lstStyle/>
          <a:p>
            <a:pPr algn="ctr"/>
            <a:r>
              <a:rPr lang="en-US" sz="3600" b="1" dirty="0">
                <a:solidFill>
                  <a:schemeClr val="tx2"/>
                </a:solidFill>
                <a:latin typeface="Lato Heavy" charset="0"/>
                <a:ea typeface="Lato Heavy" charset="0"/>
                <a:cs typeface="Lato Heavy" charset="0"/>
              </a:rPr>
              <a:t>Description of </a:t>
            </a:r>
            <a:r>
              <a:rPr lang="en-US" sz="3600" b="1" dirty="0" smtClean="0">
                <a:solidFill>
                  <a:schemeClr val="tx2"/>
                </a:solidFill>
                <a:latin typeface="Lato Heavy" charset="0"/>
                <a:ea typeface="Lato Heavy" charset="0"/>
                <a:cs typeface="Lato Heavy" charset="0"/>
              </a:rPr>
              <a:t>Courses – Higher Studies/</a:t>
            </a:r>
            <a:r>
              <a:rPr lang="en-US" sz="3600" b="1" dirty="0" err="1" smtClean="0">
                <a:solidFill>
                  <a:schemeClr val="tx2"/>
                </a:solidFill>
                <a:latin typeface="Lato Heavy" charset="0"/>
                <a:ea typeface="Lato Heavy" charset="0"/>
                <a:cs typeface="Lato Heavy" charset="0"/>
              </a:rPr>
              <a:t>Govt</a:t>
            </a:r>
            <a:r>
              <a:rPr lang="en-US" sz="3600" b="1" dirty="0" smtClean="0">
                <a:solidFill>
                  <a:schemeClr val="tx2"/>
                </a:solidFill>
                <a:latin typeface="Lato Heavy" charset="0"/>
                <a:ea typeface="Lato Heavy" charset="0"/>
                <a:cs typeface="Lato Heavy" charset="0"/>
              </a:rPr>
              <a:t> Jobs</a:t>
            </a:r>
            <a:endParaRPr lang="en-US" sz="36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1203109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72531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CSE335 - COMBINATORIAL STUDIES-III</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6"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08602"/>
            <a:ext cx="10058400"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Course provides insight into major Information Technology subjects that constitute higher denomination in GATE, IES, PSU, SSC and provide students in depth knowledge to clear the fundamental concepts of CSE-IT domain.</a:t>
            </a:r>
          </a:p>
          <a:p>
            <a:pPr marL="201168" lvl="1" indent="0" algn="just">
              <a:buFont typeface="Arial"/>
              <a:buNone/>
              <a:defRPr/>
            </a:pPr>
            <a:endParaRPr lang="en-US" sz="2000"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Practice critical technical problems related to combinational and sequential circuits in digital logic</a:t>
            </a:r>
          </a:p>
          <a:p>
            <a:pPr marL="800100" lvl="1" indent="-342900" algn="just">
              <a:buFont typeface="Arial" charset="0"/>
              <a:buChar char="•"/>
              <a:defRPr/>
            </a:pPr>
            <a:r>
              <a:rPr lang="en-US" sz="2000" dirty="0" smtClean="0"/>
              <a:t>Understand various addressing modes, concept of memory hierarchy and I/O interface in computer architecture</a:t>
            </a:r>
          </a:p>
          <a:p>
            <a:pPr marL="800100" lvl="1" indent="-342900" algn="just">
              <a:buFont typeface="Arial" charset="0"/>
              <a:buChar char="•"/>
              <a:defRPr/>
            </a:pPr>
            <a:r>
              <a:rPr lang="en-US" sz="2000" dirty="0" smtClean="0"/>
              <a:t>Practice critical problems related to computer networks and security</a:t>
            </a:r>
          </a:p>
          <a:p>
            <a:pPr marL="800100" lvl="1" indent="-342900" algn="just">
              <a:buFont typeface="Arial" charset="0"/>
              <a:buChar char="•"/>
              <a:defRPr/>
            </a:pPr>
            <a:r>
              <a:rPr lang="en-US" sz="2000" dirty="0" smtClean="0"/>
              <a:t>Formulate problem solutions and understand deep concepts related to RDBMS and Structured Query Language (SQL) </a:t>
            </a:r>
            <a:endParaRPr lang="en-IN" sz="2000"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543697" y="372961"/>
            <a:ext cx="11373751" cy="646331"/>
          </a:xfrm>
          <a:prstGeom prst="rect">
            <a:avLst/>
          </a:prstGeom>
          <a:noFill/>
        </p:spPr>
        <p:txBody>
          <a:bodyPr wrap="square" rtlCol="0">
            <a:spAutoFit/>
          </a:bodyPr>
          <a:lstStyle/>
          <a:p>
            <a:pPr algn="ctr"/>
            <a:r>
              <a:rPr lang="en-US" sz="3600" b="1" dirty="0">
                <a:solidFill>
                  <a:schemeClr val="tx2"/>
                </a:solidFill>
                <a:latin typeface="Lato Heavy" charset="0"/>
                <a:ea typeface="Lato Heavy" charset="0"/>
                <a:cs typeface="Lato Heavy" charset="0"/>
              </a:rPr>
              <a:t>Description of </a:t>
            </a:r>
            <a:r>
              <a:rPr lang="en-US" sz="3600" b="1" dirty="0" smtClean="0">
                <a:solidFill>
                  <a:schemeClr val="tx2"/>
                </a:solidFill>
                <a:latin typeface="Lato Heavy" charset="0"/>
                <a:ea typeface="Lato Heavy" charset="0"/>
                <a:cs typeface="Lato Heavy" charset="0"/>
              </a:rPr>
              <a:t>Courses – Higher Studies/</a:t>
            </a:r>
            <a:r>
              <a:rPr lang="en-US" sz="3600" b="1" dirty="0" err="1" smtClean="0">
                <a:solidFill>
                  <a:schemeClr val="tx2"/>
                </a:solidFill>
                <a:latin typeface="Lato Heavy" charset="0"/>
                <a:ea typeface="Lato Heavy" charset="0"/>
                <a:cs typeface="Lato Heavy" charset="0"/>
              </a:rPr>
              <a:t>Govt</a:t>
            </a:r>
            <a:r>
              <a:rPr lang="en-US" sz="3600" b="1" dirty="0" smtClean="0">
                <a:solidFill>
                  <a:schemeClr val="tx2"/>
                </a:solidFill>
                <a:latin typeface="Lato Heavy" charset="0"/>
                <a:ea typeface="Lato Heavy" charset="0"/>
                <a:cs typeface="Lato Heavy" charset="0"/>
              </a:rPr>
              <a:t> Jobs</a:t>
            </a:r>
            <a:endParaRPr lang="en-US" sz="36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743603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3940240" y="295975"/>
            <a:ext cx="4950779"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Special Requirements</a:t>
            </a: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629270"/>
            <a:ext cx="11233075" cy="1732908"/>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lIns="365760" rIns="182880" anchor="ctr"/>
          <a:lstStyle/>
          <a:p>
            <a:pPr marL="457200" indent="-457200">
              <a:buFont typeface="Arial" panose="020B0604020202020204" pitchFamily="34" charset="0"/>
              <a:buChar char="•"/>
            </a:pPr>
            <a:r>
              <a:rPr lang="en-US" sz="2800" b="1" dirty="0">
                <a:solidFill>
                  <a:schemeClr val="bg1"/>
                </a:solidFill>
              </a:rPr>
              <a:t>Mathematics would be part of the pathway and students must have good </a:t>
            </a:r>
            <a:r>
              <a:rPr lang="en-US" sz="2800" b="1" dirty="0" smtClean="0">
                <a:solidFill>
                  <a:schemeClr val="bg1"/>
                </a:solidFill>
              </a:rPr>
              <a:t>understanding of it.</a:t>
            </a:r>
          </a:p>
          <a:p>
            <a:pPr marL="457200" indent="-457200">
              <a:buFont typeface="Arial" panose="020B0604020202020204" pitchFamily="34" charset="0"/>
              <a:buChar char="•"/>
            </a:pPr>
            <a:r>
              <a:rPr lang="en-US" sz="2800" b="1" dirty="0" smtClean="0">
                <a:solidFill>
                  <a:schemeClr val="bg1"/>
                </a:solidFill>
              </a:rPr>
              <a:t>Must have done Engineering Mathematics.</a:t>
            </a:r>
            <a:endParaRPr lang="en-IN" sz="2800" b="1" dirty="0">
              <a:solidFill>
                <a:schemeClr val="bg1"/>
              </a:solidFill>
            </a:endParaRP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1"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2"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3"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Tree>
    <p:extLst>
      <p:ext uri="{BB962C8B-B14F-4D97-AF65-F5344CB8AC3E}">
        <p14:creationId xmlns:p14="http://schemas.microsoft.com/office/powerpoint/2010/main" val="1475683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3710614"/>
            <a:ext cx="10554699" cy="2816200"/>
          </a:xfrm>
        </p:spPr>
        <p:txBody>
          <a:bodyPr vert="horz" lIns="91440" tIns="45720" rIns="91440" bIns="45720" rtlCol="0" anchor="ctr">
            <a:noAutofit/>
          </a:bodyPr>
          <a:lstStyle/>
          <a:p>
            <a:pPr marL="0" indent="0">
              <a:buNone/>
            </a:pPr>
            <a:r>
              <a:rPr lang="en-US" sz="2400" dirty="0" smtClean="0">
                <a:solidFill>
                  <a:schemeClr val="accent1">
                    <a:lumMod val="50000"/>
                  </a:schemeClr>
                </a:solidFill>
              </a:rPr>
              <a:t>Higher Studies/Government Jobs pathway expects that a student</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Must have 8.0 or higher CGPA</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Must appear in scrutiny test</a:t>
            </a:r>
          </a:p>
          <a:p>
            <a:pPr marL="742950" indent="-457200">
              <a:buFont typeface="+mj-lt"/>
              <a:buAutoNum type="alphaLcParenR"/>
            </a:pPr>
            <a:r>
              <a:rPr lang="en-US" sz="2400" dirty="0" smtClean="0">
                <a:solidFill>
                  <a:schemeClr val="accent1">
                    <a:lumMod val="50000"/>
                  </a:schemeClr>
                </a:solidFill>
              </a:rPr>
              <a:t>a </a:t>
            </a:r>
            <a:r>
              <a:rPr lang="en-US" sz="2400" dirty="0">
                <a:solidFill>
                  <a:schemeClr val="accent1">
                    <a:lumMod val="50000"/>
                  </a:schemeClr>
                </a:solidFill>
              </a:rPr>
              <a:t>student must have good understanding of mathematics </a:t>
            </a:r>
            <a:r>
              <a:rPr lang="en-US" sz="2400" dirty="0" smtClean="0">
                <a:solidFill>
                  <a:schemeClr val="accent1">
                    <a:lumMod val="50000"/>
                  </a:schemeClr>
                </a:solidFill>
              </a:rPr>
              <a:t>concepts</a:t>
            </a:r>
          </a:p>
          <a:p>
            <a:pPr marL="742950" indent="-457200">
              <a:buFont typeface="+mj-lt"/>
              <a:buAutoNum type="alphaLcParenR"/>
            </a:pPr>
            <a:r>
              <a:rPr lang="en-US" sz="2400" dirty="0" smtClean="0">
                <a:solidFill>
                  <a:schemeClr val="accent1">
                    <a:lumMod val="50000"/>
                  </a:schemeClr>
                </a:solidFill>
              </a:rPr>
              <a:t>Must be doing integrated </a:t>
            </a:r>
            <a:r>
              <a:rPr lang="en-US" sz="2400" dirty="0" err="1" smtClean="0">
                <a:solidFill>
                  <a:schemeClr val="accent1">
                    <a:lumMod val="50000"/>
                  </a:schemeClr>
                </a:solidFill>
              </a:rPr>
              <a:t>programme</a:t>
            </a:r>
            <a:endParaRPr lang="en-US" sz="2400" dirty="0">
              <a:solidFill>
                <a:schemeClr val="accent1">
                  <a:lumMod val="50000"/>
                </a:schemeClr>
              </a:solidFill>
            </a:endParaRPr>
          </a:p>
        </p:txBody>
      </p:sp>
    </p:spTree>
    <p:extLst>
      <p:ext uri="{BB962C8B-B14F-4D97-AF65-F5344CB8AC3E}">
        <p14:creationId xmlns:p14="http://schemas.microsoft.com/office/powerpoint/2010/main" val="3768874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88"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89"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3"/>
          </a:solidFill>
          <a:ln>
            <a:noFill/>
          </a:ln>
          <a:effectLst/>
        </p:spPr>
        <p:txBody>
          <a:bodyPr wrap="none" anchor="ctr"/>
          <a:lstStyle/>
          <a:p>
            <a:endParaRPr lang="es-MX" sz="900"/>
          </a:p>
        </p:txBody>
      </p:sp>
      <p:sp>
        <p:nvSpPr>
          <p:cNvPr id="190"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sp>
        <p:nvSpPr>
          <p:cNvPr id="51" name="CuadroTexto 196">
            <a:extLst>
              <a:ext uri="{FF2B5EF4-FFF2-40B4-BE49-F238E27FC236}">
                <a16:creationId xmlns="" xmlns:a16="http://schemas.microsoft.com/office/drawing/2014/main" id="{31C58F63-4ECD-E142-8C32-35C678780272}"/>
              </a:ext>
            </a:extLst>
          </p:cNvPr>
          <p:cNvSpPr txBox="1"/>
          <p:nvPr/>
        </p:nvSpPr>
        <p:spPr>
          <a:xfrm>
            <a:off x="668194" y="1199634"/>
            <a:ext cx="6853246" cy="2554545"/>
          </a:xfrm>
          <a:prstGeom prst="rect">
            <a:avLst/>
          </a:prstGeom>
          <a:noFill/>
        </p:spPr>
        <p:txBody>
          <a:bodyPr wrap="square" rtlCol="0">
            <a:spAutoFit/>
          </a:bodyPr>
          <a:lstStyle/>
          <a:p>
            <a:r>
              <a:rPr lang="en-US" sz="2000" dirty="0"/>
              <a:t>This pathway covers data structures &amp; algorithms deeply with problem solving. Applications have the requirement to write code that results in time and space efficiency. </a:t>
            </a:r>
            <a:endParaRPr lang="en-US" sz="2000" dirty="0" smtClean="0"/>
          </a:p>
          <a:p>
            <a:endParaRPr lang="en-US" sz="2000" dirty="0"/>
          </a:p>
          <a:p>
            <a:r>
              <a:rPr lang="en-IN" sz="2000" b="1" dirty="0" smtClean="0"/>
              <a:t>Outcome</a:t>
            </a:r>
            <a:endParaRPr lang="en-IN" sz="2000" b="1" dirty="0"/>
          </a:p>
          <a:p>
            <a:pPr marL="285750" indent="-285750">
              <a:buFont typeface="Arial" panose="020B0604020202020204" pitchFamily="34" charset="0"/>
              <a:buChar char="•"/>
            </a:pPr>
            <a:r>
              <a:rPr lang="en-IN" sz="2000" dirty="0"/>
              <a:t>Code formulation by designing optimal code</a:t>
            </a:r>
          </a:p>
          <a:p>
            <a:pPr marL="285750" indent="-285750">
              <a:buFont typeface="Arial" panose="020B0604020202020204" pitchFamily="34" charset="0"/>
              <a:buChar char="•"/>
            </a:pPr>
            <a:r>
              <a:rPr lang="en-IN" sz="2000" dirty="0"/>
              <a:t>Comparison of two different solutions on the basis of time and space </a:t>
            </a:r>
            <a:r>
              <a:rPr lang="en-IN" sz="2000" dirty="0" smtClean="0"/>
              <a:t>complexity</a:t>
            </a:r>
            <a:endParaRPr lang="en-IN" sz="2000" dirty="0"/>
          </a:p>
        </p:txBody>
      </p:sp>
      <p:sp>
        <p:nvSpPr>
          <p:cNvPr id="9" name="CuadroTexto 490">
            <a:extLst>
              <a:ext uri="{FF2B5EF4-FFF2-40B4-BE49-F238E27FC236}">
                <a16:creationId xmlns="" xmlns:a16="http://schemas.microsoft.com/office/drawing/2014/main" id="{CE4B999E-AE68-A148-BC94-54DD0361C6F6}"/>
              </a:ext>
            </a:extLst>
          </p:cNvPr>
          <p:cNvSpPr txBox="1"/>
          <p:nvPr/>
        </p:nvSpPr>
        <p:spPr>
          <a:xfrm>
            <a:off x="668194" y="275137"/>
            <a:ext cx="3802644" cy="707886"/>
          </a:xfrm>
          <a:prstGeom prst="rect">
            <a:avLst/>
          </a:prstGeom>
          <a:noFill/>
        </p:spPr>
        <p:txBody>
          <a:bodyPr wrap="none" rtlCol="0">
            <a:spAutoFit/>
          </a:bodyPr>
          <a:lstStyle/>
          <a:p>
            <a:pPr algn="ctr"/>
            <a:r>
              <a:rPr lang="en-US" sz="4000" b="1" dirty="0" smtClean="0">
                <a:solidFill>
                  <a:schemeClr val="tx2"/>
                </a:solidFill>
                <a:latin typeface="Lato Heavy" charset="0"/>
                <a:ea typeface="Lato Heavy" charset="0"/>
                <a:cs typeface="Lato Heavy" charset="0"/>
              </a:rPr>
              <a:t>Product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3876534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adroTexto 598">
            <a:extLst>
              <a:ext uri="{FF2B5EF4-FFF2-40B4-BE49-F238E27FC236}">
                <a16:creationId xmlns="" xmlns:a16="http://schemas.microsoft.com/office/drawing/2014/main" id="{AC7DE12C-A121-1747-9A5D-5F480CBDF195}"/>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chemeClr val="tx2"/>
                </a:solidFill>
                <a:latin typeface="Lato Heavy" charset="0"/>
                <a:ea typeface="Lato Heavy" charset="0"/>
                <a:cs typeface="Lato Heavy" charset="0"/>
              </a:rPr>
              <a:t>HOW?</a:t>
            </a:r>
          </a:p>
          <a:p>
            <a:pPr>
              <a:lnSpc>
                <a:spcPct val="90000"/>
              </a:lnSpc>
              <a:spcBef>
                <a:spcPct val="0"/>
              </a:spcBef>
              <a:spcAft>
                <a:spcPts val="600"/>
              </a:spcAft>
            </a:pPr>
            <a:endParaRPr lang="en-US" sz="4400" b="1" kern="1200" dirty="0">
              <a:solidFill>
                <a:srgbClr val="000000"/>
              </a:solidFill>
              <a:latin typeface="+mj-lt"/>
              <a:ea typeface="+mj-ea"/>
              <a:cs typeface="+mj-cs"/>
            </a:endParaRPr>
          </a:p>
        </p:txBody>
      </p:sp>
      <p:pic>
        <p:nvPicPr>
          <p:cNvPr id="61"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29349" y="2276923"/>
            <a:ext cx="3661831" cy="2324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uadroTexto 598">
            <a:extLst>
              <a:ext uri="{FF2B5EF4-FFF2-40B4-BE49-F238E27FC236}">
                <a16:creationId xmlns="" xmlns:a16="http://schemas.microsoft.com/office/drawing/2014/main" id="{AC7DE12C-A121-1747-9A5D-5F480CBDF195}"/>
              </a:ext>
            </a:extLst>
          </p:cNvPr>
          <p:cNvSpPr txBox="1"/>
          <p:nvPr/>
        </p:nvSpPr>
        <p:spPr>
          <a:xfrm>
            <a:off x="6094105" y="1877984"/>
            <a:ext cx="5759556" cy="3639289"/>
          </a:xfrm>
          <a:prstGeom prst="rect">
            <a:avLst/>
          </a:prstGeom>
        </p:spPr>
        <p:txBody>
          <a:bodyPr vert="horz" lIns="91440" tIns="45720" rIns="91440" bIns="45720" rtlCol="0" anchor="ctr">
            <a:normAutofit/>
          </a:bodyPr>
          <a:lstStyle/>
          <a:p>
            <a:pPr>
              <a:lnSpc>
                <a:spcPct val="90000"/>
              </a:lnSpc>
              <a:spcAft>
                <a:spcPts val="600"/>
              </a:spcAft>
            </a:pPr>
            <a:r>
              <a:rPr lang="en-US" sz="3200" b="1" dirty="0">
                <a:solidFill>
                  <a:schemeClr val="tx2"/>
                </a:solidFill>
                <a:latin typeface="Lato Heavy" charset="0"/>
                <a:ea typeface="Lato Heavy" charset="0"/>
                <a:cs typeface="Lato Heavy" charset="0"/>
              </a:rPr>
              <a:t>Using PC – UMS</a:t>
            </a:r>
          </a:p>
          <a:p>
            <a:pPr>
              <a:lnSpc>
                <a:spcPct val="90000"/>
              </a:lnSpc>
              <a:spcAft>
                <a:spcPts val="600"/>
              </a:spcAft>
            </a:pPr>
            <a:endParaRPr lang="en-US" sz="3200" b="1" dirty="0">
              <a:solidFill>
                <a:schemeClr val="tx2"/>
              </a:solidFill>
              <a:latin typeface="Lato Heavy" charset="0"/>
              <a:ea typeface="Lato Heavy" charset="0"/>
              <a:cs typeface="Lato Heavy" charset="0"/>
            </a:endParaRPr>
          </a:p>
          <a:p>
            <a:pPr>
              <a:lnSpc>
                <a:spcPct val="90000"/>
              </a:lnSpc>
              <a:spcAft>
                <a:spcPts val="600"/>
              </a:spcAft>
            </a:pPr>
            <a:r>
              <a:rPr lang="en-US" sz="3200" b="1" dirty="0">
                <a:solidFill>
                  <a:schemeClr val="tx2"/>
                </a:solidFill>
                <a:latin typeface="Lato Heavy" charset="0"/>
                <a:ea typeface="Lato Heavy" charset="0"/>
                <a:cs typeface="Lato Heavy" charset="0"/>
              </a:rPr>
              <a:t>Using Mobile – </a:t>
            </a:r>
            <a:r>
              <a:rPr lang="en-US" sz="3200" b="1" dirty="0" err="1">
                <a:solidFill>
                  <a:schemeClr val="tx2"/>
                </a:solidFill>
                <a:latin typeface="Lato Heavy" charset="0"/>
                <a:ea typeface="Lato Heavy" charset="0"/>
                <a:cs typeface="Lato Heavy" charset="0"/>
              </a:rPr>
              <a:t>LPUTouch</a:t>
            </a:r>
            <a:r>
              <a:rPr lang="en-US" sz="3200" b="1">
                <a:solidFill>
                  <a:schemeClr val="tx2"/>
                </a:solidFill>
                <a:latin typeface="Lato Heavy" charset="0"/>
                <a:ea typeface="Lato Heavy" charset="0"/>
                <a:cs typeface="Lato Heavy" charset="0"/>
              </a:rPr>
              <a:t> App</a:t>
            </a:r>
          </a:p>
          <a:p>
            <a:pPr indent="-228600">
              <a:lnSpc>
                <a:spcPct val="90000"/>
              </a:lnSpc>
              <a:spcAft>
                <a:spcPts val="600"/>
              </a:spcAft>
              <a:buFont typeface="Arial" panose="020B0604020202020204" pitchFamily="34" charset="0"/>
              <a:buChar char="•"/>
            </a:pPr>
            <a:endParaRPr lang="en-US" sz="1600" b="1">
              <a:solidFill>
                <a:srgbClr val="000000"/>
              </a:solidFill>
            </a:endParaRPr>
          </a:p>
        </p:txBody>
      </p:sp>
      <p:cxnSp>
        <p:nvCxnSpPr>
          <p:cNvPr id="3" name="Straight Connector 2"/>
          <p:cNvCxnSpPr/>
          <p:nvPr/>
        </p:nvCxnSpPr>
        <p:spPr>
          <a:xfrm>
            <a:off x="284205" y="1507524"/>
            <a:ext cx="3978876" cy="3855308"/>
          </a:xfrm>
          <a:prstGeom prst="line">
            <a:avLst/>
          </a:prstGeom>
          <a:ln w="139700" cap="rnd"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23199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668194" y="295975"/>
            <a:ext cx="10015883"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Product Based</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7919752"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CSE329 - PRELUDE TO COMPETITIVE CODING</a:t>
            </a:r>
            <a:endParaRPr lang="es-MX" sz="2800" b="1" dirty="0">
              <a:solidFill>
                <a:schemeClr val="bg1"/>
              </a:solidFill>
            </a:endParaRPr>
          </a:p>
        </p:txBody>
      </p:sp>
      <p:grpSp>
        <p:nvGrpSpPr>
          <p:cNvPr id="21" name="Group 20"/>
          <p:cNvGrpSpPr/>
          <p:nvPr/>
        </p:nvGrpSpPr>
        <p:grpSpPr>
          <a:xfrm>
            <a:off x="252838" y="159068"/>
            <a:ext cx="290859" cy="705906"/>
            <a:chOff x="8432082" y="983023"/>
            <a:chExt cx="2051231" cy="5033134"/>
          </a:xfrm>
        </p:grpSpPr>
        <p:sp>
          <p:nvSpPr>
            <p:cNvPr id="22"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3"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4"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1"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22670"/>
            <a:ext cx="10058400" cy="426558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a:t>Course provides an introduction to competitive programming by introducing the students to the programming constructs data structures and algorithmic paradigms. The main focus of the course is to build intuition for problem solving in current computing environment</a:t>
            </a:r>
            <a:r>
              <a:rPr lang="en-US" sz="2000" dirty="0" smtClean="0"/>
              <a:t>.</a:t>
            </a:r>
          </a:p>
          <a:p>
            <a:pPr marL="201168" lvl="1" indent="0" algn="just">
              <a:buFont typeface="Arial"/>
              <a:buNone/>
              <a:defRPr/>
            </a:pPr>
            <a:endParaRPr lang="en-US" sz="2000" dirty="0"/>
          </a:p>
          <a:p>
            <a:pPr marL="201168" lvl="1" indent="0" algn="just">
              <a:buFont typeface="Arial"/>
              <a:buNone/>
              <a:defRPr/>
            </a:pPr>
            <a:r>
              <a:rPr lang="de-DE" b="1" u="sng" dirty="0" smtClean="0">
                <a:ea typeface="Cambria" charset="0"/>
                <a:cs typeface="Cambria" charset="0"/>
              </a:rPr>
              <a:t>Course Outcome</a:t>
            </a:r>
            <a:r>
              <a:rPr lang="de-DE" u="sng" dirty="0" smtClean="0">
                <a:ea typeface="Cambria" charset="0"/>
                <a:cs typeface="Cambria" charset="0"/>
              </a:rPr>
              <a:t>:</a:t>
            </a:r>
            <a:endParaRPr lang="de-DE" dirty="0" smtClean="0">
              <a:ea typeface="Cambria" charset="0"/>
              <a:cs typeface="Cambria" charset="0"/>
            </a:endParaRPr>
          </a:p>
          <a:p>
            <a:pPr marL="800100" lvl="1" indent="-342900" algn="just">
              <a:buFont typeface="Arial" charset="0"/>
              <a:buChar char="•"/>
              <a:defRPr/>
            </a:pPr>
            <a:r>
              <a:rPr lang="en-US" sz="2000" dirty="0" smtClean="0"/>
              <a:t>Relate the theoretical knowledge and insights gained to formulate working code</a:t>
            </a:r>
          </a:p>
          <a:p>
            <a:pPr marL="800100" lvl="1" indent="-342900" algn="just">
              <a:buFont typeface="Arial" charset="0"/>
              <a:buChar char="•"/>
              <a:defRPr/>
            </a:pPr>
            <a:r>
              <a:rPr lang="en-US" sz="2000" dirty="0" smtClean="0"/>
              <a:t>Revise time and space efficient algorithms to solve abundant ubiquitous problems</a:t>
            </a:r>
          </a:p>
          <a:p>
            <a:pPr marL="800100" lvl="1" indent="-342900" algn="just">
              <a:buFont typeface="Arial" charset="0"/>
              <a:buChar char="•"/>
              <a:defRPr/>
            </a:pPr>
            <a:r>
              <a:rPr lang="en-US" sz="2000" dirty="0" smtClean="0"/>
              <a:t>Identify the intricacies present in the design of a solution to devise an optimal solution</a:t>
            </a:r>
          </a:p>
          <a:p>
            <a:pPr marL="800100" lvl="1" indent="-342900" algn="just">
              <a:buFont typeface="Arial" charset="0"/>
              <a:buChar char="•"/>
              <a:defRPr/>
            </a:pPr>
            <a:r>
              <a:rPr lang="en-US" sz="2000" dirty="0" smtClean="0"/>
              <a:t>Deduce the appropriate and efficient algorithms and data structures for optimal solution to the problems at hand</a:t>
            </a:r>
          </a:p>
          <a:p>
            <a:pPr marL="800100" lvl="1" indent="-342900" algn="just">
              <a:buFont typeface="Arial" charset="0"/>
              <a:buChar char="•"/>
              <a:defRPr/>
            </a:pPr>
            <a:r>
              <a:rPr lang="en-US" sz="2000" dirty="0" smtClean="0"/>
              <a:t>Extend and utilize the knowledge base of various algorithmic paradigms to build optimized solutions to real world problems</a:t>
            </a:r>
          </a:p>
          <a:p>
            <a:pPr marL="800100" lvl="1" indent="-342900" algn="just">
              <a:buFont typeface="Arial" charset="0"/>
              <a:buChar char="•"/>
              <a:defRPr/>
            </a:pPr>
            <a:r>
              <a:rPr lang="en-US" sz="2000" dirty="0" smtClean="0"/>
              <a:t>Validate the logic building and code formulation by designing optimal code capable of passing various test cases </a:t>
            </a:r>
            <a:endParaRPr lang="en-IN" sz="2000" dirty="0"/>
          </a:p>
        </p:txBody>
      </p:sp>
    </p:spTree>
    <p:extLst>
      <p:ext uri="{BB962C8B-B14F-4D97-AF65-F5344CB8AC3E}">
        <p14:creationId xmlns:p14="http://schemas.microsoft.com/office/powerpoint/2010/main" val="2431813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283280"/>
            <a:ext cx="930580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CSE330 - COMPETITIVE CODING APPROACHES-TECHNIQUES</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4" name="Content Placeholder 2">
            <a:extLst>
              <a:ext uri="{FF2B5EF4-FFF2-40B4-BE49-F238E27FC236}">
                <a16:creationId xmlns="" xmlns:a16="http://schemas.microsoft.com/office/drawing/2014/main" id="{8880507D-6852-4066-927D-807232F7A0A7}"/>
              </a:ext>
            </a:extLst>
          </p:cNvPr>
          <p:cNvSpPr txBox="1">
            <a:spLocks/>
          </p:cNvSpPr>
          <p:nvPr/>
        </p:nvSpPr>
        <p:spPr>
          <a:xfrm>
            <a:off x="837127" y="2120575"/>
            <a:ext cx="10599312"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Course emphasize on best programming practices which  leads to complexity control using  advance coding approach with effective and logical techniques. Student will learn to reframe and optimize the problem solutions.</a:t>
            </a:r>
          </a:p>
          <a:p>
            <a:pPr marL="201168" lvl="1" indent="0" algn="just">
              <a:buFont typeface="Arial"/>
              <a:buNone/>
              <a:defRPr/>
            </a:pPr>
            <a:endParaRPr lang="en-US" sz="2000" b="1" u="sng" dirty="0" smtClean="0">
              <a:ea typeface="Cambria" charset="0"/>
              <a:cs typeface="Cambria" charset="0"/>
            </a:endParaRPr>
          </a:p>
          <a:p>
            <a:pPr marL="201168" lvl="1" indent="0" algn="just">
              <a:buFont typeface="Arial"/>
              <a:buNone/>
              <a:defRPr/>
            </a:pPr>
            <a:r>
              <a:rPr lang="de-DE" b="1" u="sng" dirty="0" smtClean="0">
                <a:ea typeface="Cambria" charset="0"/>
                <a:cs typeface="Cambria" charset="0"/>
              </a:rPr>
              <a:t>Course Outcome</a:t>
            </a:r>
            <a:r>
              <a:rPr lang="de-DE" u="sng" dirty="0" smtClean="0">
                <a:ea typeface="Cambria" charset="0"/>
                <a:cs typeface="Cambria" charset="0"/>
              </a:rPr>
              <a:t>:</a:t>
            </a:r>
            <a:endParaRPr lang="de-DE" dirty="0" smtClean="0">
              <a:ea typeface="Cambria" charset="0"/>
              <a:cs typeface="Cambria" charset="0"/>
            </a:endParaRPr>
          </a:p>
          <a:p>
            <a:pPr marL="800100" lvl="1" indent="-342900" algn="just">
              <a:buFont typeface="Arial" charset="0"/>
              <a:buChar char="•"/>
              <a:defRPr/>
            </a:pPr>
            <a:r>
              <a:rPr lang="en-US" sz="2000" dirty="0" smtClean="0"/>
              <a:t>Analyze the time and memory complexity of an algorithm or a structure</a:t>
            </a:r>
          </a:p>
          <a:p>
            <a:pPr marL="800100" lvl="1" indent="-342900" algn="just">
              <a:buFont typeface="Arial" charset="0"/>
              <a:buChar char="•"/>
              <a:defRPr/>
            </a:pPr>
            <a:r>
              <a:rPr lang="en-US" sz="2000" dirty="0" smtClean="0"/>
              <a:t>Test primality efficiently</a:t>
            </a:r>
          </a:p>
          <a:p>
            <a:pPr marL="800100" lvl="1" indent="-342900" algn="just">
              <a:buFont typeface="Arial" charset="0"/>
              <a:buChar char="•"/>
              <a:defRPr/>
            </a:pPr>
            <a:r>
              <a:rPr lang="en-US" sz="2000" dirty="0" smtClean="0"/>
              <a:t>Use </a:t>
            </a:r>
            <a:r>
              <a:rPr lang="en-US" sz="2000" dirty="0" err="1" smtClean="0"/>
              <a:t>nlogn</a:t>
            </a:r>
            <a:r>
              <a:rPr lang="en-US" sz="2000" dirty="0" smtClean="0"/>
              <a:t> sorting techniques and recursion in effective way</a:t>
            </a:r>
          </a:p>
          <a:p>
            <a:pPr marL="800100" lvl="1" indent="-342900" algn="just">
              <a:buFont typeface="Arial" charset="0"/>
              <a:buChar char="•"/>
              <a:defRPr/>
            </a:pPr>
            <a:r>
              <a:rPr lang="en-US" sz="2000" dirty="0" smtClean="0"/>
              <a:t>Apply Tabulation and Memorization in standard Dynamic Programming problems</a:t>
            </a:r>
            <a:endParaRPr lang="en-IN"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668194" y="295975"/>
            <a:ext cx="10015883"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Product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3679108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933883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PES319 - SOFT SKILLS-II</a:t>
            </a:r>
            <a:endParaRPr lang="es-MX" sz="2800" b="1" dirty="0">
              <a:solidFill>
                <a:schemeClr val="bg1"/>
              </a:solidFill>
            </a:endParaRPr>
          </a:p>
        </p:txBody>
      </p:sp>
      <p:grpSp>
        <p:nvGrpSpPr>
          <p:cNvPr id="5" name="Group 4"/>
          <p:cNvGrpSpPr/>
          <p:nvPr/>
        </p:nvGrpSpPr>
        <p:grpSpPr>
          <a:xfrm>
            <a:off x="252838" y="159068"/>
            <a:ext cx="290859" cy="705906"/>
            <a:chOff x="8432082" y="983023"/>
            <a:chExt cx="2051231" cy="5033134"/>
          </a:xfrm>
        </p:grpSpPr>
        <p:sp>
          <p:nvSpPr>
            <p:cNvPr id="6"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7"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8"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9"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0" name="Content Placeholder 2">
            <a:extLst>
              <a:ext uri="{FF2B5EF4-FFF2-40B4-BE49-F238E27FC236}">
                <a16:creationId xmlns="" xmlns:a16="http://schemas.microsoft.com/office/drawing/2014/main" id="{8880507D-6852-4066-927D-807232F7A0A7}"/>
              </a:ext>
            </a:extLst>
          </p:cNvPr>
          <p:cNvSpPr txBox="1">
            <a:spLocks/>
          </p:cNvSpPr>
          <p:nvPr/>
        </p:nvSpPr>
        <p:spPr>
          <a:xfrm>
            <a:off x="1066799" y="2008602"/>
            <a:ext cx="10229557"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The course helps the students to build impactful  personality through personal grooming. The students are trained to communicate with influence. Students are trained on group discussions and interview skills to help them in respective career pathways.</a:t>
            </a:r>
            <a:endParaRPr lang="de-DE" sz="2000" b="1" dirty="0">
              <a:ea typeface="Cambria" charset="0"/>
              <a:cs typeface="Cambria" charset="0"/>
            </a:endParaRPr>
          </a:p>
          <a:p>
            <a:pPr marL="201168" lvl="1" indent="0" algn="just">
              <a:buFont typeface="Arial"/>
              <a:buNone/>
              <a:defRPr/>
            </a:pPr>
            <a:endParaRPr lang="de-DE" sz="2000" b="1" u="sng"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Prepare powerful brand for career progression</a:t>
            </a:r>
          </a:p>
          <a:p>
            <a:pPr marL="800100" lvl="1" indent="-342900" algn="just">
              <a:buFont typeface="Arial" charset="0"/>
              <a:buChar char="•"/>
              <a:defRPr/>
            </a:pPr>
            <a:r>
              <a:rPr lang="en-US" sz="2000" dirty="0" smtClean="0"/>
              <a:t>Articulate fluently with confidence</a:t>
            </a:r>
          </a:p>
          <a:p>
            <a:pPr marL="800100" lvl="1" indent="-342900" algn="just">
              <a:buFont typeface="Arial" charset="0"/>
              <a:buChar char="•"/>
              <a:defRPr/>
            </a:pPr>
            <a:r>
              <a:rPr lang="en-US" sz="2000" dirty="0" smtClean="0"/>
              <a:t>Demonstrate critical thinking while generating ideas</a:t>
            </a:r>
          </a:p>
          <a:p>
            <a:pPr marL="800100" lvl="1" indent="-342900" algn="just">
              <a:buFont typeface="Arial" charset="0"/>
              <a:buChar char="•"/>
              <a:defRPr/>
            </a:pPr>
            <a:r>
              <a:rPr lang="en-US" sz="2000" dirty="0" smtClean="0"/>
              <a:t>Apply successful answering techniques during an interview</a:t>
            </a:r>
          </a:p>
          <a:p>
            <a:pPr marL="800100" lvl="1" indent="-342900" algn="just">
              <a:buFont typeface="Arial" charset="0"/>
              <a:buChar char="•"/>
              <a:defRPr/>
            </a:pPr>
            <a:r>
              <a:rPr lang="en-US" sz="2000" dirty="0" smtClean="0"/>
              <a:t>Develop positive mindset while handling tasks that require decision making ability</a:t>
            </a:r>
            <a:endParaRPr lang="en-IN" sz="2000" dirty="0"/>
          </a:p>
        </p:txBody>
      </p:sp>
      <p:sp>
        <p:nvSpPr>
          <p:cNvPr id="12" name="CuadroTexto 490">
            <a:extLst>
              <a:ext uri="{FF2B5EF4-FFF2-40B4-BE49-F238E27FC236}">
                <a16:creationId xmlns="" xmlns:a16="http://schemas.microsoft.com/office/drawing/2014/main" id="{CE4B999E-AE68-A148-BC94-54DD0361C6F6}"/>
              </a:ext>
            </a:extLst>
          </p:cNvPr>
          <p:cNvSpPr txBox="1"/>
          <p:nvPr/>
        </p:nvSpPr>
        <p:spPr>
          <a:xfrm>
            <a:off x="668194" y="295975"/>
            <a:ext cx="10015883"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Product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658233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725318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CSE331 - CODING PEARLS</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4"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08602"/>
            <a:ext cx="10707858" cy="4378130"/>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The course builds on prelude to competitive programming and aims to make the students better at problem solving by application of programming constructs, efficient data structures and algorithms. Student will redefine and explore the existing problems solutions</a:t>
            </a: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Relate the theoretical knowledge and insights gained to formulate working code</a:t>
            </a:r>
          </a:p>
          <a:p>
            <a:pPr marL="800100" lvl="1" indent="-342900" algn="just">
              <a:buFont typeface="Arial" charset="0"/>
              <a:buChar char="•"/>
              <a:defRPr/>
            </a:pPr>
            <a:r>
              <a:rPr lang="en-US" sz="2000" dirty="0" smtClean="0"/>
              <a:t>Revise time and space efficient algorithms to solve abundant ubiquitous problems</a:t>
            </a:r>
          </a:p>
          <a:p>
            <a:pPr marL="800100" lvl="1" indent="-342900" algn="just">
              <a:buFont typeface="Arial" charset="0"/>
              <a:buChar char="•"/>
              <a:defRPr/>
            </a:pPr>
            <a:r>
              <a:rPr lang="en-US" sz="2000" dirty="0" smtClean="0"/>
              <a:t>Identify the intricacies present in the design of a solution to devise an optimal solution</a:t>
            </a:r>
          </a:p>
          <a:p>
            <a:pPr marL="800100" lvl="1" indent="-342900" algn="just">
              <a:buFont typeface="Arial" charset="0"/>
              <a:buChar char="•"/>
              <a:defRPr/>
            </a:pPr>
            <a:r>
              <a:rPr lang="en-US" sz="2000" dirty="0" smtClean="0"/>
              <a:t>Deduce the appropriate and efficient algorithms and data structures for optimal solution to the problems at hand</a:t>
            </a:r>
          </a:p>
          <a:p>
            <a:pPr marL="800100" lvl="1" indent="-342900" algn="just">
              <a:buFont typeface="Arial" charset="0"/>
              <a:buChar char="•"/>
              <a:defRPr/>
            </a:pPr>
            <a:r>
              <a:rPr lang="en-US" sz="2000" dirty="0" smtClean="0"/>
              <a:t>Extend and utilize the knowledge base of various algorithmic paradigms to build optimized solutions to real world problems</a:t>
            </a:r>
          </a:p>
          <a:p>
            <a:pPr marL="800100" lvl="1" indent="-342900" algn="just">
              <a:buFont typeface="Arial" charset="0"/>
              <a:buChar char="•"/>
              <a:defRPr/>
            </a:pPr>
            <a:r>
              <a:rPr lang="en-US" sz="2000" dirty="0" smtClean="0"/>
              <a:t>Validate the logic building and code formulation by designing optimal code capable of passing various test cases </a:t>
            </a:r>
            <a:endParaRPr lang="en-IN" sz="2000"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668194" y="295975"/>
            <a:ext cx="10015883" cy="707886"/>
          </a:xfrm>
          <a:prstGeom prst="rect">
            <a:avLst/>
          </a:prstGeom>
          <a:noFill/>
        </p:spPr>
        <p:txBody>
          <a:bodyPr wrap="non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Product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3949357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543697" y="328116"/>
            <a:ext cx="9467557" cy="707886"/>
          </a:xfrm>
          <a:prstGeom prst="rect">
            <a:avLst/>
          </a:prstGeom>
          <a:noFill/>
        </p:spPr>
        <p:txBody>
          <a:bodyPr wrap="square" rtlCol="0">
            <a:spAutoFit/>
          </a:bodyPr>
          <a:lstStyle/>
          <a:p>
            <a:pPr algn="ctr"/>
            <a:r>
              <a:rPr lang="en-US" sz="4000" b="1" dirty="0">
                <a:solidFill>
                  <a:schemeClr val="tx2"/>
                </a:solidFill>
                <a:latin typeface="Lato Heavy" charset="0"/>
                <a:ea typeface="Lato Heavy" charset="0"/>
                <a:cs typeface="Lato Heavy" charset="0"/>
              </a:rPr>
              <a:t>Special </a:t>
            </a:r>
            <a:r>
              <a:rPr lang="en-US" sz="4000" b="1" dirty="0" smtClean="0">
                <a:solidFill>
                  <a:schemeClr val="tx2"/>
                </a:solidFill>
                <a:latin typeface="Lato Heavy" charset="0"/>
                <a:ea typeface="Lato Heavy" charset="0"/>
                <a:cs typeface="Lato Heavy" charset="0"/>
              </a:rPr>
              <a:t>Requirement – Product Based</a:t>
            </a:r>
            <a:endParaRPr lang="en-US" sz="4000" b="1" dirty="0">
              <a:solidFill>
                <a:schemeClr val="tx2"/>
              </a:solidFill>
              <a:latin typeface="Lato Heavy" charset="0"/>
              <a:ea typeface="Lato Heavy" charset="0"/>
              <a:cs typeface="Lato Heavy" charset="0"/>
            </a:endParaRPr>
          </a:p>
        </p:txBody>
      </p:sp>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629270"/>
            <a:ext cx="11233075" cy="734102"/>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lIns="365760" rIns="182880" anchor="ctr"/>
          <a:lstStyle/>
          <a:p>
            <a:pPr>
              <a:buFont typeface="Wingdings" panose="05000000000000000000" pitchFamily="2" charset="2"/>
              <a:buChar char="§"/>
            </a:pPr>
            <a:r>
              <a:rPr lang="en-US" sz="2800" b="1" dirty="0">
                <a:solidFill>
                  <a:schemeClr val="bg1"/>
                </a:solidFill>
              </a:rPr>
              <a:t> Students must have the passion to code along with logical skills.</a:t>
            </a:r>
            <a:endParaRPr lang="en-IN" sz="2800" b="1" dirty="0">
              <a:solidFill>
                <a:schemeClr val="bg1"/>
              </a:solidFill>
            </a:endParaRPr>
          </a:p>
        </p:txBody>
      </p:sp>
      <p:grpSp>
        <p:nvGrpSpPr>
          <p:cNvPr id="19" name="Group 18"/>
          <p:cNvGrpSpPr/>
          <p:nvPr/>
        </p:nvGrpSpPr>
        <p:grpSpPr>
          <a:xfrm>
            <a:off x="252838" y="159068"/>
            <a:ext cx="290859" cy="705906"/>
            <a:chOff x="8432082" y="983023"/>
            <a:chExt cx="2051231" cy="5033134"/>
          </a:xfrm>
        </p:grpSpPr>
        <p:sp>
          <p:nvSpPr>
            <p:cNvPr id="20"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21"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22"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23"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9"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2" y="2836746"/>
            <a:ext cx="11233075" cy="734102"/>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lIns="365760" rIns="182880" anchor="ctr"/>
          <a:lstStyle/>
          <a:p>
            <a:pPr>
              <a:buFont typeface="Wingdings" panose="05000000000000000000" pitchFamily="2" charset="2"/>
              <a:buChar char="§"/>
            </a:pPr>
            <a:r>
              <a:rPr lang="en-US" sz="2800" b="1" dirty="0">
                <a:solidFill>
                  <a:schemeClr val="bg1"/>
                </a:solidFill>
              </a:rPr>
              <a:t> </a:t>
            </a:r>
            <a:r>
              <a:rPr lang="en-US" sz="2800" b="1" dirty="0" smtClean="0">
                <a:solidFill>
                  <a:schemeClr val="bg1"/>
                </a:solidFill>
              </a:rPr>
              <a:t>On the basis of test (announcement through UMS)</a:t>
            </a:r>
            <a:endParaRPr lang="en-IN" sz="2800" b="1" dirty="0">
              <a:solidFill>
                <a:schemeClr val="bg1"/>
              </a:solidFill>
            </a:endParaRPr>
          </a:p>
        </p:txBody>
      </p:sp>
    </p:spTree>
    <p:extLst>
      <p:ext uri="{BB962C8B-B14F-4D97-AF65-F5344CB8AC3E}">
        <p14:creationId xmlns:p14="http://schemas.microsoft.com/office/powerpoint/2010/main" val="2332747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249" b="22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1085366" y="3710614"/>
            <a:ext cx="10554699" cy="2816200"/>
          </a:xfrm>
        </p:spPr>
        <p:txBody>
          <a:bodyPr vert="horz" lIns="91440" tIns="45720" rIns="91440" bIns="45720" rtlCol="0" anchor="ctr">
            <a:noAutofit/>
          </a:bodyPr>
          <a:lstStyle/>
          <a:p>
            <a:pPr marL="0" indent="0">
              <a:buNone/>
            </a:pPr>
            <a:r>
              <a:rPr lang="en-US" sz="2400" dirty="0" smtClean="0">
                <a:solidFill>
                  <a:schemeClr val="accent1">
                    <a:lumMod val="50000"/>
                  </a:schemeClr>
                </a:solidFill>
              </a:rPr>
              <a:t>Which pathway will be considered by default if not chosen?</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Service Based</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Product Based</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Higher Studies</a:t>
            </a:r>
            <a:endParaRPr lang="en-US" sz="2400" dirty="0">
              <a:solidFill>
                <a:schemeClr val="accent1">
                  <a:lumMod val="50000"/>
                </a:schemeClr>
              </a:solidFill>
            </a:endParaRPr>
          </a:p>
          <a:p>
            <a:pPr marL="742950" indent="-457200">
              <a:buFont typeface="+mj-lt"/>
              <a:buAutoNum type="alphaLcParenR"/>
            </a:pPr>
            <a:r>
              <a:rPr lang="en-US" sz="2400" dirty="0" smtClean="0">
                <a:solidFill>
                  <a:schemeClr val="accent1">
                    <a:lumMod val="50000"/>
                  </a:schemeClr>
                </a:solidFill>
              </a:rPr>
              <a:t>Government Jobs</a:t>
            </a:r>
            <a:endParaRPr lang="en-US" sz="2400" dirty="0">
              <a:solidFill>
                <a:schemeClr val="accent1">
                  <a:lumMod val="50000"/>
                </a:schemeClr>
              </a:solidFill>
            </a:endParaRPr>
          </a:p>
        </p:txBody>
      </p:sp>
    </p:spTree>
    <p:extLst>
      <p:ext uri="{BB962C8B-B14F-4D97-AF65-F5344CB8AC3E}">
        <p14:creationId xmlns:p14="http://schemas.microsoft.com/office/powerpoint/2010/main" val="2121777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90">
            <a:extLst>
              <a:ext uri="{FF2B5EF4-FFF2-40B4-BE49-F238E27FC236}">
                <a16:creationId xmlns="" xmlns:a16="http://schemas.microsoft.com/office/drawing/2014/main" id="{CE4B999E-AE68-A148-BC94-54DD0361C6F6}"/>
              </a:ext>
            </a:extLst>
          </p:cNvPr>
          <p:cNvSpPr txBox="1"/>
          <p:nvPr/>
        </p:nvSpPr>
        <p:spPr>
          <a:xfrm>
            <a:off x="1066799" y="238640"/>
            <a:ext cx="9469903" cy="707886"/>
          </a:xfrm>
          <a:prstGeom prst="rect">
            <a:avLst/>
          </a:prstGeom>
          <a:noFill/>
        </p:spPr>
        <p:txBody>
          <a:bodyPr wrap="square" rtlCol="0">
            <a:spAutoFit/>
          </a:bodyPr>
          <a:lstStyle/>
          <a:p>
            <a:r>
              <a:rPr lang="en-US" sz="4000" b="1" dirty="0">
                <a:solidFill>
                  <a:schemeClr val="tx2"/>
                </a:solidFill>
                <a:latin typeface="Lato Heavy" charset="0"/>
                <a:ea typeface="Lato Heavy" charset="0"/>
                <a:cs typeface="Lato Heavy" charset="0"/>
              </a:rPr>
              <a:t>Enrolment</a:t>
            </a:r>
            <a:r>
              <a:rPr lang="en-US" sz="4000" b="1" dirty="0"/>
              <a:t> </a:t>
            </a:r>
            <a:r>
              <a:rPr lang="en-US" sz="4000" b="1" dirty="0">
                <a:solidFill>
                  <a:schemeClr val="tx2"/>
                </a:solidFill>
                <a:latin typeface="Lato Heavy" charset="0"/>
                <a:ea typeface="Lato Heavy" charset="0"/>
                <a:cs typeface="Lato Heavy" charset="0"/>
              </a:rPr>
              <a:t>Process – Product Based</a:t>
            </a:r>
          </a:p>
        </p:txBody>
      </p:sp>
      <p:grpSp>
        <p:nvGrpSpPr>
          <p:cNvPr id="5" name="Group 4"/>
          <p:cNvGrpSpPr/>
          <p:nvPr/>
        </p:nvGrpSpPr>
        <p:grpSpPr>
          <a:xfrm>
            <a:off x="252838" y="159068"/>
            <a:ext cx="290859" cy="705906"/>
            <a:chOff x="8432082" y="983023"/>
            <a:chExt cx="2051231" cy="5033134"/>
          </a:xfrm>
        </p:grpSpPr>
        <p:sp>
          <p:nvSpPr>
            <p:cNvPr id="6"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7"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8"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9"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1" name="Content Placeholder 2"/>
          <p:cNvSpPr txBox="1">
            <a:spLocks/>
          </p:cNvSpPr>
          <p:nvPr/>
        </p:nvSpPr>
        <p:spPr>
          <a:xfrm>
            <a:off x="660578" y="1193372"/>
            <a:ext cx="11128147"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Students have the option to go for any of the pathways of his/her choice except Product Based pathway which requires good knowledge data structures and algorithms, logic building and problem solving skills.</a:t>
            </a:r>
          </a:p>
          <a:p>
            <a:endParaRPr lang="en-US" sz="2400" dirty="0" smtClean="0"/>
          </a:p>
          <a:p>
            <a:r>
              <a:rPr lang="en-US" sz="2400" dirty="0" smtClean="0"/>
              <a:t>For product based pathway, a separate test is conducted on competitive platform to test the initial level of logic building and programming. Students are selected for product based pathway on the basis of this test with some condition on maximum number of reappear courses.</a:t>
            </a:r>
            <a:endParaRPr lang="en-US" sz="2400" dirty="0"/>
          </a:p>
        </p:txBody>
      </p:sp>
    </p:spTree>
    <p:extLst>
      <p:ext uri="{BB962C8B-B14F-4D97-AF65-F5344CB8AC3E}">
        <p14:creationId xmlns:p14="http://schemas.microsoft.com/office/powerpoint/2010/main" val="2097373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p:nvPr/>
        </p:nvSpPr>
        <p:spPr>
          <a:xfrm>
            <a:off x="1173163" y="3290888"/>
            <a:ext cx="9845675" cy="1198880"/>
          </a:xfrm>
          <a:prstGeom prst="rect">
            <a:avLst/>
          </a:prstGeom>
          <a:noFill/>
          <a:ln w="9525">
            <a:noFill/>
          </a:ln>
        </p:spPr>
        <p:txBody>
          <a:bodyPr anchor="t" anchorCtr="0">
            <a:spAutoFit/>
          </a:bodyPr>
          <a:lstStyle/>
          <a:p>
            <a:pPr algn="ctr"/>
            <a:endParaRPr lang="en-US" altLang="zh-CN" dirty="0">
              <a:latin typeface="Times New Roman" panose="02020603050405020304" pitchFamily="18" charset="0"/>
              <a:ea typeface="SimSun" panose="02010600030101010101" pitchFamily="2" charset="-122"/>
            </a:endParaRPr>
          </a:p>
          <a:p>
            <a:pPr algn="ctr"/>
            <a:r>
              <a:rPr lang="en-US" altLang="zh-CN" dirty="0">
                <a:latin typeface="Times New Roman" panose="02020603050405020304" pitchFamily="18" charset="0"/>
                <a:ea typeface="SimSun" panose="02010600030101010101" pitchFamily="2" charset="-122"/>
              </a:rPr>
              <a:t>UMS Navigation--------&gt;Feedback &amp; Surveys--------&gt;Online Survey</a:t>
            </a:r>
          </a:p>
          <a:p>
            <a:pPr algn="ctr"/>
            <a:r>
              <a:rPr lang="en-US" altLang="zh-CN" b="1" dirty="0">
                <a:latin typeface="Times New Roman" panose="02020603050405020304" pitchFamily="18" charset="0"/>
                <a:ea typeface="SimSun" panose="02010600030101010101" pitchFamily="2" charset="-122"/>
              </a:rPr>
              <a:t>Survey on Pathway Electives Presentation session 22-23</a:t>
            </a:r>
            <a:endParaRPr lang="en-US" altLang="zh-CN" dirty="0">
              <a:latin typeface="Times New Roman" panose="02020603050405020304" pitchFamily="18" charset="0"/>
              <a:ea typeface="SimSun" panose="02010600030101010101" pitchFamily="2" charset="-122"/>
            </a:endParaRPr>
          </a:p>
          <a:p>
            <a:pPr algn="ctr"/>
            <a:r>
              <a:rPr lang="en-US" altLang="zh-CN" dirty="0">
                <a:latin typeface="Times New Roman" panose="02020603050405020304" pitchFamily="18" charset="0"/>
                <a:ea typeface="SimSun" panose="02010600030101010101" pitchFamily="2" charset="-122"/>
              </a:rPr>
              <a:t> </a:t>
            </a:r>
          </a:p>
        </p:txBody>
      </p:sp>
      <p:sp>
        <p:nvSpPr>
          <p:cNvPr id="3" name="Rectangle: Rounded Corners 2"/>
          <p:cNvSpPr/>
          <p:nvPr/>
        </p:nvSpPr>
        <p:spPr>
          <a:xfrm>
            <a:off x="2419350" y="387350"/>
            <a:ext cx="6816725" cy="1247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IN" sz="4400" b="0" i="0" u="none" strike="noStrike" kern="1200" cap="none" spc="0" normalizeH="0" baseline="0" noProof="0" dirty="0">
                <a:ln>
                  <a:noFill/>
                </a:ln>
                <a:solidFill>
                  <a:schemeClr val="lt1"/>
                </a:solidFill>
                <a:effectLst/>
                <a:uLnTx/>
                <a:uFillTx/>
                <a:latin typeface="+mn-lt"/>
                <a:ea typeface="+mn-ea"/>
                <a:cs typeface="+mn-cs"/>
              </a:rPr>
              <a:t>Mandatory Feedback</a:t>
            </a:r>
          </a:p>
        </p:txBody>
      </p:sp>
      <p:sp>
        <p:nvSpPr>
          <p:cNvPr id="28675" name="TextBox 3"/>
          <p:cNvSpPr txBox="1"/>
          <p:nvPr/>
        </p:nvSpPr>
        <p:spPr>
          <a:xfrm>
            <a:off x="1930400" y="2160588"/>
            <a:ext cx="9218613" cy="1198562"/>
          </a:xfrm>
          <a:prstGeom prst="rect">
            <a:avLst/>
          </a:prstGeom>
          <a:noFill/>
          <a:ln w="9525">
            <a:noFill/>
          </a:ln>
        </p:spPr>
        <p:txBody>
          <a:bodyPr wrap="square" anchor="t" anchorCtr="0">
            <a:spAutoFit/>
          </a:bodyPr>
          <a:lstStyle/>
          <a:p>
            <a:r>
              <a:rPr lang="en-IN" altLang="x-none" dirty="0">
                <a:latin typeface="Calibri" panose="020F0502020204030204" pitchFamily="34" charset="0"/>
              </a:rPr>
              <a:t>Dear Students,</a:t>
            </a:r>
          </a:p>
          <a:p>
            <a:r>
              <a:rPr lang="en-US" altLang="en-IN" dirty="0">
                <a:latin typeface="Calibri" panose="020F0502020204030204" pitchFamily="34" charset="0"/>
              </a:rPr>
              <a:t>Provide the </a:t>
            </a:r>
            <a:r>
              <a:rPr lang="en-US" altLang="zh-CN" dirty="0">
                <a:latin typeface="Times New Roman" panose="02020603050405020304" pitchFamily="18" charset="0"/>
                <a:ea typeface="SimSun" panose="02010600030101010101" pitchFamily="2" charset="-122"/>
              </a:rPr>
              <a:t>feedback for this session on Myclass as well as on UMS at below given link:</a:t>
            </a:r>
            <a:endParaRPr lang="en-IN" altLang="x-none" dirty="0">
              <a:latin typeface="Calibri" panose="020F0502020204030204" pitchFamily="34" charset="0"/>
            </a:endParaRPr>
          </a:p>
          <a:p>
            <a:r>
              <a:rPr lang="en-IN" altLang="x-none" dirty="0">
                <a:latin typeface="Calibri" panose="020F0502020204030204" pitchFamily="34" charset="0"/>
              </a:rPr>
              <a:t> </a:t>
            </a:r>
          </a:p>
          <a:p>
            <a:endParaRPr lang="en-IN" altLang="x-none" dirty="0">
              <a:latin typeface="Calibri" panose="020F0502020204030204" pitchFamily="34" charset="0"/>
            </a:endParaRPr>
          </a:p>
        </p:txBody>
      </p:sp>
    </p:spTree>
    <p:extLst>
      <p:ext uri="{BB962C8B-B14F-4D97-AF65-F5344CB8AC3E}">
        <p14:creationId xmlns:p14="http://schemas.microsoft.com/office/powerpoint/2010/main" val="131723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adroTexto 490"/>
          <p:cNvSpPr/>
          <p:nvPr/>
        </p:nvSpPr>
        <p:spPr>
          <a:xfrm>
            <a:off x="5071680" y="295920"/>
            <a:ext cx="2688120" cy="699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4000" b="1" strike="noStrike" spc="-1">
                <a:solidFill>
                  <a:srgbClr val="44546A"/>
                </a:solidFill>
                <a:latin typeface="Lato Heavy"/>
                <a:ea typeface="Lato Heavy"/>
              </a:rPr>
              <a:t>Doubts ?</a:t>
            </a:r>
            <a:endParaRPr lang="en-IN" sz="4000" b="0" strike="noStrike" spc="-1">
              <a:latin typeface="Arial"/>
            </a:endParaRPr>
          </a:p>
        </p:txBody>
      </p:sp>
      <p:sp>
        <p:nvSpPr>
          <p:cNvPr id="146" name="Freeform 296"/>
          <p:cNvSpPr/>
          <p:nvPr/>
        </p:nvSpPr>
        <p:spPr>
          <a:xfrm>
            <a:off x="668160" y="1474020"/>
            <a:ext cx="10823400" cy="557640"/>
          </a:xfrm>
          <a:custGeom>
            <a:avLst/>
            <a:gdLst/>
            <a:ahLst/>
            <a:cxnLst/>
            <a:rect l="l" t="t"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1800" b="1" strike="noStrike" spc="-1" dirty="0" smtClean="0">
                <a:solidFill>
                  <a:schemeClr val="bg1"/>
                </a:solidFill>
                <a:latin typeface="Arial"/>
              </a:rPr>
              <a:t>CONTACT YOUR SECTION HOD</a:t>
            </a:r>
            <a:endParaRPr lang="en-IN" sz="1800" b="1" strike="noStrike" spc="-1" dirty="0">
              <a:solidFill>
                <a:schemeClr val="bg1"/>
              </a:solidFill>
              <a:latin typeface="Arial"/>
            </a:endParaRPr>
          </a:p>
        </p:txBody>
      </p:sp>
      <p:grpSp>
        <p:nvGrpSpPr>
          <p:cNvPr id="147" name="Group 18"/>
          <p:cNvGrpSpPr/>
          <p:nvPr/>
        </p:nvGrpSpPr>
        <p:grpSpPr>
          <a:xfrm>
            <a:off x="252720" y="159120"/>
            <a:ext cx="290520" cy="705600"/>
            <a:chOff x="252720" y="159120"/>
            <a:chExt cx="290520" cy="705600"/>
          </a:xfrm>
        </p:grpSpPr>
        <p:sp>
          <p:nvSpPr>
            <p:cNvPr id="148" name="Freeform 152"/>
            <p:cNvSpPr/>
            <p:nvPr/>
          </p:nvSpPr>
          <p:spPr>
            <a:xfrm>
              <a:off x="252720" y="159120"/>
              <a:ext cx="290520" cy="157680"/>
            </a:xfrm>
            <a:custGeom>
              <a:avLst/>
              <a:gdLst/>
              <a:ahLst/>
              <a:cxnLst/>
              <a:rect l="l" t="t" r="r" b="b"/>
              <a:pathLst>
                <a:path w="4334" h="2382">
                  <a:moveTo>
                    <a:pt x="0" y="0"/>
                  </a:moveTo>
                  <a:lnTo>
                    <a:pt x="0" y="2381"/>
                  </a:lnTo>
                  <a:lnTo>
                    <a:pt x="4333" y="2381"/>
                  </a:lnTo>
                  <a:lnTo>
                    <a:pt x="4333" y="0"/>
                  </a:lnTo>
                  <a:lnTo>
                    <a:pt x="0" y="0"/>
                  </a:lnTo>
                </a:path>
              </a:pathLst>
            </a:custGeom>
            <a:solidFill>
              <a:schemeClr val="accent1"/>
            </a:solidFill>
            <a:ln w="0">
              <a:noFill/>
            </a:ln>
          </p:spPr>
          <p:style>
            <a:lnRef idx="0">
              <a:scrgbClr r="0" g="0" b="0"/>
            </a:lnRef>
            <a:fillRef idx="0">
              <a:scrgbClr r="0" g="0" b="0"/>
            </a:fillRef>
            <a:effectRef idx="0">
              <a:scrgbClr r="0" g="0" b="0"/>
            </a:effectRef>
            <a:fontRef idx="minor"/>
          </p:style>
        </p:sp>
        <p:sp>
          <p:nvSpPr>
            <p:cNvPr id="149" name="Freeform 153"/>
            <p:cNvSpPr/>
            <p:nvPr/>
          </p:nvSpPr>
          <p:spPr>
            <a:xfrm>
              <a:off x="252720" y="316800"/>
              <a:ext cx="290520" cy="182520"/>
            </a:xfrm>
            <a:custGeom>
              <a:avLst/>
              <a:gdLst/>
              <a:ahLst/>
              <a:cxnLst/>
              <a:rect l="l" t="t" r="r" b="b"/>
              <a:pathLst>
                <a:path w="4334" h="2756">
                  <a:moveTo>
                    <a:pt x="0" y="0"/>
                  </a:moveTo>
                  <a:lnTo>
                    <a:pt x="1764" y="0"/>
                  </a:lnTo>
                  <a:lnTo>
                    <a:pt x="1764" y="2755"/>
                  </a:lnTo>
                  <a:lnTo>
                    <a:pt x="4333" y="2755"/>
                  </a:lnTo>
                  <a:lnTo>
                    <a:pt x="4333" y="0"/>
                  </a:lnTo>
                  <a:lnTo>
                    <a:pt x="0" y="0"/>
                  </a:lnTo>
                </a:path>
              </a:pathLst>
            </a:custGeom>
            <a:solidFill>
              <a:schemeClr val="accent2"/>
            </a:solidFill>
            <a:ln w="0">
              <a:noFill/>
            </a:ln>
          </p:spPr>
          <p:style>
            <a:lnRef idx="0">
              <a:scrgbClr r="0" g="0" b="0"/>
            </a:lnRef>
            <a:fillRef idx="0">
              <a:scrgbClr r="0" g="0" b="0"/>
            </a:fillRef>
            <a:effectRef idx="0">
              <a:scrgbClr r="0" g="0" b="0"/>
            </a:effectRef>
            <a:fontRef idx="minor"/>
          </p:style>
        </p:sp>
        <p:sp>
          <p:nvSpPr>
            <p:cNvPr id="150" name="Freeform 154"/>
            <p:cNvSpPr/>
            <p:nvPr/>
          </p:nvSpPr>
          <p:spPr>
            <a:xfrm>
              <a:off x="371160" y="499680"/>
              <a:ext cx="172080" cy="181800"/>
            </a:xfrm>
            <a:custGeom>
              <a:avLst/>
              <a:gdLst/>
              <a:ahLst/>
              <a:cxnLst/>
              <a:rect l="l" t="t" r="r" b="b"/>
              <a:pathLst>
                <a:path w="2570" h="2746">
                  <a:moveTo>
                    <a:pt x="0" y="2745"/>
                  </a:moveTo>
                  <a:lnTo>
                    <a:pt x="2569" y="2745"/>
                  </a:lnTo>
                  <a:lnTo>
                    <a:pt x="2569" y="0"/>
                  </a:lnTo>
                  <a:lnTo>
                    <a:pt x="0" y="0"/>
                  </a:lnTo>
                  <a:lnTo>
                    <a:pt x="0" y="2745"/>
                  </a:lnTo>
                </a:path>
              </a:pathLst>
            </a:custGeom>
            <a:solidFill>
              <a:schemeClr val="accent6">
                <a:lumMod val="75000"/>
              </a:schemeClr>
            </a:solidFill>
            <a:ln w="0">
              <a:noFill/>
            </a:ln>
          </p:spPr>
          <p:style>
            <a:lnRef idx="0">
              <a:scrgbClr r="0" g="0" b="0"/>
            </a:lnRef>
            <a:fillRef idx="0">
              <a:scrgbClr r="0" g="0" b="0"/>
            </a:fillRef>
            <a:effectRef idx="0">
              <a:scrgbClr r="0" g="0" b="0"/>
            </a:effectRef>
            <a:fontRef idx="minor"/>
          </p:style>
        </p:sp>
        <p:sp>
          <p:nvSpPr>
            <p:cNvPr id="151" name="Freeform 155"/>
            <p:cNvSpPr/>
            <p:nvPr/>
          </p:nvSpPr>
          <p:spPr>
            <a:xfrm>
              <a:off x="371160" y="682200"/>
              <a:ext cx="172080" cy="182520"/>
            </a:xfrm>
            <a:custGeom>
              <a:avLst/>
              <a:gdLst/>
              <a:ahLst/>
              <a:cxnLst/>
              <a:rect l="l" t="t" r="r" b="b"/>
              <a:pathLst>
                <a:path w="2570" h="2757">
                  <a:moveTo>
                    <a:pt x="0" y="2756"/>
                  </a:moveTo>
                  <a:lnTo>
                    <a:pt x="2569" y="2756"/>
                  </a:lnTo>
                  <a:lnTo>
                    <a:pt x="2569" y="0"/>
                  </a:lnTo>
                  <a:lnTo>
                    <a:pt x="0" y="0"/>
                  </a:lnTo>
                  <a:lnTo>
                    <a:pt x="0" y="2756"/>
                  </a:lnTo>
                </a:path>
              </a:pathLst>
            </a:custGeom>
            <a:solidFill>
              <a:schemeClr val="accent4"/>
            </a:solidFill>
            <a:ln w="0">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243602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adroTexto 598">
            <a:extLst>
              <a:ext uri="{FF2B5EF4-FFF2-40B4-BE49-F238E27FC236}">
                <a16:creationId xmlns="" xmlns:a16="http://schemas.microsoft.com/office/drawing/2014/main" id="{AC7DE12C-A121-1747-9A5D-5F480CBDF195}"/>
              </a:ext>
            </a:extLst>
          </p:cNvPr>
          <p:cNvSpPr txBox="1"/>
          <p:nvPr/>
        </p:nvSpPr>
        <p:spPr>
          <a:xfrm>
            <a:off x="403148" y="507399"/>
            <a:ext cx="3530325" cy="707886"/>
          </a:xfrm>
          <a:prstGeom prst="rect">
            <a:avLst/>
          </a:prstGeom>
          <a:noFill/>
        </p:spPr>
        <p:txBody>
          <a:bodyPr wrap="none" rtlCol="0">
            <a:spAutoFit/>
          </a:bodyPr>
          <a:lstStyle/>
          <a:p>
            <a:r>
              <a:rPr lang="en-US" sz="4000" b="1" dirty="0" smtClean="0">
                <a:solidFill>
                  <a:schemeClr val="tx2"/>
                </a:solidFill>
                <a:latin typeface="Lato Heavy" charset="0"/>
                <a:ea typeface="Lato Heavy" charset="0"/>
                <a:cs typeface="Lato Heavy" charset="0"/>
              </a:rPr>
              <a:t>Pathway Area</a:t>
            </a:r>
            <a:endParaRPr lang="en-US" sz="4000" b="1" dirty="0">
              <a:solidFill>
                <a:schemeClr val="tx2"/>
              </a:solidFill>
              <a:latin typeface="Lato Heavy" charset="0"/>
              <a:ea typeface="Lato Heavy" charset="0"/>
              <a:cs typeface="Lato Heavy" charset="0"/>
            </a:endParaRPr>
          </a:p>
        </p:txBody>
      </p:sp>
      <p:sp>
        <p:nvSpPr>
          <p:cNvPr id="3" name="TextBox 2"/>
          <p:cNvSpPr txBox="1"/>
          <p:nvPr/>
        </p:nvSpPr>
        <p:spPr>
          <a:xfrm>
            <a:off x="359814" y="2015395"/>
            <a:ext cx="4916842" cy="3908762"/>
          </a:xfrm>
          <a:prstGeom prst="rect">
            <a:avLst/>
          </a:prstGeom>
          <a:noFill/>
        </p:spPr>
        <p:txBody>
          <a:bodyPr wrap="square" rtlCol="0">
            <a:spAutoFit/>
          </a:bodyPr>
          <a:lstStyle/>
          <a:p>
            <a:r>
              <a:rPr lang="en-US" sz="2800" dirty="0"/>
              <a:t>A set of </a:t>
            </a:r>
            <a:r>
              <a:rPr lang="en-US" sz="2800" dirty="0" smtClean="0"/>
              <a:t>courses </a:t>
            </a:r>
            <a:r>
              <a:rPr lang="en-US" sz="2800" dirty="0"/>
              <a:t>that allow students to develop specific skill and value package for a chosen career</a:t>
            </a:r>
            <a:r>
              <a:rPr lang="en-US" sz="2800" dirty="0" smtClean="0"/>
              <a:t>.</a:t>
            </a:r>
          </a:p>
          <a:p>
            <a:endParaRPr lang="en-US" sz="2800" dirty="0"/>
          </a:p>
          <a:p>
            <a:r>
              <a:rPr lang="en-US" sz="2800" dirty="0"/>
              <a:t>Career pathways provide a set of courses required to achieve desired goal after </a:t>
            </a:r>
            <a:r>
              <a:rPr lang="en-US" sz="2800" dirty="0" smtClean="0"/>
              <a:t>graduation.</a:t>
            </a:r>
            <a:endParaRPr lang="en-US" sz="2800" dirty="0"/>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773315881"/>
              </p:ext>
            </p:extLst>
          </p:nvPr>
        </p:nvGraphicFramePr>
        <p:xfrm>
          <a:off x="5319990" y="507399"/>
          <a:ext cx="6153150" cy="5972175"/>
        </p:xfrm>
        <a:graphic>
          <a:graphicData uri="http://schemas.openxmlformats.org/presentationml/2006/ole">
            <mc:AlternateContent xmlns:mc="http://schemas.openxmlformats.org/markup-compatibility/2006">
              <mc:Choice xmlns:v="urn:schemas-microsoft-com:vml" Requires="v">
                <p:oleObj spid="_x0000_s1109" name="Image" r:id="rId4" imgW="8088889" imgH="7847619" progId="">
                  <p:embed/>
                </p:oleObj>
              </mc:Choice>
              <mc:Fallback>
                <p:oleObj name="Image" r:id="rId4" imgW="8088889" imgH="7847619" progId="">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9990" y="507399"/>
                        <a:ext cx="6153150" cy="597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6094031" y="1953378"/>
            <a:ext cx="1895361" cy="461665"/>
          </a:xfrm>
          <a:prstGeom prst="rect">
            <a:avLst/>
          </a:prstGeom>
          <a:noFill/>
        </p:spPr>
        <p:txBody>
          <a:bodyPr wrap="square" rtlCol="0">
            <a:spAutoFit/>
          </a:bodyPr>
          <a:lstStyle/>
          <a:p>
            <a:r>
              <a:rPr lang="en-US" sz="2400" dirty="0" smtClean="0"/>
              <a:t>Service Based</a:t>
            </a:r>
            <a:endParaRPr lang="en-US" sz="2400" dirty="0"/>
          </a:p>
        </p:txBody>
      </p:sp>
      <p:sp>
        <p:nvSpPr>
          <p:cNvPr id="42" name="TextBox 41"/>
          <p:cNvSpPr txBox="1"/>
          <p:nvPr/>
        </p:nvSpPr>
        <p:spPr>
          <a:xfrm>
            <a:off x="8682651" y="1941428"/>
            <a:ext cx="2180492" cy="461665"/>
          </a:xfrm>
          <a:prstGeom prst="rect">
            <a:avLst/>
          </a:prstGeom>
          <a:noFill/>
        </p:spPr>
        <p:txBody>
          <a:bodyPr wrap="square" rtlCol="0">
            <a:spAutoFit/>
          </a:bodyPr>
          <a:lstStyle/>
          <a:p>
            <a:r>
              <a:rPr lang="en-US" sz="2400" dirty="0" smtClean="0"/>
              <a:t>Product Based</a:t>
            </a:r>
            <a:endParaRPr lang="en-US" sz="2400" dirty="0"/>
          </a:p>
        </p:txBody>
      </p:sp>
      <p:sp>
        <p:nvSpPr>
          <p:cNvPr id="43" name="TextBox 42"/>
          <p:cNvSpPr txBox="1"/>
          <p:nvPr/>
        </p:nvSpPr>
        <p:spPr>
          <a:xfrm>
            <a:off x="6094031" y="4298788"/>
            <a:ext cx="2180492" cy="461665"/>
          </a:xfrm>
          <a:prstGeom prst="rect">
            <a:avLst/>
          </a:prstGeom>
          <a:noFill/>
        </p:spPr>
        <p:txBody>
          <a:bodyPr wrap="square" rtlCol="0">
            <a:spAutoFit/>
          </a:bodyPr>
          <a:lstStyle/>
          <a:p>
            <a:r>
              <a:rPr lang="en-US" sz="2400" dirty="0" smtClean="0"/>
              <a:t>Higher Studies</a:t>
            </a:r>
            <a:endParaRPr lang="en-US" sz="2400" dirty="0"/>
          </a:p>
        </p:txBody>
      </p:sp>
      <p:sp>
        <p:nvSpPr>
          <p:cNvPr id="44" name="TextBox 43"/>
          <p:cNvSpPr txBox="1"/>
          <p:nvPr/>
        </p:nvSpPr>
        <p:spPr>
          <a:xfrm>
            <a:off x="8485704" y="4298788"/>
            <a:ext cx="2574387" cy="769441"/>
          </a:xfrm>
          <a:prstGeom prst="rect">
            <a:avLst/>
          </a:prstGeom>
          <a:noFill/>
        </p:spPr>
        <p:txBody>
          <a:bodyPr wrap="square" rtlCol="0">
            <a:spAutoFit/>
          </a:bodyPr>
          <a:lstStyle/>
          <a:p>
            <a:pPr algn="ctr"/>
            <a:r>
              <a:rPr lang="en-US" sz="2400" dirty="0" smtClean="0"/>
              <a:t>Government Jobs</a:t>
            </a:r>
          </a:p>
          <a:p>
            <a:pPr algn="ctr"/>
            <a:r>
              <a:rPr lang="en-US" sz="2000" dirty="0" smtClean="0"/>
              <a:t>(Public Sector Jobs)</a:t>
            </a:r>
            <a:endParaRPr lang="en-US" sz="2000" dirty="0"/>
          </a:p>
        </p:txBody>
      </p:sp>
    </p:spTree>
    <p:extLst>
      <p:ext uri="{BB962C8B-B14F-4D97-AF65-F5344CB8AC3E}">
        <p14:creationId xmlns:p14="http://schemas.microsoft.com/office/powerpoint/2010/main" val="250831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adroTexto 490">
            <a:extLst>
              <a:ext uri="{FF2B5EF4-FFF2-40B4-BE49-F238E27FC236}">
                <a16:creationId xmlns="" xmlns:a16="http://schemas.microsoft.com/office/drawing/2014/main" id="{CE4B999E-AE68-A148-BC94-54DD0361C6F6}"/>
              </a:ext>
            </a:extLst>
          </p:cNvPr>
          <p:cNvSpPr txBox="1"/>
          <p:nvPr/>
        </p:nvSpPr>
        <p:spPr>
          <a:xfrm>
            <a:off x="202335" y="106054"/>
            <a:ext cx="11953913" cy="646331"/>
          </a:xfrm>
          <a:prstGeom prst="rect">
            <a:avLst/>
          </a:prstGeom>
          <a:noFill/>
        </p:spPr>
        <p:txBody>
          <a:bodyPr wrap="square" rtlCol="0">
            <a:spAutoFit/>
          </a:bodyPr>
          <a:lstStyle>
            <a:defPPr>
              <a:defRPr lang="en-US"/>
            </a:defPPr>
            <a:lvl1pPr>
              <a:defRPr sz="4000" b="1">
                <a:solidFill>
                  <a:schemeClr val="tx2"/>
                </a:solidFill>
                <a:latin typeface="Lato Heavy" charset="0"/>
                <a:ea typeface="Lato Heavy" charset="0"/>
                <a:cs typeface="Lato Heavy" charset="0"/>
              </a:defRPr>
            </a:lvl1pPr>
          </a:lstStyle>
          <a:p>
            <a:r>
              <a:rPr lang="en-US" sz="3600" dirty="0"/>
              <a:t>Pathways and </a:t>
            </a:r>
            <a:r>
              <a:rPr lang="en-US" sz="3600" dirty="0" smtClean="0"/>
              <a:t>Courses</a:t>
            </a:r>
            <a:endParaRPr lang="en-US" sz="3600" dirty="0"/>
          </a:p>
        </p:txBody>
      </p:sp>
      <p:sp>
        <p:nvSpPr>
          <p:cNvPr id="4"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2253703" y="3983806"/>
            <a:ext cx="2834640" cy="369332"/>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anchor="ctr">
            <a:spAutoFit/>
          </a:bodyPr>
          <a:lstStyle/>
          <a:p>
            <a:pPr lvl="0" algn="ctr"/>
            <a:r>
              <a:rPr lang="en-US" b="1" dirty="0">
                <a:solidFill>
                  <a:srgbClr val="FFD44B"/>
                </a:solidFill>
                <a:latin typeface="Calibri" pitchFamily="18"/>
                <a:ea typeface="Microsoft YaHei" pitchFamily="2"/>
                <a:cs typeface="Mangal" pitchFamily="2"/>
              </a:rPr>
              <a:t>PES319 – SOFT SKILLS-II</a:t>
            </a:r>
          </a:p>
        </p:txBody>
      </p:sp>
      <p:sp>
        <p:nvSpPr>
          <p:cNvPr id="9"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2268095" y="2924151"/>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anchor="ctr">
            <a:spAutoFit/>
          </a:bodyPr>
          <a:lstStyle/>
          <a:p>
            <a:pPr algn="ctr"/>
            <a:r>
              <a:rPr lang="en-US" b="1" dirty="0" smtClean="0">
                <a:solidFill>
                  <a:srgbClr val="FFD44B"/>
                </a:solidFill>
              </a:rPr>
              <a:t>PEV107/PEV110 </a:t>
            </a:r>
            <a:r>
              <a:rPr lang="en-US" b="1" dirty="0">
                <a:solidFill>
                  <a:srgbClr val="FFD44B"/>
                </a:solidFill>
              </a:rPr>
              <a:t>– VERBAL ABILITY-II</a:t>
            </a:r>
          </a:p>
        </p:txBody>
      </p:sp>
      <p:sp>
        <p:nvSpPr>
          <p:cNvPr id="29"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2253703" y="4834632"/>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anchor="ctr">
            <a:spAutoFit/>
          </a:bodyPr>
          <a:lstStyle/>
          <a:p>
            <a:pPr algn="ctr"/>
            <a:r>
              <a:rPr lang="en-US" b="1" dirty="0" smtClean="0">
                <a:solidFill>
                  <a:srgbClr val="FFD44B"/>
                </a:solidFill>
              </a:rPr>
              <a:t>PEA306/PEA308 </a:t>
            </a:r>
            <a:r>
              <a:rPr lang="en-US" b="1" dirty="0">
                <a:solidFill>
                  <a:srgbClr val="FFD44B"/>
                </a:solidFill>
              </a:rPr>
              <a:t>- ANALYTICAL SKILLS-II</a:t>
            </a:r>
            <a:endParaRPr lang="es-MX" b="1" dirty="0">
              <a:solidFill>
                <a:srgbClr val="FFD44B"/>
              </a:solidFill>
            </a:endParaRPr>
          </a:p>
        </p:txBody>
      </p:sp>
      <p:sp>
        <p:nvSpPr>
          <p:cNvPr id="38"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2268095" y="1972738"/>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square" anchor="ctr">
            <a:spAutoFit/>
          </a:bodyPr>
          <a:lstStyle/>
          <a:p>
            <a:pPr algn="ctr"/>
            <a:r>
              <a:rPr lang="en-US" b="1" dirty="0" smtClean="0">
                <a:solidFill>
                  <a:srgbClr val="FFD44B"/>
                </a:solidFill>
              </a:rPr>
              <a:t>PEA305/PEA307 </a:t>
            </a:r>
            <a:r>
              <a:rPr lang="en-US" b="1" dirty="0">
                <a:solidFill>
                  <a:srgbClr val="FFD44B"/>
                </a:solidFill>
              </a:rPr>
              <a:t>- ANALYTICAL </a:t>
            </a:r>
            <a:r>
              <a:rPr lang="en-US" b="1" dirty="0" smtClean="0">
                <a:solidFill>
                  <a:srgbClr val="FFD44B"/>
                </a:solidFill>
              </a:rPr>
              <a:t>SKILLS-I</a:t>
            </a:r>
            <a:endParaRPr lang="es-MX" b="1" dirty="0">
              <a:solidFill>
                <a:srgbClr val="FFD44B"/>
              </a:solidFill>
            </a:endParaRPr>
          </a:p>
        </p:txBody>
      </p:sp>
      <p:sp>
        <p:nvSpPr>
          <p:cNvPr id="51"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5753292" y="3964076"/>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lumMod val="60000"/>
              <a:lumOff val="40000"/>
            </a:schemeClr>
          </a:solidFill>
          <a:ln>
            <a:noFill/>
          </a:ln>
          <a:effectLst/>
        </p:spPr>
        <p:txBody>
          <a:bodyPr wrap="square" anchor="ctr">
            <a:spAutoFit/>
          </a:bodyPr>
          <a:lstStyle/>
          <a:p>
            <a:pPr lvl="0" algn="ctr">
              <a:defRPr/>
            </a:pPr>
            <a:r>
              <a:rPr lang="en-US" b="1" dirty="0">
                <a:solidFill>
                  <a:srgbClr val="C00000"/>
                </a:solidFill>
                <a:latin typeface="Calibri" pitchFamily="18"/>
                <a:ea typeface="Microsoft YaHei" pitchFamily="2"/>
                <a:cs typeface="Mangal" pitchFamily="2"/>
              </a:rPr>
              <a:t>CSE334 - COMBINATORIAL STUDIES-II</a:t>
            </a:r>
          </a:p>
        </p:txBody>
      </p:sp>
      <p:sp>
        <p:nvSpPr>
          <p:cNvPr id="54"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5727995" y="4870926"/>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lumMod val="60000"/>
              <a:lumOff val="40000"/>
            </a:schemeClr>
          </a:solidFill>
          <a:ln>
            <a:noFill/>
          </a:ln>
          <a:effectLst/>
        </p:spPr>
        <p:txBody>
          <a:bodyPr wrap="square" anchor="ctr">
            <a:spAutoFit/>
          </a:bodyPr>
          <a:lstStyle/>
          <a:p>
            <a:pPr lvl="0" algn="ctr"/>
            <a:r>
              <a:rPr lang="en-US" b="1" dirty="0">
                <a:solidFill>
                  <a:srgbClr val="C00000"/>
                </a:solidFill>
                <a:latin typeface="Calibri" pitchFamily="18"/>
                <a:ea typeface="Microsoft YaHei" pitchFamily="2"/>
                <a:cs typeface="Mangal" pitchFamily="2"/>
              </a:rPr>
              <a:t>CSE335 - COMBINATORIAL </a:t>
            </a:r>
            <a:r>
              <a:rPr lang="en-US" b="1" dirty="0" smtClean="0">
                <a:solidFill>
                  <a:srgbClr val="C00000"/>
                </a:solidFill>
                <a:latin typeface="Calibri" pitchFamily="18"/>
                <a:ea typeface="Microsoft YaHei" pitchFamily="2"/>
                <a:cs typeface="Mangal" pitchFamily="2"/>
              </a:rPr>
              <a:t>STUDIES-III</a:t>
            </a:r>
            <a:endParaRPr lang="en-US" b="1" dirty="0">
              <a:solidFill>
                <a:srgbClr val="C00000"/>
              </a:solidFill>
              <a:latin typeface="Calibri" pitchFamily="18"/>
              <a:ea typeface="Microsoft YaHei" pitchFamily="2"/>
              <a:cs typeface="Mangal" pitchFamily="2"/>
            </a:endParaRPr>
          </a:p>
        </p:txBody>
      </p:sp>
      <p:sp>
        <p:nvSpPr>
          <p:cNvPr id="55"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5788854" y="2842329"/>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lumMod val="60000"/>
              <a:lumOff val="40000"/>
            </a:schemeClr>
          </a:solidFill>
          <a:ln>
            <a:noFill/>
          </a:ln>
          <a:effectLst/>
        </p:spPr>
        <p:txBody>
          <a:bodyPr wrap="square" anchor="ctr">
            <a:spAutoFit/>
          </a:bodyPr>
          <a:lstStyle/>
          <a:p>
            <a:pPr lvl="0" algn="ctr"/>
            <a:r>
              <a:rPr lang="en-US" b="1" dirty="0">
                <a:solidFill>
                  <a:srgbClr val="C00000"/>
                </a:solidFill>
                <a:latin typeface="Calibri" pitchFamily="18"/>
                <a:ea typeface="Microsoft YaHei" pitchFamily="2"/>
                <a:cs typeface="Mangal" pitchFamily="2"/>
              </a:rPr>
              <a:t>CSE333 - COMBINATORIAL STUDIES-I</a:t>
            </a:r>
          </a:p>
        </p:txBody>
      </p:sp>
      <p:sp>
        <p:nvSpPr>
          <p:cNvPr id="56"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5753292" y="1951947"/>
            <a:ext cx="2834640" cy="646331"/>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lumMod val="60000"/>
              <a:lumOff val="40000"/>
            </a:schemeClr>
          </a:solidFill>
          <a:ln>
            <a:noFill/>
          </a:ln>
          <a:effectLst/>
        </p:spPr>
        <p:txBody>
          <a:bodyPr wrap="square" anchor="ctr">
            <a:spAutoFit/>
          </a:bodyPr>
          <a:lstStyle/>
          <a:p>
            <a:pPr algn="ctr"/>
            <a:r>
              <a:rPr lang="en-US" b="1" dirty="0" smtClean="0">
                <a:solidFill>
                  <a:schemeClr val="bg1"/>
                </a:solidFill>
              </a:rPr>
              <a:t>PEA305/PEA307 </a:t>
            </a:r>
            <a:r>
              <a:rPr lang="en-US" b="1" dirty="0">
                <a:solidFill>
                  <a:schemeClr val="bg1"/>
                </a:solidFill>
              </a:rPr>
              <a:t>- ANALYTICAL </a:t>
            </a:r>
            <a:r>
              <a:rPr lang="en-US" b="1" dirty="0" smtClean="0">
                <a:solidFill>
                  <a:schemeClr val="bg1"/>
                </a:solidFill>
              </a:rPr>
              <a:t>SKILLS-I</a:t>
            </a:r>
            <a:endParaRPr lang="es-MX" b="1" dirty="0">
              <a:solidFill>
                <a:schemeClr val="bg1"/>
              </a:solidFill>
            </a:endParaRPr>
          </a:p>
        </p:txBody>
      </p:sp>
      <p:sp>
        <p:nvSpPr>
          <p:cNvPr id="57"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9176837" y="3964076"/>
            <a:ext cx="2834640" cy="548640"/>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rgbClr val="EB956F"/>
          </a:solidFill>
          <a:ln>
            <a:noFill/>
          </a:ln>
          <a:effectLst/>
        </p:spPr>
        <p:txBody>
          <a:bodyPr wrap="square" anchor="ctr">
            <a:spAutoFit/>
          </a:bodyPr>
          <a:lstStyle/>
          <a:p>
            <a:pPr lvl="0" algn="ctr"/>
            <a:r>
              <a:rPr lang="en-US" b="1" dirty="0">
                <a:solidFill>
                  <a:schemeClr val="bg1"/>
                </a:solidFill>
                <a:latin typeface="Calibri" pitchFamily="18"/>
                <a:ea typeface="Microsoft YaHei" pitchFamily="2"/>
                <a:cs typeface="Mangal" pitchFamily="2"/>
              </a:rPr>
              <a:t>PES319 – SOFT SKILLS-II</a:t>
            </a:r>
          </a:p>
        </p:txBody>
      </p:sp>
      <p:sp>
        <p:nvSpPr>
          <p:cNvPr id="58"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9149086" y="2785651"/>
            <a:ext cx="2834640" cy="923330"/>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rgbClr val="EB956F"/>
          </a:solidFill>
          <a:ln>
            <a:noFill/>
          </a:ln>
          <a:effectLst/>
        </p:spPr>
        <p:txBody>
          <a:bodyPr wrap="square" anchor="ctr">
            <a:spAutoFit/>
          </a:bodyPr>
          <a:lstStyle/>
          <a:p>
            <a:pPr lvl="0" algn="ctr"/>
            <a:r>
              <a:rPr lang="en-US" b="1" dirty="0">
                <a:solidFill>
                  <a:srgbClr val="7030A0"/>
                </a:solidFill>
                <a:latin typeface="Calibri" pitchFamily="18"/>
                <a:ea typeface="Microsoft YaHei" pitchFamily="2"/>
                <a:cs typeface="Mangal" pitchFamily="2"/>
              </a:rPr>
              <a:t>CSE330 - COMPETITIVE CODING APPROACHES-TECHNIQUES</a:t>
            </a:r>
          </a:p>
        </p:txBody>
      </p:sp>
      <p:sp>
        <p:nvSpPr>
          <p:cNvPr id="59"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9149086" y="4870926"/>
            <a:ext cx="2834640" cy="548640"/>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rgbClr val="EB956F"/>
          </a:solidFill>
          <a:ln>
            <a:noFill/>
          </a:ln>
          <a:effectLst/>
        </p:spPr>
        <p:txBody>
          <a:bodyPr wrap="square" anchor="ctr">
            <a:spAutoFit/>
          </a:bodyPr>
          <a:lstStyle/>
          <a:p>
            <a:pPr lvl="0" algn="ctr">
              <a:defRPr/>
            </a:pPr>
            <a:r>
              <a:rPr lang="en-US" b="1" dirty="0">
                <a:solidFill>
                  <a:srgbClr val="7030A0"/>
                </a:solidFill>
                <a:latin typeface="Calibri" pitchFamily="18"/>
                <a:ea typeface="Microsoft YaHei" pitchFamily="2"/>
                <a:cs typeface="Mangal" pitchFamily="2"/>
              </a:rPr>
              <a:t>CSE331 – CODING PEARLS</a:t>
            </a:r>
          </a:p>
        </p:txBody>
      </p:sp>
      <p:sp>
        <p:nvSpPr>
          <p:cNvPr id="62"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9197150" y="1972738"/>
            <a:ext cx="2834640" cy="548640"/>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rgbClr val="EB956F"/>
          </a:solidFill>
          <a:ln>
            <a:noFill/>
          </a:ln>
          <a:effectLst/>
        </p:spPr>
        <p:txBody>
          <a:bodyPr wrap="square" anchor="ctr">
            <a:spAutoFit/>
          </a:bodyPr>
          <a:lstStyle/>
          <a:p>
            <a:pPr lvl="0" algn="ctr"/>
            <a:r>
              <a:rPr lang="en-US" b="1" dirty="0">
                <a:solidFill>
                  <a:srgbClr val="7030A0"/>
                </a:solidFill>
                <a:latin typeface="Calibri" pitchFamily="18"/>
                <a:ea typeface="Microsoft YaHei" pitchFamily="2"/>
                <a:cs typeface="Mangal" pitchFamily="2"/>
              </a:rPr>
              <a:t>CSE329 – PRELUDE TO COMPETITIVE CODING </a:t>
            </a:r>
          </a:p>
        </p:txBody>
      </p:sp>
      <p:sp>
        <p:nvSpPr>
          <p:cNvPr id="63" name="TextBox 62"/>
          <p:cNvSpPr txBox="1"/>
          <p:nvPr/>
        </p:nvSpPr>
        <p:spPr>
          <a:xfrm>
            <a:off x="2253703" y="1110723"/>
            <a:ext cx="2834965" cy="369332"/>
          </a:xfrm>
          <a:prstGeom prst="rect">
            <a:avLst/>
          </a:prstGeom>
          <a:solidFill>
            <a:schemeClr val="accent3"/>
          </a:solidFill>
        </p:spPr>
        <p:txBody>
          <a:bodyPr wrap="square" rtlCol="0">
            <a:spAutoFit/>
          </a:bodyPr>
          <a:lstStyle/>
          <a:p>
            <a:pPr algn="ctr"/>
            <a:r>
              <a:rPr lang="en-US" b="1" dirty="0" smtClean="0">
                <a:solidFill>
                  <a:schemeClr val="bg1"/>
                </a:solidFill>
              </a:rPr>
              <a:t>SERVICE BASED</a:t>
            </a:r>
            <a:endParaRPr lang="en-US" b="1" dirty="0">
              <a:solidFill>
                <a:schemeClr val="bg1"/>
              </a:solidFill>
            </a:endParaRPr>
          </a:p>
        </p:txBody>
      </p:sp>
      <p:sp>
        <p:nvSpPr>
          <p:cNvPr id="448" name="Down Arrow 447"/>
          <p:cNvSpPr/>
          <p:nvPr/>
        </p:nvSpPr>
        <p:spPr>
          <a:xfrm>
            <a:off x="3368568" y="1480058"/>
            <a:ext cx="604910" cy="47188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667137" y="1119210"/>
            <a:ext cx="2956357" cy="369332"/>
          </a:xfrm>
          <a:prstGeom prst="rect">
            <a:avLst/>
          </a:prstGeom>
          <a:solidFill>
            <a:schemeClr val="accent3"/>
          </a:solidFill>
        </p:spPr>
        <p:txBody>
          <a:bodyPr wrap="square" rtlCol="0">
            <a:spAutoFit/>
          </a:bodyPr>
          <a:lstStyle/>
          <a:p>
            <a:pPr algn="ctr"/>
            <a:r>
              <a:rPr lang="en-US" b="1" dirty="0" smtClean="0">
                <a:solidFill>
                  <a:schemeClr val="bg1"/>
                </a:solidFill>
              </a:rPr>
              <a:t>HIGHER STUDIES/GOVT JOBS</a:t>
            </a:r>
            <a:endParaRPr lang="en-US" b="1" dirty="0">
              <a:solidFill>
                <a:schemeClr val="bg1"/>
              </a:solidFill>
            </a:endParaRPr>
          </a:p>
        </p:txBody>
      </p:sp>
      <p:sp>
        <p:nvSpPr>
          <p:cNvPr id="67" name="Down Arrow 66"/>
          <p:cNvSpPr/>
          <p:nvPr/>
        </p:nvSpPr>
        <p:spPr>
          <a:xfrm>
            <a:off x="6842860" y="1479749"/>
            <a:ext cx="604910" cy="47188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9131624" y="1119210"/>
            <a:ext cx="2834965" cy="369332"/>
          </a:xfrm>
          <a:prstGeom prst="rect">
            <a:avLst/>
          </a:prstGeom>
          <a:solidFill>
            <a:schemeClr val="accent3"/>
          </a:solidFill>
        </p:spPr>
        <p:txBody>
          <a:bodyPr wrap="square" rtlCol="0">
            <a:spAutoFit/>
          </a:bodyPr>
          <a:lstStyle/>
          <a:p>
            <a:pPr algn="ctr"/>
            <a:r>
              <a:rPr lang="en-US" b="1" dirty="0" smtClean="0">
                <a:solidFill>
                  <a:schemeClr val="bg1"/>
                </a:solidFill>
              </a:rPr>
              <a:t>PRODUCT BASED</a:t>
            </a:r>
            <a:endParaRPr lang="en-US" b="1" dirty="0">
              <a:solidFill>
                <a:schemeClr val="bg1"/>
              </a:solidFill>
            </a:endParaRPr>
          </a:p>
        </p:txBody>
      </p:sp>
      <p:sp>
        <p:nvSpPr>
          <p:cNvPr id="69" name="Down Arrow 68"/>
          <p:cNvSpPr/>
          <p:nvPr/>
        </p:nvSpPr>
        <p:spPr>
          <a:xfrm>
            <a:off x="10263951" y="1488542"/>
            <a:ext cx="604910" cy="47188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ight Arrow 448"/>
          <p:cNvSpPr/>
          <p:nvPr/>
        </p:nvSpPr>
        <p:spPr>
          <a:xfrm>
            <a:off x="511979" y="1987909"/>
            <a:ext cx="1420837" cy="606516"/>
          </a:xfrm>
          <a:prstGeom prst="rightArrow">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 5</a:t>
            </a:r>
            <a:endParaRPr lang="en-US" dirty="0"/>
          </a:p>
        </p:txBody>
      </p:sp>
      <p:sp>
        <p:nvSpPr>
          <p:cNvPr id="72" name="Right Arrow 71"/>
          <p:cNvSpPr/>
          <p:nvPr/>
        </p:nvSpPr>
        <p:spPr>
          <a:xfrm>
            <a:off x="511980" y="2842329"/>
            <a:ext cx="1420837" cy="606516"/>
          </a:xfrm>
          <a:prstGeom prst="rightArrow">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 5</a:t>
            </a:r>
            <a:endParaRPr lang="en-US" dirty="0"/>
          </a:p>
        </p:txBody>
      </p:sp>
      <p:sp>
        <p:nvSpPr>
          <p:cNvPr id="74" name="Right Arrow 73"/>
          <p:cNvSpPr/>
          <p:nvPr/>
        </p:nvSpPr>
        <p:spPr>
          <a:xfrm>
            <a:off x="523704" y="3865214"/>
            <a:ext cx="1420837" cy="60651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 6</a:t>
            </a:r>
            <a:endParaRPr lang="en-US" dirty="0"/>
          </a:p>
        </p:txBody>
      </p:sp>
      <p:sp>
        <p:nvSpPr>
          <p:cNvPr id="75" name="Right Arrow 74"/>
          <p:cNvSpPr/>
          <p:nvPr/>
        </p:nvSpPr>
        <p:spPr>
          <a:xfrm>
            <a:off x="523704" y="4834632"/>
            <a:ext cx="1420837" cy="60651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 6</a:t>
            </a:r>
            <a:endParaRPr lang="en-US" dirty="0"/>
          </a:p>
        </p:txBody>
      </p:sp>
    </p:spTree>
    <p:extLst>
      <p:ext uri="{BB962C8B-B14F-4D97-AF65-F5344CB8AC3E}">
        <p14:creationId xmlns:p14="http://schemas.microsoft.com/office/powerpoint/2010/main" val="35043755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 xmlns:a16="http://schemas.microsoft.com/office/drawing/2014/main" id="{86C61997-CE55-428E-8737-13B2C4BE2970}"/>
              </a:ext>
            </a:extLst>
          </p:cNvPr>
          <p:cNvSpPr txBox="1">
            <a:spLocks/>
          </p:cNvSpPr>
          <p:nvPr/>
        </p:nvSpPr>
        <p:spPr>
          <a:xfrm>
            <a:off x="239147" y="204420"/>
            <a:ext cx="11507372" cy="707886"/>
          </a:xfrm>
          <a:prstGeom prst="rect">
            <a:avLst/>
          </a:prstGeom>
          <a:noFill/>
        </p:spPr>
        <p:txBody>
          <a:bodyPr wrap="square" rtlCol="0">
            <a:spAutoFit/>
          </a:bodyPr>
          <a:lstStyle>
            <a:defPPr>
              <a:defRPr lang="en-US"/>
            </a:defPPr>
            <a:lvl1pPr>
              <a:defRPr sz="4000" b="1">
                <a:solidFill>
                  <a:schemeClr val="tx2"/>
                </a:solidFill>
                <a:latin typeface="Lato Heavy" charset="0"/>
                <a:ea typeface="Lato Heavy" charset="0"/>
                <a:cs typeface="Lato Heavy" charset="0"/>
              </a:defRPr>
            </a:lvl1pPr>
          </a:lstStyle>
          <a:p>
            <a:r>
              <a:rPr lang="en-IN" dirty="0"/>
              <a:t>Program wise Pathway Elective Areas offered</a:t>
            </a:r>
          </a:p>
        </p:txBody>
      </p:sp>
      <p:graphicFrame>
        <p:nvGraphicFramePr>
          <p:cNvPr id="26" name="Table 25"/>
          <p:cNvGraphicFramePr>
            <a:graphicFrameLocks noGrp="1"/>
          </p:cNvGraphicFramePr>
          <p:nvPr>
            <p:extLst>
              <p:ext uri="{D42A27DB-BD31-4B8C-83A1-F6EECF244321}">
                <p14:modId xmlns:p14="http://schemas.microsoft.com/office/powerpoint/2010/main" val="2740823679"/>
              </p:ext>
            </p:extLst>
          </p:nvPr>
        </p:nvGraphicFramePr>
        <p:xfrm>
          <a:off x="182880" y="1074063"/>
          <a:ext cx="11788725" cy="5311438"/>
        </p:xfrm>
        <a:graphic>
          <a:graphicData uri="http://schemas.openxmlformats.org/drawingml/2006/table">
            <a:tbl>
              <a:tblPr firstRow="1">
                <a:effectLst>
                  <a:outerShdw blurRad="152400" dist="317500" dir="5400000" sx="90000" sy="-19000" rotWithShape="0">
                    <a:prstClr val="black">
                      <a:alpha val="0"/>
                    </a:prstClr>
                  </a:outerShdw>
                  <a:reflection stA="0" endPos="0" dist="1028700" dir="5400000" sy="-100000" algn="bl" rotWithShape="0"/>
                </a:effectLst>
                <a:tableStyleId>{7DF18680-E054-41AD-8BC1-D1AEF772440D}</a:tableStyleId>
              </a:tblPr>
              <a:tblGrid>
                <a:gridCol w="8148299">
                  <a:extLst>
                    <a:ext uri="{9D8B030D-6E8A-4147-A177-3AD203B41FA5}">
                      <a16:colId xmlns="" xmlns:a16="http://schemas.microsoft.com/office/drawing/2014/main" val="2371381924"/>
                    </a:ext>
                  </a:extLst>
                </a:gridCol>
                <a:gridCol w="1820214">
                  <a:extLst>
                    <a:ext uri="{9D8B030D-6E8A-4147-A177-3AD203B41FA5}">
                      <a16:colId xmlns="" xmlns:a16="http://schemas.microsoft.com/office/drawing/2014/main" val="953782347"/>
                    </a:ext>
                  </a:extLst>
                </a:gridCol>
                <a:gridCol w="1820212">
                  <a:extLst>
                    <a:ext uri="{9D8B030D-6E8A-4147-A177-3AD203B41FA5}">
                      <a16:colId xmlns="" xmlns:a16="http://schemas.microsoft.com/office/drawing/2014/main" val="3051329592"/>
                    </a:ext>
                  </a:extLst>
                </a:gridCol>
              </a:tblGrid>
              <a:tr h="621215">
                <a:tc>
                  <a:txBody>
                    <a:bodyPr/>
                    <a:lstStyle/>
                    <a:p>
                      <a:pPr algn="ctr" rtl="0" fontAlgn="ctr"/>
                      <a:r>
                        <a:rPr lang="en-US" sz="1800" u="none" strike="noStrike" dirty="0" smtClean="0">
                          <a:effectLst/>
                        </a:rPr>
                        <a:t>PROGRAM CODE</a:t>
                      </a:r>
                      <a:r>
                        <a:rPr lang="en-US" sz="1800" u="none" strike="noStrike" baseline="0" dirty="0" smtClean="0">
                          <a:effectLst/>
                        </a:rPr>
                        <a:t> AND NAME</a:t>
                      </a:r>
                      <a:endParaRPr lang="en-US" sz="1800" b="1" i="0" u="none" strike="noStrike" dirty="0">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75000"/>
                            <a:alpha val="60000"/>
                          </a:schemeClr>
                        </a:gs>
                        <a:gs pos="15000">
                          <a:srgbClr val="C00000"/>
                        </a:gs>
                        <a:gs pos="100000">
                          <a:schemeClr val="accent1">
                            <a:lumMod val="30000"/>
                            <a:lumOff val="70000"/>
                          </a:schemeClr>
                        </a:gs>
                      </a:gsLst>
                      <a:lin ang="5400000" scaled="1"/>
                    </a:gradFill>
                  </a:tcPr>
                </a:tc>
                <a:tc>
                  <a:txBody>
                    <a:bodyPr/>
                    <a:lstStyle/>
                    <a:p>
                      <a:pPr algn="ctr" fontAlgn="ctr"/>
                      <a:r>
                        <a:rPr lang="en-US" sz="1800" u="none" strike="noStrike" dirty="0" smtClean="0">
                          <a:effectLst/>
                        </a:rPr>
                        <a:t>Career Pathway</a:t>
                      </a:r>
                      <a:endParaRPr lang="en-US" sz="1800" b="1" i="0" u="none" strike="noStrike" dirty="0">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75000"/>
                            <a:alpha val="60000"/>
                          </a:schemeClr>
                        </a:gs>
                        <a:gs pos="15000">
                          <a:srgbClr val="C00000"/>
                        </a:gs>
                        <a:gs pos="100000">
                          <a:schemeClr val="accent1">
                            <a:lumMod val="30000"/>
                            <a:lumOff val="70000"/>
                          </a:schemeClr>
                        </a:gs>
                      </a:gsLst>
                      <a:lin ang="5400000" scaled="1"/>
                    </a:gradFill>
                  </a:tcPr>
                </a:tc>
                <a:tc>
                  <a:txBody>
                    <a:bodyPr/>
                    <a:lstStyle/>
                    <a:p>
                      <a:pPr algn="ctr" fontAlgn="ctr"/>
                      <a:r>
                        <a:rPr lang="en-US" sz="1800" u="none" strike="noStrike" dirty="0">
                          <a:effectLst/>
                        </a:rPr>
                        <a:t>Pathway </a:t>
                      </a:r>
                      <a:r>
                        <a:rPr lang="en-US" sz="1800" u="none" strike="noStrike" dirty="0" smtClean="0">
                          <a:effectLst/>
                        </a:rPr>
                        <a:t>Area</a:t>
                      </a:r>
                      <a:endParaRPr lang="en-US" sz="1800" b="1" i="0" u="none" strike="noStrike" dirty="0">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75000"/>
                            <a:alpha val="60000"/>
                          </a:schemeClr>
                        </a:gs>
                        <a:gs pos="15000">
                          <a:srgbClr val="C00000"/>
                        </a:gs>
                        <a:gs pos="100000">
                          <a:schemeClr val="accent1">
                            <a:lumMod val="30000"/>
                            <a:lumOff val="70000"/>
                          </a:schemeClr>
                        </a:gs>
                      </a:gsLst>
                      <a:lin ang="5400000" scaled="1"/>
                    </a:gradFill>
                  </a:tcPr>
                </a:tc>
                <a:extLst>
                  <a:ext uri="{0D108BD9-81ED-4DB2-BD59-A6C34878D82A}">
                    <a16:rowId xmlns="" xmlns:a16="http://schemas.microsoft.com/office/drawing/2014/main" val="1610407958"/>
                  </a:ext>
                </a:extLst>
              </a:tr>
              <a:tr h="813733">
                <a:tc rowSpan="4">
                  <a:txBody>
                    <a:bodyPr/>
                    <a:lstStyle/>
                    <a:p>
                      <a:pPr algn="ctr" fontAlgn="ctr">
                        <a:lnSpc>
                          <a:spcPct val="150000"/>
                        </a:lnSpc>
                      </a:pPr>
                      <a:r>
                        <a:rPr lang="en-US" sz="1700" b="1" u="none" strike="noStrike" dirty="0">
                          <a:solidFill>
                            <a:srgbClr val="C00000"/>
                          </a:solidFill>
                          <a:effectLst/>
                        </a:rPr>
                        <a:t>P102-NB-Dual </a:t>
                      </a:r>
                      <a:r>
                        <a:rPr lang="en-US" sz="1700" b="1" u="none" strike="noStrike" dirty="0" err="1">
                          <a:solidFill>
                            <a:srgbClr val="C00000"/>
                          </a:solidFill>
                          <a:effectLst/>
                        </a:rPr>
                        <a:t>Programme</a:t>
                      </a:r>
                      <a:r>
                        <a:rPr lang="en-US" sz="1700" b="1" u="none" strike="noStrike" dirty="0">
                          <a:solidFill>
                            <a:srgbClr val="C00000"/>
                          </a:solidFill>
                          <a:effectLst/>
                        </a:rPr>
                        <a:t> Diploma (</a:t>
                      </a:r>
                      <a:r>
                        <a:rPr lang="en-US" sz="1700" b="1" u="none" strike="noStrike" dirty="0" err="1">
                          <a:solidFill>
                            <a:srgbClr val="C00000"/>
                          </a:solidFill>
                          <a:effectLst/>
                        </a:rPr>
                        <a:t>Engg</a:t>
                      </a:r>
                      <a:r>
                        <a:rPr lang="en-US" sz="1700" b="1" u="none" strike="noStrike" dirty="0">
                          <a:solidFill>
                            <a:srgbClr val="C00000"/>
                          </a:solidFill>
                          <a:effectLst/>
                        </a:rPr>
                        <a:t>.) - </a:t>
                      </a:r>
                      <a:r>
                        <a:rPr lang="en-US" sz="1700" b="1" u="none" strike="noStrike" dirty="0" err="1">
                          <a:solidFill>
                            <a:srgbClr val="C00000"/>
                          </a:solidFill>
                          <a:effectLst/>
                        </a:rPr>
                        <a:t>B.Tech</a:t>
                      </a:r>
                      <a:r>
                        <a:rPr lang="en-US" sz="1700" b="1" u="none" strike="noStrike" dirty="0">
                          <a:solidFill>
                            <a:srgbClr val="C00000"/>
                          </a:solidFill>
                          <a:effectLst/>
                        </a:rPr>
                        <a:t>. (Computer Science &amp; Engineering)</a:t>
                      </a:r>
                      <a:r>
                        <a:rPr lang="en-US" sz="1700" b="1" u="none" strike="noStrike" dirty="0">
                          <a:effectLst/>
                        </a:rPr>
                        <a:t/>
                      </a:r>
                      <a:br>
                        <a:rPr lang="en-US" sz="1700" b="1" u="none" strike="noStrike" dirty="0">
                          <a:effectLst/>
                        </a:rPr>
                      </a:br>
                      <a:r>
                        <a:rPr lang="en-US" sz="1700" b="1" u="none" strike="noStrike" dirty="0">
                          <a:solidFill>
                            <a:srgbClr val="7030A0"/>
                          </a:solidFill>
                          <a:effectLst/>
                        </a:rPr>
                        <a:t>P103-NB-Dual </a:t>
                      </a:r>
                      <a:r>
                        <a:rPr lang="en-US" sz="1700" b="1" u="none" strike="noStrike" dirty="0" err="1">
                          <a:solidFill>
                            <a:srgbClr val="7030A0"/>
                          </a:solidFill>
                          <a:effectLst/>
                        </a:rPr>
                        <a:t>Programme</a:t>
                      </a:r>
                      <a:r>
                        <a:rPr lang="en-US" sz="1700" b="1" u="none" strike="noStrike" dirty="0">
                          <a:solidFill>
                            <a:srgbClr val="7030A0"/>
                          </a:solidFill>
                          <a:effectLst/>
                        </a:rPr>
                        <a:t> Diploma (</a:t>
                      </a:r>
                      <a:r>
                        <a:rPr lang="en-US" sz="1700" b="1" u="none" strike="noStrike" dirty="0" err="1">
                          <a:solidFill>
                            <a:srgbClr val="7030A0"/>
                          </a:solidFill>
                          <a:effectLst/>
                        </a:rPr>
                        <a:t>Engg</a:t>
                      </a:r>
                      <a:r>
                        <a:rPr lang="en-US" sz="1700" b="1" u="none" strike="noStrike" dirty="0">
                          <a:solidFill>
                            <a:srgbClr val="7030A0"/>
                          </a:solidFill>
                          <a:effectLst/>
                        </a:rPr>
                        <a:t>.) - </a:t>
                      </a:r>
                      <a:r>
                        <a:rPr lang="en-US" sz="1700" b="1" u="none" strike="noStrike" dirty="0" err="1">
                          <a:solidFill>
                            <a:srgbClr val="7030A0"/>
                          </a:solidFill>
                          <a:effectLst/>
                        </a:rPr>
                        <a:t>B.Tech</a:t>
                      </a:r>
                      <a:r>
                        <a:rPr lang="en-US" sz="1700" b="1" u="none" strike="noStrike" dirty="0">
                          <a:solidFill>
                            <a:srgbClr val="7030A0"/>
                          </a:solidFill>
                          <a:effectLst/>
                        </a:rPr>
                        <a:t>. (Information Technology)</a:t>
                      </a:r>
                      <a:br>
                        <a:rPr lang="en-US" sz="1700" b="1" u="none" strike="noStrike" dirty="0">
                          <a:solidFill>
                            <a:srgbClr val="7030A0"/>
                          </a:solidFill>
                          <a:effectLst/>
                        </a:rPr>
                      </a:br>
                      <a:r>
                        <a:rPr lang="en-US" sz="1700" b="1" u="none" strike="noStrike" dirty="0">
                          <a:solidFill>
                            <a:srgbClr val="7030A0"/>
                          </a:solidFill>
                          <a:effectLst/>
                        </a:rPr>
                        <a:t>P132-B.Tech. (Computer Science &amp; Engineering)</a:t>
                      </a:r>
                      <a:r>
                        <a:rPr lang="en-US" sz="1700" b="1" u="none" strike="noStrike" dirty="0">
                          <a:effectLst/>
                        </a:rPr>
                        <a:t/>
                      </a:r>
                      <a:br>
                        <a:rPr lang="en-US" sz="1700" b="1" u="none" strike="noStrike" dirty="0">
                          <a:effectLst/>
                        </a:rPr>
                      </a:br>
                      <a:r>
                        <a:rPr lang="en-US" sz="1700" b="1" u="none" strike="noStrike" dirty="0">
                          <a:solidFill>
                            <a:srgbClr val="C00000"/>
                          </a:solidFill>
                          <a:effectLst/>
                        </a:rPr>
                        <a:t>P132-H-B.Tech. (Computer Science &amp; Engineering) (Hons.)</a:t>
                      </a:r>
                      <a:r>
                        <a:rPr lang="en-US" sz="1700" b="1" u="none" strike="noStrike" dirty="0">
                          <a:effectLst/>
                        </a:rPr>
                        <a:t/>
                      </a:r>
                      <a:br>
                        <a:rPr lang="en-US" sz="1700" b="1" u="none" strike="noStrike" dirty="0">
                          <a:effectLst/>
                        </a:rPr>
                      </a:br>
                      <a:r>
                        <a:rPr lang="en-US" sz="1700" b="1" u="none" strike="noStrike" dirty="0">
                          <a:solidFill>
                            <a:srgbClr val="7030A0"/>
                          </a:solidFill>
                          <a:effectLst/>
                        </a:rPr>
                        <a:t>P132-L-B.Tech. (Computer Science &amp; Engineering) [Lateral Entry]</a:t>
                      </a:r>
                      <a:r>
                        <a:rPr lang="en-US" sz="1700" b="1" u="none" strike="noStrike" dirty="0">
                          <a:effectLst/>
                        </a:rPr>
                        <a:t/>
                      </a:r>
                      <a:br>
                        <a:rPr lang="en-US" sz="1700" b="1" u="none" strike="noStrike" dirty="0">
                          <a:effectLst/>
                        </a:rPr>
                      </a:br>
                      <a:r>
                        <a:rPr lang="en-US" sz="1700" b="1" u="none" strike="noStrike" dirty="0">
                          <a:solidFill>
                            <a:srgbClr val="C00000"/>
                          </a:solidFill>
                          <a:effectLst/>
                        </a:rPr>
                        <a:t>P132-ND-Dual Degree  </a:t>
                      </a:r>
                      <a:r>
                        <a:rPr lang="en-US" sz="1700" b="1" u="none" strike="noStrike" dirty="0" err="1">
                          <a:solidFill>
                            <a:srgbClr val="C00000"/>
                          </a:solidFill>
                          <a:effectLst/>
                        </a:rPr>
                        <a:t>B.Tech</a:t>
                      </a:r>
                      <a:r>
                        <a:rPr lang="en-US" sz="1700" b="1" u="none" strike="noStrike" dirty="0">
                          <a:solidFill>
                            <a:srgbClr val="C00000"/>
                          </a:solidFill>
                          <a:effectLst/>
                        </a:rPr>
                        <a:t>. - </a:t>
                      </a:r>
                      <a:r>
                        <a:rPr lang="en-US" sz="1700" b="1" u="none" strike="noStrike" dirty="0" err="1">
                          <a:solidFill>
                            <a:srgbClr val="C00000"/>
                          </a:solidFill>
                          <a:effectLst/>
                        </a:rPr>
                        <a:t>M.Tech</a:t>
                      </a:r>
                      <a:r>
                        <a:rPr lang="en-US" sz="1700" b="1" u="none" strike="noStrike" dirty="0">
                          <a:solidFill>
                            <a:srgbClr val="C00000"/>
                          </a:solidFill>
                          <a:effectLst/>
                        </a:rPr>
                        <a:t>. (Computer Science &amp; Engineering)</a:t>
                      </a:r>
                      <a:r>
                        <a:rPr lang="en-US" sz="1700" b="1" u="none" strike="noStrike" dirty="0">
                          <a:effectLst/>
                        </a:rPr>
                        <a:t/>
                      </a:r>
                      <a:br>
                        <a:rPr lang="en-US" sz="1700" b="1" u="none" strike="noStrike" dirty="0">
                          <a:effectLst/>
                        </a:rPr>
                      </a:br>
                      <a:r>
                        <a:rPr lang="en-US" sz="1700" b="1" u="none" strike="noStrike" dirty="0">
                          <a:solidFill>
                            <a:srgbClr val="7030A0"/>
                          </a:solidFill>
                          <a:effectLst/>
                        </a:rPr>
                        <a:t>P132-NE-Dual Degree  </a:t>
                      </a:r>
                      <a:r>
                        <a:rPr lang="en-US" sz="1700" b="1" u="none" strike="noStrike" dirty="0" err="1">
                          <a:solidFill>
                            <a:srgbClr val="7030A0"/>
                          </a:solidFill>
                          <a:effectLst/>
                        </a:rPr>
                        <a:t>B.Tech</a:t>
                      </a:r>
                      <a:r>
                        <a:rPr lang="en-US" sz="1700" b="1" u="none" strike="noStrike" dirty="0">
                          <a:solidFill>
                            <a:srgbClr val="7030A0"/>
                          </a:solidFill>
                          <a:effectLst/>
                        </a:rPr>
                        <a:t>. (Computer Science &amp; Engineering)-MBA</a:t>
                      </a:r>
                      <a:r>
                        <a:rPr lang="en-US" sz="1700" b="1" u="none" strike="noStrike" dirty="0">
                          <a:effectLst/>
                        </a:rPr>
                        <a:t/>
                      </a:r>
                      <a:br>
                        <a:rPr lang="en-US" sz="1700" b="1" u="none" strike="noStrike" dirty="0">
                          <a:effectLst/>
                        </a:rPr>
                      </a:br>
                      <a:r>
                        <a:rPr lang="en-US" sz="1700" b="1" u="none" strike="noStrike" dirty="0">
                          <a:solidFill>
                            <a:srgbClr val="C00000"/>
                          </a:solidFill>
                          <a:effectLst/>
                        </a:rPr>
                        <a:t>P133-B.Tech. (Information Technology)</a:t>
                      </a:r>
                      <a:r>
                        <a:rPr lang="en-US" sz="1700" b="1" u="none" strike="noStrike" dirty="0">
                          <a:effectLst/>
                        </a:rPr>
                        <a:t/>
                      </a:r>
                      <a:br>
                        <a:rPr lang="en-US" sz="1700" b="1" u="none" strike="noStrike" dirty="0">
                          <a:effectLst/>
                        </a:rPr>
                      </a:br>
                      <a:r>
                        <a:rPr lang="en-US" sz="1700" b="1" u="none" strike="noStrike" dirty="0" smtClean="0">
                          <a:solidFill>
                            <a:srgbClr val="7030A0"/>
                          </a:solidFill>
                          <a:effectLst/>
                        </a:rPr>
                        <a:t>P133-L-B.Tech</a:t>
                      </a:r>
                      <a:r>
                        <a:rPr lang="en-US" sz="1700" b="1" u="none" strike="noStrike" dirty="0">
                          <a:solidFill>
                            <a:srgbClr val="7030A0"/>
                          </a:solidFill>
                          <a:effectLst/>
                        </a:rPr>
                        <a:t>. (Information Technology) [Lateral Entry]</a:t>
                      </a:r>
                      <a:endParaRPr lang="en-US" sz="1700" b="1" i="0" u="none" strike="noStrike" dirty="0">
                        <a:solidFill>
                          <a:srgbClr val="7030A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tc rowSpan="2">
                  <a:txBody>
                    <a:bodyPr/>
                    <a:lstStyle/>
                    <a:p>
                      <a:pPr algn="ctr" fontAlgn="ctr"/>
                      <a:r>
                        <a:rPr lang="en-US" sz="1700" u="none" strike="noStrike" dirty="0">
                          <a:solidFill>
                            <a:srgbClr val="A71515"/>
                          </a:solidFill>
                          <a:effectLst/>
                        </a:rPr>
                        <a:t>CORPORATE JOBS</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tc>
                  <a:txBody>
                    <a:bodyPr/>
                    <a:lstStyle/>
                    <a:p>
                      <a:pPr algn="ctr" fontAlgn="ctr"/>
                      <a:r>
                        <a:rPr lang="en-US" sz="1700" u="none" strike="noStrike" dirty="0">
                          <a:solidFill>
                            <a:srgbClr val="A71515"/>
                          </a:solidFill>
                          <a:effectLst/>
                        </a:rPr>
                        <a:t>SERVICE BASED</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extLst>
                  <a:ext uri="{0D108BD9-81ED-4DB2-BD59-A6C34878D82A}">
                    <a16:rowId xmlns="" xmlns:a16="http://schemas.microsoft.com/office/drawing/2014/main" val="85908319"/>
                  </a:ext>
                </a:extLst>
              </a:tr>
              <a:tr h="863153">
                <a:tc vMerge="1">
                  <a:txBody>
                    <a:bodyPr/>
                    <a:lstStyle/>
                    <a:p>
                      <a:endParaRPr lang="en-US"/>
                    </a:p>
                  </a:txBody>
                  <a:tcPr/>
                </a:tc>
                <a:tc vMerge="1">
                  <a:txBody>
                    <a:bodyPr/>
                    <a:lstStyle/>
                    <a:p>
                      <a:endParaRPr lang="en-US"/>
                    </a:p>
                  </a:txBody>
                  <a:tcPr/>
                </a:tc>
                <a:tc>
                  <a:txBody>
                    <a:bodyPr/>
                    <a:lstStyle/>
                    <a:p>
                      <a:pPr algn="ctr" fontAlgn="ctr"/>
                      <a:r>
                        <a:rPr lang="en-US" sz="1700" u="none" strike="noStrike" dirty="0">
                          <a:solidFill>
                            <a:srgbClr val="A71515"/>
                          </a:solidFill>
                          <a:effectLst/>
                        </a:rPr>
                        <a:t>PRODUCT BASED</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extLst>
                  <a:ext uri="{0D108BD9-81ED-4DB2-BD59-A6C34878D82A}">
                    <a16:rowId xmlns="" xmlns:a16="http://schemas.microsoft.com/office/drawing/2014/main" val="2994482872"/>
                  </a:ext>
                </a:extLst>
              </a:tr>
              <a:tr h="918482">
                <a:tc vMerge="1">
                  <a:txBody>
                    <a:bodyPr/>
                    <a:lstStyle/>
                    <a:p>
                      <a:endParaRPr lang="en-US"/>
                    </a:p>
                  </a:txBody>
                  <a:tcPr/>
                </a:tc>
                <a:tc>
                  <a:txBody>
                    <a:bodyPr/>
                    <a:lstStyle/>
                    <a:p>
                      <a:pPr algn="ctr" fontAlgn="ctr"/>
                      <a:r>
                        <a:rPr lang="en-US" sz="1700" u="none" strike="noStrike" dirty="0">
                          <a:solidFill>
                            <a:srgbClr val="A71515"/>
                          </a:solidFill>
                          <a:effectLst/>
                        </a:rPr>
                        <a:t>HIGHER STUDIES</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tc>
                  <a:txBody>
                    <a:bodyPr/>
                    <a:lstStyle/>
                    <a:p>
                      <a:pPr algn="ctr" fontAlgn="ctr"/>
                      <a:r>
                        <a:rPr lang="en-US" sz="1700" u="none" strike="noStrike" dirty="0">
                          <a:solidFill>
                            <a:srgbClr val="A71515"/>
                          </a:solidFill>
                          <a:effectLst/>
                        </a:rPr>
                        <a:t>HIGHER STUDIES</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extLst>
                  <a:ext uri="{0D108BD9-81ED-4DB2-BD59-A6C34878D82A}">
                    <a16:rowId xmlns="" xmlns:a16="http://schemas.microsoft.com/office/drawing/2014/main" val="2629537388"/>
                  </a:ext>
                </a:extLst>
              </a:tr>
              <a:tr h="970671">
                <a:tc vMerge="1">
                  <a:txBody>
                    <a:bodyPr/>
                    <a:lstStyle/>
                    <a:p>
                      <a:endParaRPr lang="en-US"/>
                    </a:p>
                  </a:txBody>
                  <a:tcPr/>
                </a:tc>
                <a:tc>
                  <a:txBody>
                    <a:bodyPr/>
                    <a:lstStyle/>
                    <a:p>
                      <a:pPr algn="ctr" fontAlgn="ctr"/>
                      <a:r>
                        <a:rPr lang="en-US" sz="1700" u="none" strike="noStrike" dirty="0">
                          <a:solidFill>
                            <a:srgbClr val="A71515"/>
                          </a:solidFill>
                          <a:effectLst/>
                        </a:rPr>
                        <a:t>GOVERNMENT JOBS</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tc>
                  <a:txBody>
                    <a:bodyPr/>
                    <a:lstStyle/>
                    <a:p>
                      <a:pPr algn="ctr" fontAlgn="ctr"/>
                      <a:r>
                        <a:rPr lang="en-US" sz="1700" u="none" strike="noStrike" dirty="0">
                          <a:solidFill>
                            <a:srgbClr val="A71515"/>
                          </a:solidFill>
                          <a:effectLst/>
                        </a:rPr>
                        <a:t>GOVERNMENT JOBS</a:t>
                      </a:r>
                      <a:endParaRPr lang="en-US" sz="1700" b="0" i="0" u="none" strike="noStrike" dirty="0">
                        <a:solidFill>
                          <a:srgbClr val="A71515"/>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86000">
                          <a:schemeClr val="accent6">
                            <a:lumMod val="20000"/>
                            <a:lumOff val="80000"/>
                          </a:schemeClr>
                        </a:gs>
                        <a:gs pos="100000">
                          <a:schemeClr val="accent1">
                            <a:lumMod val="30000"/>
                            <a:lumOff val="70000"/>
                          </a:schemeClr>
                        </a:gs>
                      </a:gsLst>
                      <a:lin ang="5400000" scaled="1"/>
                    </a:gradFill>
                  </a:tcPr>
                </a:tc>
                <a:extLst>
                  <a:ext uri="{0D108BD9-81ED-4DB2-BD59-A6C34878D82A}">
                    <a16:rowId xmlns="" xmlns:a16="http://schemas.microsoft.com/office/drawing/2014/main" val="3865489118"/>
                  </a:ext>
                </a:extLst>
              </a:tr>
              <a:tr h="549868">
                <a:tc rowSpan="2">
                  <a:txBody>
                    <a:bodyPr/>
                    <a:lstStyle/>
                    <a:p>
                      <a:pPr algn="ctr" fontAlgn="ctr">
                        <a:lnSpc>
                          <a:spcPct val="150000"/>
                        </a:lnSpc>
                      </a:pPr>
                      <a:r>
                        <a:rPr lang="en-US" sz="1700" b="1" u="none" strike="noStrike" dirty="0">
                          <a:solidFill>
                            <a:srgbClr val="C00000"/>
                          </a:solidFill>
                          <a:effectLst/>
                        </a:rPr>
                        <a:t>P192-ND-Integrated </a:t>
                      </a:r>
                      <a:r>
                        <a:rPr lang="en-US" sz="1700" b="1" u="none" strike="noStrike" dirty="0" err="1">
                          <a:solidFill>
                            <a:srgbClr val="C00000"/>
                          </a:solidFill>
                          <a:effectLst/>
                        </a:rPr>
                        <a:t>B.Tech</a:t>
                      </a:r>
                      <a:r>
                        <a:rPr lang="en-US" sz="1700" b="1" u="none" strike="noStrike" dirty="0">
                          <a:solidFill>
                            <a:srgbClr val="C00000"/>
                          </a:solidFill>
                          <a:effectLst/>
                        </a:rPr>
                        <a:t>. - </a:t>
                      </a:r>
                      <a:r>
                        <a:rPr lang="en-US" sz="1700" b="1" u="none" strike="noStrike" dirty="0" err="1">
                          <a:solidFill>
                            <a:srgbClr val="C00000"/>
                          </a:solidFill>
                          <a:effectLst/>
                        </a:rPr>
                        <a:t>M.Tech</a:t>
                      </a:r>
                      <a:r>
                        <a:rPr lang="en-US" sz="1700" b="1" u="none" strike="noStrike" dirty="0">
                          <a:solidFill>
                            <a:srgbClr val="C00000"/>
                          </a:solidFill>
                          <a:effectLst/>
                        </a:rPr>
                        <a:t>. (Computer Science &amp; Engineering</a:t>
                      </a:r>
                      <a:r>
                        <a:rPr lang="en-US" sz="1700" b="1" u="none" strike="noStrike" dirty="0" smtClean="0">
                          <a:solidFill>
                            <a:srgbClr val="C00000"/>
                          </a:solidFill>
                          <a:effectLst/>
                        </a:rPr>
                        <a:t>)</a:t>
                      </a:r>
                      <a:r>
                        <a:rPr lang="en-US" sz="1700" b="1" u="none" strike="noStrike" dirty="0" smtClean="0">
                          <a:effectLst/>
                        </a:rPr>
                        <a:t/>
                      </a:r>
                      <a:br>
                        <a:rPr lang="en-US" sz="1700" b="1" u="none" strike="noStrike" dirty="0" smtClean="0">
                          <a:effectLst/>
                        </a:rPr>
                      </a:br>
                      <a:r>
                        <a:rPr lang="en-US" sz="1700" b="1" u="none" strike="noStrike" dirty="0" smtClean="0">
                          <a:solidFill>
                            <a:srgbClr val="7030A0"/>
                          </a:solidFill>
                          <a:effectLst/>
                        </a:rPr>
                        <a:t>P192-NE-Integrated </a:t>
                      </a:r>
                      <a:r>
                        <a:rPr lang="en-US" sz="1700" b="1" u="none" strike="noStrike" dirty="0" err="1">
                          <a:solidFill>
                            <a:srgbClr val="7030A0"/>
                          </a:solidFill>
                          <a:effectLst/>
                        </a:rPr>
                        <a:t>B.Tech</a:t>
                      </a:r>
                      <a:r>
                        <a:rPr lang="en-US" sz="1700" b="1" u="none" strike="noStrike" dirty="0">
                          <a:solidFill>
                            <a:srgbClr val="7030A0"/>
                          </a:solidFill>
                          <a:effectLst/>
                        </a:rPr>
                        <a:t>. (Computer Science &amp; Engineering) - MBA</a:t>
                      </a:r>
                      <a:endParaRPr lang="en-US" sz="1700" b="1" i="0" u="none" strike="noStrike" dirty="0">
                        <a:solidFill>
                          <a:srgbClr val="7030A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0">
                          <a:schemeClr val="accent1">
                            <a:lumMod val="45000"/>
                            <a:lumOff val="55000"/>
                          </a:schemeClr>
                        </a:gs>
                        <a:gs pos="100000">
                          <a:schemeClr val="accent1">
                            <a:lumMod val="30000"/>
                            <a:lumOff val="70000"/>
                          </a:schemeClr>
                        </a:gs>
                      </a:gsLst>
                      <a:lin ang="5400000" scaled="1"/>
                    </a:gradFill>
                  </a:tcPr>
                </a:tc>
                <a:tc rowSpan="2">
                  <a:txBody>
                    <a:bodyPr/>
                    <a:lstStyle/>
                    <a:p>
                      <a:pPr algn="ctr" fontAlgn="ctr"/>
                      <a:r>
                        <a:rPr lang="en-US" sz="1700" u="none" strike="noStrike" dirty="0">
                          <a:effectLst/>
                        </a:rPr>
                        <a:t>CORPORATE JOBS</a:t>
                      </a:r>
                      <a:endParaRPr lang="en-US" sz="1700" b="0" i="0" u="none" strike="noStrike" dirty="0">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sz="1700" u="none" strike="noStrike">
                          <a:effectLst/>
                        </a:rPr>
                        <a:t>SERVICE BASED</a:t>
                      </a:r>
                      <a:endParaRPr lang="en-US" sz="1700" b="0" i="0" u="none" strike="noStrike">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2626241776"/>
                  </a:ext>
                </a:extLst>
              </a:tr>
              <a:tr h="574316">
                <a:tc vMerge="1">
                  <a:txBody>
                    <a:bodyPr/>
                    <a:lstStyle/>
                    <a:p>
                      <a:endParaRPr lang="en-US"/>
                    </a:p>
                  </a:txBody>
                  <a:tcPr/>
                </a:tc>
                <a:tc vMerge="1">
                  <a:txBody>
                    <a:bodyPr/>
                    <a:lstStyle/>
                    <a:p>
                      <a:endParaRPr lang="en-US"/>
                    </a:p>
                  </a:txBody>
                  <a:tcPr/>
                </a:tc>
                <a:tc>
                  <a:txBody>
                    <a:bodyPr/>
                    <a:lstStyle/>
                    <a:p>
                      <a:pPr algn="ctr" fontAlgn="ctr"/>
                      <a:r>
                        <a:rPr lang="en-US" sz="1700" u="none" strike="noStrike" dirty="0">
                          <a:effectLst/>
                        </a:rPr>
                        <a:t>PRODUCT BASED</a:t>
                      </a:r>
                      <a:endParaRPr lang="en-US" sz="1700" b="0" i="0" u="none" strike="noStrike" dirty="0">
                        <a:solidFill>
                          <a:srgbClr val="000000"/>
                        </a:solidFill>
                        <a:effectLst/>
                        <a:latin typeface="Calibri" panose="020F0502020204030204" pitchFamily="34" charset="0"/>
                      </a:endParaRPr>
                    </a:p>
                  </a:txBody>
                  <a:tcPr marL="9525" marR="9525" marT="9525" marB="0" anchor="ctr">
                    <a:gradFill>
                      <a:gsLst>
                        <a:gs pos="0">
                          <a:schemeClr val="accent1">
                            <a:lumMod val="5000"/>
                            <a:lumOff val="95000"/>
                          </a:schemeClr>
                        </a:gs>
                        <a:gs pos="100000">
                          <a:schemeClr val="accent1">
                            <a:lumMod val="45000"/>
                            <a:lumOff val="55000"/>
                            <a:alpha val="41000"/>
                          </a:schemeClr>
                        </a:gs>
                        <a:gs pos="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467852847"/>
                  </a:ext>
                </a:extLst>
              </a:tr>
            </a:tbl>
          </a:graphicData>
        </a:graphic>
      </p:graphicFrame>
    </p:spTree>
    <p:extLst>
      <p:ext uri="{BB962C8B-B14F-4D97-AF65-F5344CB8AC3E}">
        <p14:creationId xmlns:p14="http://schemas.microsoft.com/office/powerpoint/2010/main" val="1699251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88"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89"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3"/>
          </a:solidFill>
          <a:ln>
            <a:noFill/>
          </a:ln>
          <a:effectLst/>
        </p:spPr>
        <p:txBody>
          <a:bodyPr wrap="none" anchor="ctr"/>
          <a:lstStyle/>
          <a:p>
            <a:endParaRPr lang="es-MX" sz="900"/>
          </a:p>
        </p:txBody>
      </p:sp>
      <p:sp>
        <p:nvSpPr>
          <p:cNvPr id="190"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dirty="0"/>
          </a:p>
        </p:txBody>
      </p:sp>
      <p:sp>
        <p:nvSpPr>
          <p:cNvPr id="51" name="CuadroTexto 196">
            <a:extLst>
              <a:ext uri="{FF2B5EF4-FFF2-40B4-BE49-F238E27FC236}">
                <a16:creationId xmlns="" xmlns:a16="http://schemas.microsoft.com/office/drawing/2014/main" id="{31C58F63-4ECD-E142-8C32-35C678780272}"/>
              </a:ext>
            </a:extLst>
          </p:cNvPr>
          <p:cNvSpPr txBox="1"/>
          <p:nvPr/>
        </p:nvSpPr>
        <p:spPr>
          <a:xfrm>
            <a:off x="662053" y="1413763"/>
            <a:ext cx="6853246" cy="3785652"/>
          </a:xfrm>
          <a:prstGeom prst="rect">
            <a:avLst/>
          </a:prstGeom>
          <a:noFill/>
        </p:spPr>
        <p:txBody>
          <a:bodyPr wrap="square" rtlCol="0">
            <a:spAutoFit/>
          </a:bodyPr>
          <a:lstStyle/>
          <a:p>
            <a:r>
              <a:rPr lang="en-US" sz="2400" dirty="0"/>
              <a:t>This pathway prepare students for analytical, reasoning and soft skills</a:t>
            </a:r>
            <a:r>
              <a:rPr lang="en-US" sz="2400" dirty="0" smtClean="0"/>
              <a:t>.</a:t>
            </a:r>
          </a:p>
          <a:p>
            <a:endParaRPr lang="en-US" sz="2400" dirty="0"/>
          </a:p>
          <a:p>
            <a:r>
              <a:rPr lang="en-IN" sz="2400" b="1" dirty="0" smtClean="0"/>
              <a:t>Outcome</a:t>
            </a:r>
            <a:endParaRPr lang="en-IN" sz="2400" dirty="0"/>
          </a:p>
          <a:p>
            <a:pPr marL="342900" indent="-342900" algn="just">
              <a:buFont typeface="Arial" panose="020B0604020202020204" pitchFamily="34" charset="0"/>
              <a:buChar char="•"/>
            </a:pPr>
            <a:r>
              <a:rPr lang="en-IN" sz="2400" dirty="0"/>
              <a:t>Preparedness for job </a:t>
            </a:r>
            <a:r>
              <a:rPr lang="en-IN" sz="2400" dirty="0" smtClean="0"/>
              <a:t>in industries.</a:t>
            </a:r>
          </a:p>
          <a:p>
            <a:pPr marL="342900" indent="-342900" algn="just">
              <a:buFont typeface="Arial" panose="020B0604020202020204" pitchFamily="34" charset="0"/>
              <a:buChar char="•"/>
            </a:pPr>
            <a:r>
              <a:rPr lang="en-IN" sz="2400" dirty="0" smtClean="0"/>
              <a:t>Provide  better ingredients for success in career planning and placement drives.</a:t>
            </a:r>
          </a:p>
          <a:p>
            <a:pPr marL="342900" indent="-342900" algn="just">
              <a:buFont typeface="Arial" panose="020B0604020202020204" pitchFamily="34" charset="0"/>
              <a:buChar char="•"/>
            </a:pPr>
            <a:r>
              <a:rPr lang="en-US" sz="2400" dirty="0" smtClean="0"/>
              <a:t>Equipped the students for entry-level jobs that require analytical, reasoning and soft skills in addition to technical skills.</a:t>
            </a:r>
            <a:endParaRPr lang="en-IN" sz="2400" dirty="0"/>
          </a:p>
        </p:txBody>
      </p:sp>
      <p:sp>
        <p:nvSpPr>
          <p:cNvPr id="9" name="CuadroTexto 490">
            <a:extLst>
              <a:ext uri="{FF2B5EF4-FFF2-40B4-BE49-F238E27FC236}">
                <a16:creationId xmlns="" xmlns:a16="http://schemas.microsoft.com/office/drawing/2014/main" id="{CE4B999E-AE68-A148-BC94-54DD0361C6F6}"/>
              </a:ext>
            </a:extLst>
          </p:cNvPr>
          <p:cNvSpPr txBox="1"/>
          <p:nvPr/>
        </p:nvSpPr>
        <p:spPr>
          <a:xfrm>
            <a:off x="662053" y="316814"/>
            <a:ext cx="4683670" cy="707886"/>
          </a:xfrm>
          <a:prstGeom prst="rect">
            <a:avLst/>
          </a:prstGeom>
          <a:noFill/>
        </p:spPr>
        <p:txBody>
          <a:bodyPr wrap="square" rtlCol="0">
            <a:spAutoFit/>
          </a:bodyPr>
          <a:lstStyle/>
          <a:p>
            <a:r>
              <a:rPr lang="en-US" sz="4000" b="1" dirty="0" smtClean="0">
                <a:solidFill>
                  <a:schemeClr val="tx2"/>
                </a:solidFill>
                <a:latin typeface="Lato Heavy" charset="0"/>
                <a:ea typeface="Lato Heavy" charset="0"/>
                <a:cs typeface="Lato Heavy" charset="0"/>
              </a:rPr>
              <a:t>Service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42266283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3" y="1283280"/>
            <a:ext cx="8334841"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PEA305 - ANALYTICAL SKILLS-I</a:t>
            </a:r>
            <a:endParaRPr lang="es-MX" sz="2800" b="1" dirty="0">
              <a:solidFill>
                <a:schemeClr val="bg1"/>
              </a:solidFill>
            </a:endParaRPr>
          </a:p>
        </p:txBody>
      </p:sp>
      <p:grpSp>
        <p:nvGrpSpPr>
          <p:cNvPr id="10" name="Group 9"/>
          <p:cNvGrpSpPr/>
          <p:nvPr/>
        </p:nvGrpSpPr>
        <p:grpSpPr>
          <a:xfrm>
            <a:off x="252838" y="159068"/>
            <a:ext cx="290859" cy="705906"/>
            <a:chOff x="8432082" y="983023"/>
            <a:chExt cx="2051231" cy="5033134"/>
          </a:xfrm>
        </p:grpSpPr>
        <p:sp>
          <p:nvSpPr>
            <p:cNvPr id="11"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12"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13"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15"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6"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131565"/>
            <a:ext cx="10058400" cy="439219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This course focuses on improving quantitative and reasoning skills of learners, which helps them  crack various exams held in placement drives for engineering students. It also provides a base to prepare for advanced level aptitude exams.</a:t>
            </a:r>
          </a:p>
          <a:p>
            <a:pPr marL="201168" lvl="1" indent="0" algn="just">
              <a:buFont typeface="Arial"/>
              <a:buNone/>
              <a:defRPr/>
            </a:pPr>
            <a:endParaRPr lang="de-DE" sz="2000" b="1" u="sng"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endParaRPr lang="de-DE" sz="2000" b="1" dirty="0" smtClean="0">
              <a:ea typeface="Cambria" charset="0"/>
              <a:cs typeface="Cambria" charset="0"/>
            </a:endParaRPr>
          </a:p>
          <a:p>
            <a:pPr marL="800100" lvl="1" indent="-342900" algn="just">
              <a:buFont typeface="Arial" charset="0"/>
              <a:buChar char="•"/>
              <a:defRPr/>
            </a:pPr>
            <a:r>
              <a:rPr lang="en-US" sz="2000" dirty="0" smtClean="0"/>
              <a:t>Reproduce the concepts learned to solve various questions of quantitative and reasoning aptitude</a:t>
            </a:r>
          </a:p>
          <a:p>
            <a:pPr marL="800100" lvl="1" indent="-342900" algn="just">
              <a:buFont typeface="Arial" charset="0"/>
              <a:buChar char="•"/>
              <a:defRPr/>
            </a:pPr>
            <a:r>
              <a:rPr lang="en-US" sz="2000" dirty="0" smtClean="0"/>
              <a:t>Observe the data given and interpret it from the given problem</a:t>
            </a:r>
          </a:p>
          <a:p>
            <a:pPr marL="800100" lvl="1" indent="-342900" algn="just">
              <a:buFont typeface="Arial" charset="0"/>
              <a:buChar char="•"/>
              <a:defRPr/>
            </a:pPr>
            <a:r>
              <a:rPr lang="en-US" sz="2000" dirty="0" smtClean="0"/>
              <a:t>Apply the Concepts to solve Company Specific Aptitude tests</a:t>
            </a:r>
          </a:p>
          <a:p>
            <a:pPr marL="800100" lvl="1" indent="-342900" algn="just">
              <a:buFont typeface="Arial" charset="0"/>
              <a:buChar char="•"/>
              <a:defRPr/>
            </a:pPr>
            <a:r>
              <a:rPr lang="en-US" sz="2000" dirty="0" smtClean="0"/>
              <a:t>Analyze the problems and use logic to interpret and handle different situations</a:t>
            </a:r>
          </a:p>
          <a:p>
            <a:pPr marL="800100" lvl="1" indent="-342900" algn="just">
              <a:buFont typeface="Arial" charset="0"/>
              <a:buChar char="•"/>
              <a:defRPr/>
            </a:pPr>
            <a:r>
              <a:rPr lang="en-US" sz="2000" dirty="0" smtClean="0"/>
              <a:t>Select the appropriate approach to initiate the given problem</a:t>
            </a:r>
          </a:p>
          <a:p>
            <a:pPr marL="800100" lvl="1" indent="-342900" algn="just">
              <a:buFont typeface="Arial" charset="0"/>
              <a:buChar char="•"/>
              <a:defRPr/>
            </a:pPr>
            <a:r>
              <a:rPr lang="en-US" sz="2000" dirty="0" smtClean="0"/>
              <a:t>Solve quantitative and reasoning aptitude in competitive examinations</a:t>
            </a:r>
            <a:endParaRPr lang="en-IN" sz="2000" dirty="0"/>
          </a:p>
        </p:txBody>
      </p:sp>
      <p:sp>
        <p:nvSpPr>
          <p:cNvPr id="17" name="CuadroTexto 490">
            <a:extLst>
              <a:ext uri="{FF2B5EF4-FFF2-40B4-BE49-F238E27FC236}">
                <a16:creationId xmlns="" xmlns:a16="http://schemas.microsoft.com/office/drawing/2014/main" id="{CE4B999E-AE68-A148-BC94-54DD0361C6F6}"/>
              </a:ext>
            </a:extLst>
          </p:cNvPr>
          <p:cNvSpPr txBox="1"/>
          <p:nvPr/>
        </p:nvSpPr>
        <p:spPr>
          <a:xfrm>
            <a:off x="662053" y="316814"/>
            <a:ext cx="10103312" cy="707886"/>
          </a:xfrm>
          <a:prstGeom prst="rect">
            <a:avLst/>
          </a:prstGeom>
          <a:noFill/>
        </p:spPr>
        <p:txBody>
          <a:bodyPr wrap="squar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Service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2043215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933883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PEV107 - VERBAL ABILITY-II</a:t>
            </a:r>
            <a:endParaRPr lang="es-MX" sz="2800" b="1" dirty="0">
              <a:solidFill>
                <a:schemeClr val="bg1"/>
              </a:solidFill>
            </a:endParaRPr>
          </a:p>
        </p:txBody>
      </p:sp>
      <p:grpSp>
        <p:nvGrpSpPr>
          <p:cNvPr id="5" name="Group 4"/>
          <p:cNvGrpSpPr/>
          <p:nvPr/>
        </p:nvGrpSpPr>
        <p:grpSpPr>
          <a:xfrm>
            <a:off x="252838" y="159068"/>
            <a:ext cx="290859" cy="705906"/>
            <a:chOff x="8432082" y="983023"/>
            <a:chExt cx="2051231" cy="5033134"/>
          </a:xfrm>
        </p:grpSpPr>
        <p:sp>
          <p:nvSpPr>
            <p:cNvPr id="6"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7"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8"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9"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1" name="Content Placeholder 2">
            <a:extLst>
              <a:ext uri="{FF2B5EF4-FFF2-40B4-BE49-F238E27FC236}">
                <a16:creationId xmlns="" xmlns:a16="http://schemas.microsoft.com/office/drawing/2014/main" id="{8880507D-6852-4066-927D-807232F7A0A7}"/>
              </a:ext>
            </a:extLst>
          </p:cNvPr>
          <p:cNvSpPr txBox="1">
            <a:spLocks/>
          </p:cNvSpPr>
          <p:nvPr/>
        </p:nvSpPr>
        <p:spPr>
          <a:xfrm>
            <a:off x="1066800" y="2008602"/>
            <a:ext cx="10058400"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This course is completely placement oriented. Topics are identified from various placement papers.</a:t>
            </a:r>
            <a:endParaRPr lang="de-DE" sz="2000" b="1" dirty="0">
              <a:ea typeface="Cambria" charset="0"/>
              <a:cs typeface="Cambria" charset="0"/>
            </a:endParaRPr>
          </a:p>
          <a:p>
            <a:pPr marL="201168" lvl="1" indent="0" algn="just">
              <a:buFont typeface="Arial"/>
              <a:buNone/>
              <a:defRPr/>
            </a:pPr>
            <a:endParaRPr lang="de-DE" sz="2000" b="1" u="sng"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Associate learnings of sentence correction in written language usage scenarios</a:t>
            </a:r>
          </a:p>
          <a:p>
            <a:pPr marL="800100" lvl="1" indent="-342900" algn="just">
              <a:buFont typeface="Arial" charset="0"/>
              <a:buChar char="•"/>
              <a:defRPr/>
            </a:pPr>
            <a:r>
              <a:rPr lang="en-US" sz="2000" dirty="0" smtClean="0"/>
              <a:t>Demonstrate awareness of sound inventory in overall oral competence</a:t>
            </a:r>
          </a:p>
          <a:p>
            <a:pPr marL="800100" lvl="1" indent="-342900" algn="just">
              <a:buFont typeface="Arial" charset="0"/>
              <a:buChar char="•"/>
              <a:defRPr/>
            </a:pPr>
            <a:r>
              <a:rPr lang="en-US" sz="2000" dirty="0" smtClean="0"/>
              <a:t>Determine following components from a written passage: main idea, compare and contrast ideas, draw conclusions, and paraphrase information</a:t>
            </a:r>
          </a:p>
          <a:p>
            <a:pPr marL="800100" lvl="1" indent="-342900" algn="just">
              <a:buFont typeface="Arial" charset="0"/>
              <a:buChar char="•"/>
              <a:defRPr/>
            </a:pPr>
            <a:r>
              <a:rPr lang="en-US" sz="2000" dirty="0" smtClean="0"/>
              <a:t>Develop critical thinking abilities for resolution of reasoned arguments</a:t>
            </a:r>
          </a:p>
          <a:p>
            <a:pPr marL="800100" lvl="1" indent="-342900" algn="just">
              <a:buFont typeface="Arial" charset="0"/>
              <a:buChar char="•"/>
              <a:defRPr/>
            </a:pPr>
            <a:r>
              <a:rPr lang="en-US" sz="2000" dirty="0" smtClean="0"/>
              <a:t>Integrate awareness of grammatical components in oral language scenarios</a:t>
            </a:r>
          </a:p>
          <a:p>
            <a:pPr marL="800100" lvl="1" indent="-342900" algn="just">
              <a:buFont typeface="Arial" charset="0"/>
              <a:buChar char="•"/>
              <a:defRPr/>
            </a:pPr>
            <a:r>
              <a:rPr lang="en-US" sz="2000" dirty="0" smtClean="0"/>
              <a:t>Express professional writing abilities adapting changing workplace expectations.</a:t>
            </a:r>
          </a:p>
          <a:p>
            <a:pPr marL="800100" lvl="1" indent="-342900" algn="just">
              <a:buFont typeface="Arial" charset="0"/>
              <a:buChar char="•"/>
              <a:defRPr/>
            </a:pPr>
            <a:r>
              <a:rPr lang="en-US" sz="2000" dirty="0" smtClean="0"/>
              <a:t>Construct a coherent written passage(s) observing mechanics of writing.</a:t>
            </a:r>
            <a:endParaRPr lang="en-IN" sz="2000" dirty="0"/>
          </a:p>
        </p:txBody>
      </p:sp>
      <p:sp>
        <p:nvSpPr>
          <p:cNvPr id="12" name="CuadroTexto 490">
            <a:extLst>
              <a:ext uri="{FF2B5EF4-FFF2-40B4-BE49-F238E27FC236}">
                <a16:creationId xmlns="" xmlns:a16="http://schemas.microsoft.com/office/drawing/2014/main" id="{CE4B999E-AE68-A148-BC94-54DD0361C6F6}"/>
              </a:ext>
            </a:extLst>
          </p:cNvPr>
          <p:cNvSpPr txBox="1"/>
          <p:nvPr/>
        </p:nvSpPr>
        <p:spPr>
          <a:xfrm>
            <a:off x="662053" y="316814"/>
            <a:ext cx="10103312" cy="707886"/>
          </a:xfrm>
          <a:prstGeom prst="rect">
            <a:avLst/>
          </a:prstGeom>
          <a:noFill/>
        </p:spPr>
        <p:txBody>
          <a:bodyPr wrap="squar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Service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126215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6">
            <a:extLst>
              <a:ext uri="{FF2B5EF4-FFF2-40B4-BE49-F238E27FC236}">
                <a16:creationId xmlns="" xmlns:a16="http://schemas.microsoft.com/office/drawing/2014/main" id="{B04ECBE0-FFE1-5547-BA9D-E41B791A93C0}"/>
              </a:ext>
            </a:extLst>
          </p:cNvPr>
          <p:cNvSpPr>
            <a:spLocks noChangeArrowheads="1"/>
          </p:cNvSpPr>
          <p:nvPr/>
        </p:nvSpPr>
        <p:spPr bwMode="auto">
          <a:xfrm>
            <a:off x="668194" y="1283280"/>
            <a:ext cx="9338835" cy="557876"/>
          </a:xfrm>
          <a:custGeom>
            <a:avLst/>
            <a:gdLst>
              <a:gd name="T0" fmla="*/ 9539 w 9752"/>
              <a:gd name="T1" fmla="*/ 0 h 734"/>
              <a:gd name="T2" fmla="*/ 212 w 9752"/>
              <a:gd name="T3" fmla="*/ 0 h 734"/>
              <a:gd name="T4" fmla="*/ 0 w 9752"/>
              <a:gd name="T5" fmla="*/ 361 h 734"/>
              <a:gd name="T6" fmla="*/ 212 w 9752"/>
              <a:gd name="T7" fmla="*/ 733 h 734"/>
              <a:gd name="T8" fmla="*/ 9539 w 9752"/>
              <a:gd name="T9" fmla="*/ 733 h 734"/>
              <a:gd name="T10" fmla="*/ 9751 w 9752"/>
              <a:gd name="T11" fmla="*/ 361 h 734"/>
              <a:gd name="T12" fmla="*/ 9539 w 9752"/>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9752" h="734">
                <a:moveTo>
                  <a:pt x="9539" y="0"/>
                </a:moveTo>
                <a:lnTo>
                  <a:pt x="212" y="0"/>
                </a:lnTo>
                <a:lnTo>
                  <a:pt x="0" y="361"/>
                </a:lnTo>
                <a:lnTo>
                  <a:pt x="212" y="733"/>
                </a:lnTo>
                <a:lnTo>
                  <a:pt x="9539" y="733"/>
                </a:lnTo>
                <a:lnTo>
                  <a:pt x="9751" y="361"/>
                </a:lnTo>
                <a:lnTo>
                  <a:pt x="9539" y="0"/>
                </a:lnTo>
              </a:path>
            </a:pathLst>
          </a:custGeom>
          <a:solidFill>
            <a:schemeClr val="accent1"/>
          </a:solidFill>
          <a:ln>
            <a:noFill/>
          </a:ln>
          <a:effectLst/>
        </p:spPr>
        <p:txBody>
          <a:bodyPr wrap="none" anchor="ctr"/>
          <a:lstStyle/>
          <a:p>
            <a:pPr algn="ctr"/>
            <a:r>
              <a:rPr lang="en-US" sz="2800" b="1" dirty="0">
                <a:solidFill>
                  <a:schemeClr val="bg1"/>
                </a:solidFill>
              </a:rPr>
              <a:t>PES319 - SOFT SKILLS-II</a:t>
            </a:r>
            <a:endParaRPr lang="es-MX" sz="2800" b="1" dirty="0">
              <a:solidFill>
                <a:schemeClr val="bg1"/>
              </a:solidFill>
            </a:endParaRPr>
          </a:p>
        </p:txBody>
      </p:sp>
      <p:grpSp>
        <p:nvGrpSpPr>
          <p:cNvPr id="5" name="Group 4"/>
          <p:cNvGrpSpPr/>
          <p:nvPr/>
        </p:nvGrpSpPr>
        <p:grpSpPr>
          <a:xfrm>
            <a:off x="252838" y="159068"/>
            <a:ext cx="290859" cy="705906"/>
            <a:chOff x="8432082" y="983023"/>
            <a:chExt cx="2051231" cy="5033134"/>
          </a:xfrm>
        </p:grpSpPr>
        <p:sp>
          <p:nvSpPr>
            <p:cNvPr id="6" name="Freeform 152">
              <a:extLst>
                <a:ext uri="{FF2B5EF4-FFF2-40B4-BE49-F238E27FC236}">
                  <a16:creationId xmlns="" xmlns:a16="http://schemas.microsoft.com/office/drawing/2014/main" id="{A5B701D8-5916-174D-9CA8-A2C5035DD857}"/>
                </a:ext>
              </a:extLst>
            </p:cNvPr>
            <p:cNvSpPr>
              <a:spLocks noChangeArrowheads="1"/>
            </p:cNvSpPr>
            <p:nvPr/>
          </p:nvSpPr>
          <p:spPr bwMode="auto">
            <a:xfrm>
              <a:off x="8432082" y="983023"/>
              <a:ext cx="2051231" cy="1126821"/>
            </a:xfrm>
            <a:custGeom>
              <a:avLst/>
              <a:gdLst>
                <a:gd name="T0" fmla="*/ 0 w 4334"/>
                <a:gd name="T1" fmla="*/ 0 h 2382"/>
                <a:gd name="T2" fmla="*/ 0 w 4334"/>
                <a:gd name="T3" fmla="*/ 2381 h 2382"/>
                <a:gd name="T4" fmla="*/ 4333 w 4334"/>
                <a:gd name="T5" fmla="*/ 2381 h 2382"/>
                <a:gd name="T6" fmla="*/ 4333 w 4334"/>
                <a:gd name="T7" fmla="*/ 0 h 2382"/>
                <a:gd name="T8" fmla="*/ 0 w 4334"/>
                <a:gd name="T9" fmla="*/ 0 h 2382"/>
              </a:gdLst>
              <a:ahLst/>
              <a:cxnLst>
                <a:cxn ang="0">
                  <a:pos x="T0" y="T1"/>
                </a:cxn>
                <a:cxn ang="0">
                  <a:pos x="T2" y="T3"/>
                </a:cxn>
                <a:cxn ang="0">
                  <a:pos x="T4" y="T5"/>
                </a:cxn>
                <a:cxn ang="0">
                  <a:pos x="T6" y="T7"/>
                </a:cxn>
                <a:cxn ang="0">
                  <a:pos x="T8" y="T9"/>
                </a:cxn>
              </a:cxnLst>
              <a:rect l="0" t="0" r="r" b="b"/>
              <a:pathLst>
                <a:path w="4334" h="2382">
                  <a:moveTo>
                    <a:pt x="0" y="0"/>
                  </a:moveTo>
                  <a:lnTo>
                    <a:pt x="0" y="2381"/>
                  </a:lnTo>
                  <a:lnTo>
                    <a:pt x="4333" y="2381"/>
                  </a:lnTo>
                  <a:lnTo>
                    <a:pt x="4333" y="0"/>
                  </a:lnTo>
                  <a:lnTo>
                    <a:pt x="0" y="0"/>
                  </a:lnTo>
                </a:path>
              </a:pathLst>
            </a:custGeom>
            <a:solidFill>
              <a:schemeClr val="accent1"/>
            </a:solidFill>
            <a:ln>
              <a:noFill/>
            </a:ln>
            <a:effectLst/>
          </p:spPr>
          <p:txBody>
            <a:bodyPr wrap="none" anchor="ctr"/>
            <a:lstStyle/>
            <a:p>
              <a:endParaRPr lang="es-MX" sz="900"/>
            </a:p>
          </p:txBody>
        </p:sp>
        <p:sp>
          <p:nvSpPr>
            <p:cNvPr id="7" name="Freeform 153">
              <a:extLst>
                <a:ext uri="{FF2B5EF4-FFF2-40B4-BE49-F238E27FC236}">
                  <a16:creationId xmlns="" xmlns:a16="http://schemas.microsoft.com/office/drawing/2014/main" id="{137BCB4A-B7CF-0046-8A15-8310A2536C7C}"/>
                </a:ext>
              </a:extLst>
            </p:cNvPr>
            <p:cNvSpPr>
              <a:spLocks noChangeArrowheads="1"/>
            </p:cNvSpPr>
            <p:nvPr/>
          </p:nvSpPr>
          <p:spPr bwMode="auto">
            <a:xfrm>
              <a:off x="8432082" y="2107757"/>
              <a:ext cx="2051231" cy="1304192"/>
            </a:xfrm>
            <a:custGeom>
              <a:avLst/>
              <a:gdLst>
                <a:gd name="T0" fmla="*/ 0 w 4334"/>
                <a:gd name="T1" fmla="*/ 0 h 2756"/>
                <a:gd name="T2" fmla="*/ 1764 w 4334"/>
                <a:gd name="T3" fmla="*/ 0 h 2756"/>
                <a:gd name="T4" fmla="*/ 1764 w 4334"/>
                <a:gd name="T5" fmla="*/ 2755 h 2756"/>
                <a:gd name="T6" fmla="*/ 4333 w 4334"/>
                <a:gd name="T7" fmla="*/ 2755 h 2756"/>
                <a:gd name="T8" fmla="*/ 4333 w 4334"/>
                <a:gd name="T9" fmla="*/ 0 h 2756"/>
                <a:gd name="T10" fmla="*/ 0 w 4334"/>
                <a:gd name="T11" fmla="*/ 0 h 2756"/>
              </a:gdLst>
              <a:ahLst/>
              <a:cxnLst>
                <a:cxn ang="0">
                  <a:pos x="T0" y="T1"/>
                </a:cxn>
                <a:cxn ang="0">
                  <a:pos x="T2" y="T3"/>
                </a:cxn>
                <a:cxn ang="0">
                  <a:pos x="T4" y="T5"/>
                </a:cxn>
                <a:cxn ang="0">
                  <a:pos x="T6" y="T7"/>
                </a:cxn>
                <a:cxn ang="0">
                  <a:pos x="T8" y="T9"/>
                </a:cxn>
                <a:cxn ang="0">
                  <a:pos x="T10" y="T11"/>
                </a:cxn>
              </a:cxnLst>
              <a:rect l="0" t="0" r="r" b="b"/>
              <a:pathLst>
                <a:path w="4334" h="2756">
                  <a:moveTo>
                    <a:pt x="0" y="0"/>
                  </a:moveTo>
                  <a:lnTo>
                    <a:pt x="1764" y="0"/>
                  </a:lnTo>
                  <a:lnTo>
                    <a:pt x="1764" y="2755"/>
                  </a:lnTo>
                  <a:lnTo>
                    <a:pt x="4333" y="2755"/>
                  </a:lnTo>
                  <a:lnTo>
                    <a:pt x="4333" y="0"/>
                  </a:lnTo>
                  <a:lnTo>
                    <a:pt x="0" y="0"/>
                  </a:lnTo>
                </a:path>
              </a:pathLst>
            </a:custGeom>
            <a:solidFill>
              <a:schemeClr val="accent2"/>
            </a:solidFill>
            <a:ln>
              <a:noFill/>
            </a:ln>
            <a:effectLst/>
          </p:spPr>
          <p:txBody>
            <a:bodyPr wrap="none" anchor="ctr"/>
            <a:lstStyle/>
            <a:p>
              <a:endParaRPr lang="es-MX" sz="900"/>
            </a:p>
          </p:txBody>
        </p:sp>
        <p:sp>
          <p:nvSpPr>
            <p:cNvPr id="8" name="Freeform 154">
              <a:extLst>
                <a:ext uri="{FF2B5EF4-FFF2-40B4-BE49-F238E27FC236}">
                  <a16:creationId xmlns="" xmlns:a16="http://schemas.microsoft.com/office/drawing/2014/main" id="{EE0DC274-181E-5244-9E61-89F4CDAE15A7}"/>
                </a:ext>
              </a:extLst>
            </p:cNvPr>
            <p:cNvSpPr>
              <a:spLocks noChangeArrowheads="1"/>
            </p:cNvSpPr>
            <p:nvPr/>
          </p:nvSpPr>
          <p:spPr bwMode="auto">
            <a:xfrm>
              <a:off x="9266764" y="3411948"/>
              <a:ext cx="1216549" cy="1300017"/>
            </a:xfrm>
            <a:custGeom>
              <a:avLst/>
              <a:gdLst>
                <a:gd name="T0" fmla="*/ 0 w 2570"/>
                <a:gd name="T1" fmla="*/ 2745 h 2746"/>
                <a:gd name="T2" fmla="*/ 2569 w 2570"/>
                <a:gd name="T3" fmla="*/ 2745 h 2746"/>
                <a:gd name="T4" fmla="*/ 2569 w 2570"/>
                <a:gd name="T5" fmla="*/ 0 h 2746"/>
                <a:gd name="T6" fmla="*/ 0 w 2570"/>
                <a:gd name="T7" fmla="*/ 0 h 2746"/>
                <a:gd name="T8" fmla="*/ 0 w 2570"/>
                <a:gd name="T9" fmla="*/ 2745 h 2746"/>
              </a:gdLst>
              <a:ahLst/>
              <a:cxnLst>
                <a:cxn ang="0">
                  <a:pos x="T0" y="T1"/>
                </a:cxn>
                <a:cxn ang="0">
                  <a:pos x="T2" y="T3"/>
                </a:cxn>
                <a:cxn ang="0">
                  <a:pos x="T4" y="T5"/>
                </a:cxn>
                <a:cxn ang="0">
                  <a:pos x="T6" y="T7"/>
                </a:cxn>
                <a:cxn ang="0">
                  <a:pos x="T8" y="T9"/>
                </a:cxn>
              </a:cxnLst>
              <a:rect l="0" t="0" r="r" b="b"/>
              <a:pathLst>
                <a:path w="2570" h="2746">
                  <a:moveTo>
                    <a:pt x="0" y="2745"/>
                  </a:moveTo>
                  <a:lnTo>
                    <a:pt x="2569" y="2745"/>
                  </a:lnTo>
                  <a:lnTo>
                    <a:pt x="2569" y="0"/>
                  </a:lnTo>
                  <a:lnTo>
                    <a:pt x="0" y="0"/>
                  </a:lnTo>
                  <a:lnTo>
                    <a:pt x="0" y="2745"/>
                  </a:lnTo>
                </a:path>
              </a:pathLst>
            </a:custGeom>
            <a:solidFill>
              <a:schemeClr val="accent6">
                <a:lumMod val="75000"/>
              </a:schemeClr>
            </a:solidFill>
            <a:ln>
              <a:noFill/>
            </a:ln>
            <a:effectLst/>
          </p:spPr>
          <p:txBody>
            <a:bodyPr wrap="none" anchor="ctr"/>
            <a:lstStyle/>
            <a:p>
              <a:endParaRPr lang="es-MX" sz="900"/>
            </a:p>
          </p:txBody>
        </p:sp>
        <p:sp>
          <p:nvSpPr>
            <p:cNvPr id="9" name="Freeform 155">
              <a:extLst>
                <a:ext uri="{FF2B5EF4-FFF2-40B4-BE49-F238E27FC236}">
                  <a16:creationId xmlns="" xmlns:a16="http://schemas.microsoft.com/office/drawing/2014/main" id="{BEB66965-7939-1C47-82B9-2F1AFF1C3F44}"/>
                </a:ext>
              </a:extLst>
            </p:cNvPr>
            <p:cNvSpPr>
              <a:spLocks noChangeArrowheads="1"/>
            </p:cNvSpPr>
            <p:nvPr/>
          </p:nvSpPr>
          <p:spPr bwMode="auto">
            <a:xfrm>
              <a:off x="9266764" y="4711965"/>
              <a:ext cx="1216549" cy="1304192"/>
            </a:xfrm>
            <a:custGeom>
              <a:avLst/>
              <a:gdLst>
                <a:gd name="T0" fmla="*/ 0 w 2570"/>
                <a:gd name="T1" fmla="*/ 2756 h 2757"/>
                <a:gd name="T2" fmla="*/ 2569 w 2570"/>
                <a:gd name="T3" fmla="*/ 2756 h 2757"/>
                <a:gd name="T4" fmla="*/ 2569 w 2570"/>
                <a:gd name="T5" fmla="*/ 0 h 2757"/>
                <a:gd name="T6" fmla="*/ 0 w 2570"/>
                <a:gd name="T7" fmla="*/ 0 h 2757"/>
                <a:gd name="T8" fmla="*/ 0 w 2570"/>
                <a:gd name="T9" fmla="*/ 2756 h 2757"/>
              </a:gdLst>
              <a:ahLst/>
              <a:cxnLst>
                <a:cxn ang="0">
                  <a:pos x="T0" y="T1"/>
                </a:cxn>
                <a:cxn ang="0">
                  <a:pos x="T2" y="T3"/>
                </a:cxn>
                <a:cxn ang="0">
                  <a:pos x="T4" y="T5"/>
                </a:cxn>
                <a:cxn ang="0">
                  <a:pos x="T6" y="T7"/>
                </a:cxn>
                <a:cxn ang="0">
                  <a:pos x="T8" y="T9"/>
                </a:cxn>
              </a:cxnLst>
              <a:rect l="0" t="0" r="r" b="b"/>
              <a:pathLst>
                <a:path w="2570" h="2757">
                  <a:moveTo>
                    <a:pt x="0" y="2756"/>
                  </a:moveTo>
                  <a:lnTo>
                    <a:pt x="2569" y="2756"/>
                  </a:lnTo>
                  <a:lnTo>
                    <a:pt x="2569" y="0"/>
                  </a:lnTo>
                  <a:lnTo>
                    <a:pt x="0" y="0"/>
                  </a:lnTo>
                  <a:lnTo>
                    <a:pt x="0" y="2756"/>
                  </a:lnTo>
                </a:path>
              </a:pathLst>
            </a:custGeom>
            <a:solidFill>
              <a:schemeClr val="accent4"/>
            </a:solidFill>
            <a:ln>
              <a:noFill/>
            </a:ln>
            <a:effectLst/>
          </p:spPr>
          <p:txBody>
            <a:bodyPr wrap="none" anchor="ctr"/>
            <a:lstStyle/>
            <a:p>
              <a:endParaRPr lang="es-MX" sz="900"/>
            </a:p>
          </p:txBody>
        </p:sp>
      </p:grpSp>
      <p:sp>
        <p:nvSpPr>
          <p:cNvPr id="10" name="Content Placeholder 2">
            <a:extLst>
              <a:ext uri="{FF2B5EF4-FFF2-40B4-BE49-F238E27FC236}">
                <a16:creationId xmlns="" xmlns:a16="http://schemas.microsoft.com/office/drawing/2014/main" id="{8880507D-6852-4066-927D-807232F7A0A7}"/>
              </a:ext>
            </a:extLst>
          </p:cNvPr>
          <p:cNvSpPr txBox="1">
            <a:spLocks/>
          </p:cNvSpPr>
          <p:nvPr/>
        </p:nvSpPr>
        <p:spPr>
          <a:xfrm>
            <a:off x="1066799" y="2008602"/>
            <a:ext cx="10229557" cy="4072602"/>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01168" lvl="1" indent="0" algn="just">
              <a:buFont typeface="Arial"/>
              <a:buNone/>
              <a:defRPr/>
            </a:pPr>
            <a:r>
              <a:rPr lang="en-US" sz="2000" dirty="0" smtClean="0">
                <a:ea typeface="Cambria" charset="0"/>
                <a:cs typeface="Cambria" charset="0"/>
              </a:rPr>
              <a:t>The course helps the students to build impactful  personality through personal grooming. The students are trained to communicate with influence. Students are trained on group discussions and interview skills to help them in respective career pathways.</a:t>
            </a:r>
            <a:endParaRPr lang="de-DE" sz="2000" b="1" dirty="0">
              <a:ea typeface="Cambria" charset="0"/>
              <a:cs typeface="Cambria" charset="0"/>
            </a:endParaRPr>
          </a:p>
          <a:p>
            <a:pPr marL="201168" lvl="1" indent="0" algn="just">
              <a:buFont typeface="Arial"/>
              <a:buNone/>
              <a:defRPr/>
            </a:pPr>
            <a:endParaRPr lang="de-DE" sz="2000" b="1" u="sng" dirty="0" smtClean="0">
              <a:ea typeface="Cambria" charset="0"/>
              <a:cs typeface="Cambria" charset="0"/>
            </a:endParaRPr>
          </a:p>
          <a:p>
            <a:pPr marL="201168" lvl="1" indent="0" algn="just">
              <a:buFont typeface="Arial"/>
              <a:buNone/>
              <a:defRPr/>
            </a:pPr>
            <a:r>
              <a:rPr lang="de-DE" sz="2000" b="1" u="sng" dirty="0" smtClean="0">
                <a:ea typeface="Cambria" charset="0"/>
                <a:cs typeface="Cambria" charset="0"/>
              </a:rPr>
              <a:t>Course Outcome</a:t>
            </a:r>
            <a:r>
              <a:rPr lang="de-DE" sz="2000" u="sng" dirty="0" smtClean="0">
                <a:ea typeface="Cambria" charset="0"/>
                <a:cs typeface="Cambria" charset="0"/>
              </a:rPr>
              <a:t>:</a:t>
            </a:r>
            <a:endParaRPr lang="de-DE" sz="2000" dirty="0" smtClean="0">
              <a:ea typeface="Cambria" charset="0"/>
              <a:cs typeface="Cambria" charset="0"/>
            </a:endParaRPr>
          </a:p>
          <a:p>
            <a:pPr marL="800100" lvl="1" indent="-342900" algn="just">
              <a:buFont typeface="Arial" charset="0"/>
              <a:buChar char="•"/>
              <a:defRPr/>
            </a:pPr>
            <a:r>
              <a:rPr lang="en-US" sz="2000" dirty="0" smtClean="0"/>
              <a:t>Prepare powerful brand for career progression</a:t>
            </a:r>
          </a:p>
          <a:p>
            <a:pPr marL="800100" lvl="1" indent="-342900" algn="just">
              <a:buFont typeface="Arial" charset="0"/>
              <a:buChar char="•"/>
              <a:defRPr/>
            </a:pPr>
            <a:r>
              <a:rPr lang="en-US" sz="2000" dirty="0" smtClean="0"/>
              <a:t>Articulate fluently with confidence</a:t>
            </a:r>
          </a:p>
          <a:p>
            <a:pPr marL="800100" lvl="1" indent="-342900" algn="just">
              <a:buFont typeface="Arial" charset="0"/>
              <a:buChar char="•"/>
              <a:defRPr/>
            </a:pPr>
            <a:r>
              <a:rPr lang="en-US" sz="2000" dirty="0" smtClean="0"/>
              <a:t>Demonstrate critical thinking while generating ideas</a:t>
            </a:r>
          </a:p>
          <a:p>
            <a:pPr marL="800100" lvl="1" indent="-342900" algn="just">
              <a:buFont typeface="Arial" charset="0"/>
              <a:buChar char="•"/>
              <a:defRPr/>
            </a:pPr>
            <a:r>
              <a:rPr lang="en-US" sz="2000" dirty="0" smtClean="0"/>
              <a:t>Apply successful answering techniques during an interview</a:t>
            </a:r>
          </a:p>
          <a:p>
            <a:pPr marL="800100" lvl="1" indent="-342900" algn="just">
              <a:buFont typeface="Arial" charset="0"/>
              <a:buChar char="•"/>
              <a:defRPr/>
            </a:pPr>
            <a:r>
              <a:rPr lang="en-US" sz="2000" dirty="0" smtClean="0"/>
              <a:t>Develop positive mindset while handling tasks that require decision making ability</a:t>
            </a:r>
            <a:endParaRPr lang="en-IN" sz="2000" dirty="0"/>
          </a:p>
        </p:txBody>
      </p:sp>
      <p:sp>
        <p:nvSpPr>
          <p:cNvPr id="11" name="CuadroTexto 490">
            <a:extLst>
              <a:ext uri="{FF2B5EF4-FFF2-40B4-BE49-F238E27FC236}">
                <a16:creationId xmlns="" xmlns:a16="http://schemas.microsoft.com/office/drawing/2014/main" id="{CE4B999E-AE68-A148-BC94-54DD0361C6F6}"/>
              </a:ext>
            </a:extLst>
          </p:cNvPr>
          <p:cNvSpPr txBox="1"/>
          <p:nvPr/>
        </p:nvSpPr>
        <p:spPr>
          <a:xfrm>
            <a:off x="662053" y="316814"/>
            <a:ext cx="10103312" cy="707886"/>
          </a:xfrm>
          <a:prstGeom prst="rect">
            <a:avLst/>
          </a:prstGeom>
          <a:noFill/>
        </p:spPr>
        <p:txBody>
          <a:bodyPr wrap="square" rtlCol="0">
            <a:spAutoFit/>
          </a:bodyPr>
          <a:lstStyle/>
          <a:p>
            <a:pPr algn="ctr"/>
            <a:r>
              <a:rPr lang="en-US" sz="4000" b="1" dirty="0">
                <a:solidFill>
                  <a:schemeClr val="tx2"/>
                </a:solidFill>
                <a:latin typeface="Lato Heavy" charset="0"/>
                <a:ea typeface="Lato Heavy" charset="0"/>
                <a:cs typeface="Lato Heavy" charset="0"/>
              </a:rPr>
              <a:t>Description of </a:t>
            </a:r>
            <a:r>
              <a:rPr lang="en-US" sz="4000" b="1" dirty="0" smtClean="0">
                <a:solidFill>
                  <a:schemeClr val="tx2"/>
                </a:solidFill>
                <a:latin typeface="Lato Heavy" charset="0"/>
                <a:ea typeface="Lato Heavy" charset="0"/>
                <a:cs typeface="Lato Heavy" charset="0"/>
              </a:rPr>
              <a:t>Courses – Service Based</a:t>
            </a:r>
            <a:endParaRPr lang="en-US" sz="4000" b="1" dirty="0">
              <a:solidFill>
                <a:schemeClr val="tx2"/>
              </a:solidFill>
              <a:latin typeface="Lato Heavy" charset="0"/>
              <a:ea typeface="Lato Heavy" charset="0"/>
              <a:cs typeface="Lato Heavy" charset="0"/>
            </a:endParaRPr>
          </a:p>
        </p:txBody>
      </p:sp>
    </p:spTree>
    <p:extLst>
      <p:ext uri="{BB962C8B-B14F-4D97-AF65-F5344CB8AC3E}">
        <p14:creationId xmlns:p14="http://schemas.microsoft.com/office/powerpoint/2010/main" val="2844877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1967</Words>
  <Application>Microsoft Office PowerPoint</Application>
  <PresentationFormat>Custom</PresentationFormat>
  <Paragraphs>237</Paragraphs>
  <Slides>28</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Pushkarna</dc:creator>
  <cp:lastModifiedBy>Windows User</cp:lastModifiedBy>
  <cp:revision>166</cp:revision>
  <dcterms:created xsi:type="dcterms:W3CDTF">2021-02-13T05:32:37Z</dcterms:created>
  <dcterms:modified xsi:type="dcterms:W3CDTF">2022-03-22T04:43:24Z</dcterms:modified>
</cp:coreProperties>
</file>