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6" r:id="rId4"/>
  </p:sldMasterIdLst>
  <p:notesMasterIdLst>
    <p:notesMasterId r:id="rId39"/>
  </p:notesMasterIdLst>
  <p:handoutMasterIdLst>
    <p:handoutMasterId r:id="rId40"/>
  </p:handoutMasterIdLst>
  <p:sldIdLst>
    <p:sldId id="2435" r:id="rId5"/>
    <p:sldId id="258" r:id="rId6"/>
    <p:sldId id="259" r:id="rId7"/>
    <p:sldId id="2439" r:id="rId8"/>
    <p:sldId id="260" r:id="rId9"/>
    <p:sldId id="2474" r:id="rId10"/>
    <p:sldId id="2441" r:id="rId11"/>
    <p:sldId id="2443" r:id="rId12"/>
    <p:sldId id="2444" r:id="rId13"/>
    <p:sldId id="2445" r:id="rId14"/>
    <p:sldId id="2447" r:id="rId15"/>
    <p:sldId id="2448" r:id="rId16"/>
    <p:sldId id="2449" r:id="rId17"/>
    <p:sldId id="2450" r:id="rId18"/>
    <p:sldId id="2473" r:id="rId19"/>
    <p:sldId id="2452" r:id="rId20"/>
    <p:sldId id="2454" r:id="rId21"/>
    <p:sldId id="2455" r:id="rId22"/>
    <p:sldId id="2456" r:id="rId23"/>
    <p:sldId id="2457" r:id="rId24"/>
    <p:sldId id="2458" r:id="rId25"/>
    <p:sldId id="2461" r:id="rId26"/>
    <p:sldId id="2460" r:id="rId27"/>
    <p:sldId id="2462" r:id="rId28"/>
    <p:sldId id="2463" r:id="rId29"/>
    <p:sldId id="2465" r:id="rId30"/>
    <p:sldId id="2464" r:id="rId31"/>
    <p:sldId id="2466" r:id="rId32"/>
    <p:sldId id="2467" r:id="rId33"/>
    <p:sldId id="2468" r:id="rId34"/>
    <p:sldId id="2470" r:id="rId35"/>
    <p:sldId id="2471" r:id="rId36"/>
    <p:sldId id="2472" r:id="rId37"/>
    <p:sldId id="256" r:id="rId3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CCFF"/>
    <a:srgbClr val="898989"/>
    <a:srgbClr val="2F3342"/>
    <a:srgbClr val="A53F52"/>
    <a:srgbClr val="2C2153"/>
    <a:srgbClr val="E99757"/>
    <a:srgbClr val="0102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41" autoAdjust="0"/>
    <p:restoredTop sz="94674" autoAdjust="0"/>
  </p:normalViewPr>
  <p:slideViewPr>
    <p:cSldViewPr snapToGrid="0">
      <p:cViewPr>
        <p:scale>
          <a:sx n="80" d="100"/>
          <a:sy n="80" d="100"/>
        </p:scale>
        <p:origin x="-1056" y="-378"/>
      </p:cViewPr>
      <p:guideLst>
        <p:guide orient="horz" pos="1620"/>
        <p:guide pos="2880"/>
      </p:guideLst>
    </p:cSldViewPr>
  </p:slideViewPr>
  <p:notesTextViewPr>
    <p:cViewPr>
      <p:scale>
        <a:sx n="1" d="1"/>
        <a:sy n="1" d="1"/>
      </p:scale>
      <p:origin x="0" y="0"/>
    </p:cViewPr>
  </p:notesTextViewPr>
  <p:notesViewPr>
    <p:cSldViewPr snapToGrid="0">
      <p:cViewPr varScale="1">
        <p:scale>
          <a:sx n="99" d="100"/>
          <a:sy n="99" d="100"/>
        </p:scale>
        <p:origin x="4416" y="1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3/15/2019</a:t>
            </a:fld>
            <a:endParaRPr lang="en-US" dirty="0"/>
          </a:p>
        </p:txBody>
      </p:sp>
      <p:sp>
        <p:nvSpPr>
          <p:cNvPr id="4" name="Footer Placeholder 3">
            <a:extLst>
              <a:ext uri="{FF2B5EF4-FFF2-40B4-BE49-F238E27FC236}">
                <a16:creationId xmlns=""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3/15/2019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pPr/>
              <a:t>5</a:t>
            </a:fld>
            <a:endParaRPr lang="en-US" dirty="0"/>
          </a:p>
        </p:txBody>
      </p:sp>
    </p:spTree>
    <p:extLst>
      <p:ext uri="{BB962C8B-B14F-4D97-AF65-F5344CB8AC3E}">
        <p14:creationId xmlns="" xmlns:p14="http://schemas.microsoft.com/office/powerpoint/2010/main" val="13600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pPr/>
              <a:t>21</a:t>
            </a:fld>
            <a:endParaRPr lang="en-US" dirty="0"/>
          </a:p>
        </p:txBody>
      </p:sp>
    </p:spTree>
    <p:extLst>
      <p:ext uri="{BB962C8B-B14F-4D97-AF65-F5344CB8AC3E}">
        <p14:creationId xmlns=""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3/15/2019</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
        <p:nvSpPr>
          <p:cNvPr id="7" name="Rectangle 6">
            <a:extLst>
              <a:ext uri="{FF2B5EF4-FFF2-40B4-BE49-F238E27FC236}">
                <a16:creationId xmlns="" xmlns:a16="http://schemas.microsoft.com/office/drawing/2014/main" id="{E7E94348-3BFC-4B39-9C3B-628E777B98F4}"/>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E635FD8-712D-4EE2-A5B6-3DD8DE9C25E9}"/>
              </a:ext>
            </a:extLst>
          </p:cNvPr>
          <p:cNvSpPr>
            <a:spLocks noGrp="1"/>
          </p:cNvSpPr>
          <p:nvPr>
            <p:ph type="pic" sz="quarter" idx="10"/>
          </p:nvPr>
        </p:nvSpPr>
        <p:spPr>
          <a:xfrm>
            <a:off x="0" y="0"/>
            <a:ext cx="9144000" cy="51435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 xmlns:a16="http://schemas.microsoft.com/office/drawing/2014/main" id="{01219AD9-34B1-4C27-8648-E7D7C69C07F9}"/>
              </a:ext>
            </a:extLst>
          </p:cNvPr>
          <p:cNvSpPr>
            <a:spLocks noGrp="1"/>
          </p:cNvSpPr>
          <p:nvPr>
            <p:ph type="title" hasCustomPrompt="1"/>
          </p:nvPr>
        </p:nvSpPr>
        <p:spPr>
          <a:xfrm>
            <a:off x="526782" y="2260261"/>
            <a:ext cx="8090453" cy="622987"/>
          </a:xfrm>
        </p:spPr>
        <p:txBody>
          <a:bodyPr anchor="ctr"/>
          <a:lstStyle>
            <a:lvl1pPr algn="ctr">
              <a:defRPr sz="4500" spc="225">
                <a:solidFill>
                  <a:schemeClr val="bg1"/>
                </a:solidFill>
              </a:defRPr>
            </a:lvl1pPr>
          </a:lstStyle>
          <a:p>
            <a:r>
              <a:rPr lang="en-US" dirty="0"/>
              <a:t>CLICK TO EDIT MASTER TITLE</a:t>
            </a:r>
          </a:p>
        </p:txBody>
      </p:sp>
      <p:sp>
        <p:nvSpPr>
          <p:cNvPr id="5" name="Text Placeholder 2">
            <a:extLst>
              <a:ext uri="{FF2B5EF4-FFF2-40B4-BE49-F238E27FC236}">
                <a16:creationId xmlns="" xmlns:a16="http://schemas.microsoft.com/office/drawing/2014/main" id="{40849B93-E2CE-4654-9EC7-7DFA141A5500}"/>
              </a:ext>
            </a:extLst>
          </p:cNvPr>
          <p:cNvSpPr>
            <a:spLocks noGrp="1"/>
          </p:cNvSpPr>
          <p:nvPr>
            <p:ph type="body" idx="1" hasCustomPrompt="1"/>
          </p:nvPr>
        </p:nvSpPr>
        <p:spPr>
          <a:xfrm>
            <a:off x="2602706" y="2917968"/>
            <a:ext cx="3938588" cy="273844"/>
          </a:xfrm>
        </p:spPr>
        <p:txBody>
          <a:bodyPr anchor="ctr"/>
          <a:lstStyle>
            <a:lvl1pPr marL="0" indent="0" algn="ctr">
              <a:lnSpc>
                <a:spcPct val="100000"/>
              </a:lnSpc>
              <a:buNone/>
              <a:defRPr sz="1800" spc="450">
                <a:solidFill>
                  <a:schemeClr val="bg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 xmlns:p14="http://schemas.microsoft.com/office/powerpoint/2010/main" val="3182303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912AA41C-A030-4521-8130-6A8E4543F277}"/>
              </a:ext>
            </a:extLst>
          </p:cNvPr>
          <p:cNvSpPr>
            <a:spLocks noGrp="1"/>
          </p:cNvSpPr>
          <p:nvPr>
            <p:ph type="pic" sz="quarter" idx="13"/>
          </p:nvPr>
        </p:nvSpPr>
        <p:spPr>
          <a:xfrm>
            <a:off x="0" y="0"/>
            <a:ext cx="4572000" cy="51435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 xmlns:a16="http://schemas.microsoft.com/office/drawing/2014/main"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Title 1">
            <a:extLst>
              <a:ext uri="{FF2B5EF4-FFF2-40B4-BE49-F238E27FC236}">
                <a16:creationId xmlns="" xmlns:a16="http://schemas.microsoft.com/office/drawing/2014/main" id="{AABA725B-4BCB-1D48-9C5D-46706B18719E}"/>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Tree>
    <p:extLst>
      <p:ext uri="{BB962C8B-B14F-4D97-AF65-F5344CB8AC3E}">
        <p14:creationId xmlns="" xmlns:p14="http://schemas.microsoft.com/office/powerpoint/2010/main" val="528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67265051-1E5A-D844-BA21-383315517276}"/>
              </a:ext>
            </a:extLst>
          </p:cNvPr>
          <p:cNvSpPr>
            <a:spLocks noGrp="1"/>
          </p:cNvSpPr>
          <p:nvPr>
            <p:ph idx="1"/>
          </p:nvPr>
        </p:nvSpPr>
        <p:spPr>
          <a:xfrm>
            <a:off x="445889" y="1267588"/>
            <a:ext cx="8242440" cy="3365134"/>
          </a:xfrm>
          <a:prstGeom prst="rect">
            <a:avLst/>
          </a:prstGeom>
        </p:spPr>
        <p:txBody>
          <a:bodyPr vert="horz" lIns="68580" tIns="34290" rIns="68580" bIns="3429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 xmlns:a16="http://schemas.microsoft.com/office/drawing/2014/main" id="{2914F6FF-E574-0340-AD3E-E6747297E034}"/>
              </a:ext>
            </a:extLst>
          </p:cNvPr>
          <p:cNvSpPr>
            <a:spLocks noGrp="1"/>
          </p:cNvSpPr>
          <p:nvPr>
            <p:ph type="body" sz="quarter" idx="32" hasCustomPrompt="1"/>
          </p:nvPr>
        </p:nvSpPr>
        <p:spPr>
          <a:xfrm>
            <a:off x="445889" y="946982"/>
            <a:ext cx="8252222" cy="265404"/>
          </a:xfrm>
        </p:spPr>
        <p:txBody>
          <a:bodyPr anchor="ctr">
            <a:noAutofit/>
          </a:bodyPr>
          <a:lstStyle>
            <a:lvl1pPr marL="0" indent="0" algn="ctr">
              <a:lnSpc>
                <a:spcPct val="100000"/>
              </a:lnSpc>
              <a:buNone/>
              <a:defRPr sz="1500" spc="450">
                <a:solidFill>
                  <a:srgbClr val="898989"/>
                </a:solidFill>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Tree>
    <p:extLst>
      <p:ext uri="{BB962C8B-B14F-4D97-AF65-F5344CB8AC3E}">
        <p14:creationId xmlns="" xmlns:p14="http://schemas.microsoft.com/office/powerpoint/2010/main" val="153518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97230B2C-7250-4568-96CF-7E5A34B3CAD3}"/>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
        <p:nvSpPr>
          <p:cNvPr id="3" name="Text Placeholder 2">
            <a:extLst>
              <a:ext uri="{FF2B5EF4-FFF2-40B4-BE49-F238E27FC236}">
                <a16:creationId xmlns="" xmlns:a16="http://schemas.microsoft.com/office/drawing/2014/main"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1629115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844209" y="273846"/>
            <a:ext cx="3014042" cy="430492"/>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844209" y="1219134"/>
            <a:ext cx="3014042" cy="3477294"/>
          </a:xfrm>
        </p:spPr>
        <p:txBody>
          <a:bodyPr lIns="0" rIns="0">
            <a:normAutofit/>
          </a:bodyPr>
          <a:lstStyle>
            <a:lvl1pPr>
              <a:lnSpc>
                <a:spcPct val="150000"/>
              </a:lnSpc>
              <a:spcBef>
                <a:spcPts val="375"/>
              </a:spcBef>
              <a:defRPr sz="1200"/>
            </a:lvl1pPr>
            <a:lvl2pPr>
              <a:lnSpc>
                <a:spcPct val="150000"/>
              </a:lnSpc>
              <a:spcBef>
                <a:spcPts val="375"/>
              </a:spcBef>
              <a:defRPr sz="1100"/>
            </a:lvl2pPr>
            <a:lvl3pPr>
              <a:lnSpc>
                <a:spcPct val="150000"/>
              </a:lnSpc>
              <a:spcBef>
                <a:spcPts val="375"/>
              </a:spcBef>
              <a:defRPr sz="1100"/>
            </a:lvl3pPr>
            <a:lvl4pPr>
              <a:lnSpc>
                <a:spcPct val="150000"/>
              </a:lnSpc>
              <a:spcBef>
                <a:spcPts val="375"/>
              </a:spcBef>
              <a:defRPr sz="900"/>
            </a:lvl4pPr>
            <a:lvl5pPr>
              <a:lnSpc>
                <a:spcPct val="150000"/>
              </a:lnSpc>
              <a:spcBef>
                <a:spcPts val="375"/>
              </a:spcBef>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 xmlns:a16="http://schemas.microsoft.com/office/drawing/2014/main" id="{86917B65-8F50-454E-AF7E-D53FE2DE8F04}"/>
              </a:ext>
            </a:extLst>
          </p:cNvPr>
          <p:cNvSpPr>
            <a:spLocks noGrp="1"/>
          </p:cNvSpPr>
          <p:nvPr>
            <p:ph type="pic" sz="quarter" idx="14"/>
          </p:nvPr>
        </p:nvSpPr>
        <p:spPr>
          <a:xfrm>
            <a:off x="4" y="-14909"/>
            <a:ext cx="5555179" cy="5150108"/>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 xmlns:a16="http://schemas.microsoft.com/office/drawing/2014/main" id="{75065C5E-8027-4266-B6BE-BA117C6F7ACA}"/>
              </a:ext>
            </a:extLst>
          </p:cNvPr>
          <p:cNvSpPr>
            <a:spLocks noGrp="1"/>
          </p:cNvSpPr>
          <p:nvPr>
            <p:ph type="body" idx="13" hasCustomPrompt="1"/>
          </p:nvPr>
        </p:nvSpPr>
        <p:spPr>
          <a:xfrm>
            <a:off x="5864345" y="752769"/>
            <a:ext cx="2993913" cy="305753"/>
          </a:xfrm>
        </p:spPr>
        <p:txBody>
          <a:bodyPr lIns="0" rIns="0" anchor="ctr">
            <a:noAutofit/>
          </a:bodyPr>
          <a:lstStyle>
            <a:lvl1pPr marL="0" indent="0">
              <a:buNone/>
              <a:defRPr sz="15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 xmlns:a16="http://schemas.microsoft.com/office/drawing/2014/main" id="{3DEB48E0-328C-45EE-A8BD-90E6AB261082}"/>
              </a:ext>
            </a:extLst>
          </p:cNvPr>
          <p:cNvSpPr>
            <a:spLocks noGrp="1"/>
          </p:cNvSpPr>
          <p:nvPr>
            <p:ph type="sldNum" sz="quarter" idx="4"/>
          </p:nvPr>
        </p:nvSpPr>
        <p:spPr>
          <a:xfrm>
            <a:off x="8661960" y="4851228"/>
            <a:ext cx="332961"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1753968095"/>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4325822" y="273846"/>
            <a:ext cx="4532435" cy="430492"/>
          </a:xfrm>
        </p:spPr>
        <p:txBody>
          <a:bodyPr anchor="ctr">
            <a:noAutofit/>
          </a:bodyPr>
          <a:lstStyle>
            <a:lvl1pPr algn="l">
              <a:defRPr sz="2700" spc="225"/>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4325822" y="1219134"/>
            <a:ext cx="4532435" cy="3477294"/>
          </a:xfrm>
        </p:spPr>
        <p:txBody>
          <a:bodyPr>
            <a:normAutofit/>
          </a:bodyPr>
          <a:lstStyle>
            <a:lvl1pPr>
              <a:lnSpc>
                <a:spcPct val="150000"/>
              </a:lnSpc>
              <a:defRPr sz="1200"/>
            </a:lvl1pPr>
            <a:lvl2pPr>
              <a:lnSpc>
                <a:spcPct val="150000"/>
              </a:lnSpc>
              <a:defRPr sz="1100"/>
            </a:lvl2pPr>
            <a:lvl3pPr>
              <a:lnSpc>
                <a:spcPct val="150000"/>
              </a:lnSpc>
              <a:defRPr sz="1100"/>
            </a:lvl3pPr>
            <a:lvl4pPr>
              <a:lnSpc>
                <a:spcPct val="150000"/>
              </a:lnSpc>
              <a:defRPr sz="900"/>
            </a:lvl4pPr>
            <a:lvl5pPr>
              <a:lnSpc>
                <a:spcPct val="15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4325822" y="752766"/>
            <a:ext cx="4532435" cy="273844"/>
          </a:xfrm>
        </p:spPr>
        <p:txBody>
          <a:bodyPr anchor="ctr">
            <a:noAutofit/>
          </a:bodyPr>
          <a:lstStyle>
            <a:lvl1pPr marL="0" indent="0">
              <a:buNone/>
              <a:defRPr sz="15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 xmlns:a16="http://schemas.microsoft.com/office/drawing/2014/main" id="{186FE9B2-6286-484B-8943-95EE0B6B0267}"/>
              </a:ext>
            </a:extLst>
          </p:cNvPr>
          <p:cNvSpPr>
            <a:spLocks noGrp="1"/>
          </p:cNvSpPr>
          <p:nvPr>
            <p:ph type="pic" sz="quarter" idx="14"/>
          </p:nvPr>
        </p:nvSpPr>
        <p:spPr>
          <a:xfrm>
            <a:off x="6" y="2"/>
            <a:ext cx="4062413" cy="5135199"/>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 xmlns:a16="http://schemas.microsoft.com/office/drawing/2014/main" id="{7D4E8708-8565-4A5B-9D9E-1D4F40EAF909}"/>
              </a:ext>
            </a:extLst>
          </p:cNvPr>
          <p:cNvSpPr>
            <a:spLocks noGrp="1"/>
          </p:cNvSpPr>
          <p:nvPr>
            <p:ph type="sldNum" sz="quarter" idx="4"/>
          </p:nvPr>
        </p:nvSpPr>
        <p:spPr>
          <a:xfrm>
            <a:off x="8661960" y="4851228"/>
            <a:ext cx="332961"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12478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Text Placeholder 2">
            <a:extLst>
              <a:ext uri="{FF2B5EF4-FFF2-40B4-BE49-F238E27FC236}">
                <a16:creationId xmlns="" xmlns:a16="http://schemas.microsoft.com/office/drawing/2014/main" id="{40849B93-E2CE-4654-9EC7-7DFA141A5500}"/>
              </a:ext>
            </a:extLst>
          </p:cNvPr>
          <p:cNvSpPr>
            <a:spLocks noGrp="1"/>
          </p:cNvSpPr>
          <p:nvPr>
            <p:ph type="body" idx="1" hasCustomPrompt="1"/>
          </p:nvPr>
        </p:nvSpPr>
        <p:spPr>
          <a:xfrm>
            <a:off x="4428517" y="3778869"/>
            <a:ext cx="4450404" cy="273844"/>
          </a:xfrm>
        </p:spPr>
        <p:txBody>
          <a:bodyPr anchor="ctr"/>
          <a:lstStyle>
            <a:lvl1pPr marL="0" indent="0" algn="ctr">
              <a:lnSpc>
                <a:spcPct val="100000"/>
              </a:lnSpc>
              <a:buNone/>
              <a:defRPr sz="1800" spc="450">
                <a:solidFill>
                  <a:schemeClr val="tx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 xmlns:a16="http://schemas.microsoft.com/office/drawing/2014/main" id="{E7E94348-3BFC-4B39-9C3B-628E777B98F4}"/>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4" name="Title 1">
            <a:extLst>
              <a:ext uri="{FF2B5EF4-FFF2-40B4-BE49-F238E27FC236}">
                <a16:creationId xmlns="" xmlns:a16="http://schemas.microsoft.com/office/drawing/2014/main" id="{01219AD9-34B1-4C27-8648-E7D7C69C07F9}"/>
              </a:ext>
            </a:extLst>
          </p:cNvPr>
          <p:cNvSpPr>
            <a:spLocks noGrp="1"/>
          </p:cNvSpPr>
          <p:nvPr>
            <p:ph type="title" hasCustomPrompt="1"/>
          </p:nvPr>
        </p:nvSpPr>
        <p:spPr>
          <a:xfrm>
            <a:off x="4428517" y="1160028"/>
            <a:ext cx="4450404" cy="2618843"/>
          </a:xfrm>
        </p:spPr>
        <p:txBody>
          <a:bodyPr anchor="ctr"/>
          <a:lstStyle>
            <a:lvl1pPr algn="ctr">
              <a:defRPr sz="4500" b="1" spc="225">
                <a:solidFill>
                  <a:schemeClr val="tx1"/>
                </a:solidFill>
              </a:defRPr>
            </a:lvl1pPr>
          </a:lstStyle>
          <a:p>
            <a:r>
              <a:rPr lang="en-US" dirty="0"/>
              <a:t>CLICK TO EDIT MASTER TITLE</a:t>
            </a:r>
          </a:p>
        </p:txBody>
      </p:sp>
    </p:spTree>
    <p:extLst>
      <p:ext uri="{BB962C8B-B14F-4D97-AF65-F5344CB8AC3E}">
        <p14:creationId xmlns="" xmlns:p14="http://schemas.microsoft.com/office/powerpoint/2010/main" val="1257312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AB66B20-A484-4A16-A015-2118F9AF2101}"/>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3" name="Text Placeholder 2">
            <a:extLst>
              <a:ext uri="{FF2B5EF4-FFF2-40B4-BE49-F238E27FC236}">
                <a16:creationId xmlns="" xmlns:a16="http://schemas.microsoft.com/office/drawing/2014/main"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Title 1">
            <a:extLst>
              <a:ext uri="{FF2B5EF4-FFF2-40B4-BE49-F238E27FC236}">
                <a16:creationId xmlns="" xmlns:a16="http://schemas.microsoft.com/office/drawing/2014/main" id="{AABA725B-4BCB-1D48-9C5D-46706B18719E}"/>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Tree>
    <p:extLst>
      <p:ext uri="{BB962C8B-B14F-4D97-AF65-F5344CB8AC3E}">
        <p14:creationId xmlns="" xmlns:p14="http://schemas.microsoft.com/office/powerpoint/2010/main" val="245735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67265051-1E5A-D844-BA21-383315517276}"/>
              </a:ext>
            </a:extLst>
          </p:cNvPr>
          <p:cNvSpPr>
            <a:spLocks noGrp="1"/>
          </p:cNvSpPr>
          <p:nvPr>
            <p:ph idx="1"/>
          </p:nvPr>
        </p:nvSpPr>
        <p:spPr>
          <a:xfrm>
            <a:off x="445889" y="1267588"/>
            <a:ext cx="8242440" cy="3365134"/>
          </a:xfrm>
          <a:prstGeom prst="rect">
            <a:avLst/>
          </a:prstGeom>
        </p:spPr>
        <p:txBody>
          <a:bodyPr vert="horz" lIns="68580" tIns="34290" rIns="68580" bIns="3429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762968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 xmlns:a16="http://schemas.microsoft.com/office/drawing/2014/main"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 xmlns:a16="http://schemas.microsoft.com/office/drawing/2014/main" id="{74E289BF-FC60-4B0A-9338-19DFADB75B3E}"/>
              </a:ext>
            </a:extLst>
          </p:cNvPr>
          <p:cNvSpPr>
            <a:spLocks noGrp="1"/>
          </p:cNvSpPr>
          <p:nvPr>
            <p:ph type="title" hasCustomPrompt="1"/>
          </p:nvPr>
        </p:nvSpPr>
        <p:spPr>
          <a:xfrm>
            <a:off x="445889" y="4"/>
            <a:ext cx="8252222" cy="891779"/>
          </a:xfrm>
        </p:spPr>
        <p:txBody>
          <a:bodyPr>
            <a:normAutofit/>
          </a:bodyPr>
          <a:lstStyle>
            <a:lvl1pPr algn="ctr">
              <a:defRPr sz="2700" spc="225"/>
            </a:lvl1pPr>
          </a:lstStyle>
          <a:p>
            <a:r>
              <a:rPr lang="en-US" dirty="0"/>
              <a:t>CLICK TO EDIT MASTER TITLE STYLE</a:t>
            </a:r>
          </a:p>
        </p:txBody>
      </p:sp>
      <p:sp>
        <p:nvSpPr>
          <p:cNvPr id="3" name="Text Placeholder 2">
            <a:extLst>
              <a:ext uri="{FF2B5EF4-FFF2-40B4-BE49-F238E27FC236}">
                <a16:creationId xmlns="" xmlns:a16="http://schemas.microsoft.com/office/drawing/2014/main" id="{9BDA91F3-AE43-4DDA-AB24-49CF87963D72}"/>
              </a:ext>
            </a:extLst>
          </p:cNvPr>
          <p:cNvSpPr>
            <a:spLocks noGrp="1"/>
          </p:cNvSpPr>
          <p:nvPr>
            <p:ph type="body" idx="1"/>
          </p:nvPr>
        </p:nvSpPr>
        <p:spPr>
          <a:xfrm>
            <a:off x="351831" y="1370980"/>
            <a:ext cx="3868340" cy="370880"/>
          </a:xfrm>
        </p:spPr>
        <p:txBody>
          <a:bodyPr lIns="0" tIns="0" rIns="0" bIns="0" anchor="ctr"/>
          <a:lstStyle>
            <a:lvl1pPr marL="0" indent="0">
              <a:buNone/>
              <a:defRPr sz="1800" b="0" spc="45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24A648F6-CDB4-4032-9F98-6ED11F980765}"/>
              </a:ext>
            </a:extLst>
          </p:cNvPr>
          <p:cNvSpPr>
            <a:spLocks noGrp="1"/>
          </p:cNvSpPr>
          <p:nvPr>
            <p:ph sz="half" idx="2"/>
          </p:nvPr>
        </p:nvSpPr>
        <p:spPr>
          <a:xfrm>
            <a:off x="351831" y="1756769"/>
            <a:ext cx="3868340" cy="2763441"/>
          </a:xfrm>
        </p:spPr>
        <p:txBody>
          <a:bodyPr lIns="0" tIns="0" rIns="0" bIns="0">
            <a:normAutofit/>
          </a:bodyPr>
          <a:lstStyle>
            <a:lvl1pPr>
              <a:lnSpc>
                <a:spcPct val="150000"/>
              </a:lnSpc>
              <a:defRPr sz="1200">
                <a:solidFill>
                  <a:schemeClr val="bg1"/>
                </a:solidFill>
              </a:defRPr>
            </a:lvl1pPr>
            <a:lvl2pPr>
              <a:lnSpc>
                <a:spcPct val="150000"/>
              </a:lnSpc>
              <a:defRPr sz="1100">
                <a:solidFill>
                  <a:schemeClr val="bg1"/>
                </a:solidFill>
              </a:defRPr>
            </a:lvl2pPr>
            <a:lvl3pPr>
              <a:lnSpc>
                <a:spcPct val="150000"/>
              </a:lnSpc>
              <a:defRPr sz="110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258F648F-0299-4352-914D-9ACEEF6FE597}"/>
              </a:ext>
            </a:extLst>
          </p:cNvPr>
          <p:cNvSpPr>
            <a:spLocks noGrp="1"/>
          </p:cNvSpPr>
          <p:nvPr>
            <p:ph type="body" sz="quarter" idx="3"/>
          </p:nvPr>
        </p:nvSpPr>
        <p:spPr>
          <a:xfrm>
            <a:off x="4923838" y="1370980"/>
            <a:ext cx="3887391" cy="370880"/>
          </a:xfrm>
        </p:spPr>
        <p:txBody>
          <a:bodyPr lIns="0" tIns="0" rIns="0" bIns="0" anchor="ctr"/>
          <a:lstStyle>
            <a:lvl1pPr marL="0" indent="0">
              <a:buNone/>
              <a:defRPr sz="1800" b="0" spc="45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65215A19-FA39-4BD0-87C2-8DA3B8C587BB}"/>
              </a:ext>
            </a:extLst>
          </p:cNvPr>
          <p:cNvSpPr>
            <a:spLocks noGrp="1"/>
          </p:cNvSpPr>
          <p:nvPr>
            <p:ph sz="quarter" idx="4"/>
          </p:nvPr>
        </p:nvSpPr>
        <p:spPr>
          <a:xfrm>
            <a:off x="4923838" y="1756769"/>
            <a:ext cx="3887391" cy="2763441"/>
          </a:xfrm>
        </p:spPr>
        <p:txBody>
          <a:bodyPr lIns="0" tIns="0" rIns="0" bIns="0">
            <a:normAutofit/>
          </a:bodyPr>
          <a:lstStyle>
            <a:lvl1pPr>
              <a:lnSpc>
                <a:spcPct val="150000"/>
              </a:lnSpc>
              <a:defRPr sz="1200">
                <a:solidFill>
                  <a:schemeClr val="bg1"/>
                </a:solidFill>
              </a:defRPr>
            </a:lvl1pPr>
            <a:lvl2pPr>
              <a:lnSpc>
                <a:spcPct val="150000"/>
              </a:lnSpc>
              <a:defRPr sz="1100">
                <a:solidFill>
                  <a:schemeClr val="bg1"/>
                </a:solidFill>
              </a:defRPr>
            </a:lvl2pPr>
            <a:lvl3pPr>
              <a:lnSpc>
                <a:spcPct val="150000"/>
              </a:lnSpc>
              <a:defRPr sz="110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 xmlns:p14="http://schemas.microsoft.com/office/powerpoint/2010/main" val="4145592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 xmlns:a16="http://schemas.microsoft.com/office/drawing/2014/main"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 xmlns:a16="http://schemas.microsoft.com/office/drawing/2014/main" id="{74E289BF-FC60-4B0A-9338-19DFADB75B3E}"/>
              </a:ext>
            </a:extLst>
          </p:cNvPr>
          <p:cNvSpPr>
            <a:spLocks noGrp="1"/>
          </p:cNvSpPr>
          <p:nvPr>
            <p:ph type="title" hasCustomPrompt="1"/>
          </p:nvPr>
        </p:nvSpPr>
        <p:spPr>
          <a:xfrm>
            <a:off x="445889" y="4"/>
            <a:ext cx="8252222" cy="891779"/>
          </a:xfrm>
        </p:spPr>
        <p:txBody>
          <a:bodyPr>
            <a:normAutofit/>
          </a:bodyPr>
          <a:lstStyle>
            <a:lvl1pPr algn="ctr">
              <a:defRPr sz="2700" spc="225"/>
            </a:lvl1pPr>
          </a:lstStyle>
          <a:p>
            <a:r>
              <a:rPr lang="en-US" dirty="0"/>
              <a:t>CLICK TO EDIT MASTER TITLE STYLE</a:t>
            </a:r>
          </a:p>
        </p:txBody>
      </p:sp>
      <p:sp>
        <p:nvSpPr>
          <p:cNvPr id="8" name="Footer Placeholder 7">
            <a:extLst>
              <a:ext uri="{FF2B5EF4-FFF2-40B4-BE49-F238E27FC236}">
                <a16:creationId xmlns=""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 xmlns:a16="http://schemas.microsoft.com/office/drawing/2014/main" id="{2B178DD2-BCD4-4E9E-8EAA-0A3AB74C6160}"/>
              </a:ext>
            </a:extLst>
          </p:cNvPr>
          <p:cNvSpPr>
            <a:spLocks noGrp="1"/>
          </p:cNvSpPr>
          <p:nvPr>
            <p:ph sz="half" idx="1"/>
          </p:nvPr>
        </p:nvSpPr>
        <p:spPr>
          <a:xfrm>
            <a:off x="445889" y="1369219"/>
            <a:ext cx="3886200" cy="32635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 xmlns:a16="http://schemas.microsoft.com/office/drawing/2014/main" id="{0B7D881D-13DE-4377-AA74-0EBFD9C9926A}"/>
              </a:ext>
            </a:extLst>
          </p:cNvPr>
          <p:cNvSpPr>
            <a:spLocks noGrp="1"/>
          </p:cNvSpPr>
          <p:nvPr>
            <p:ph sz="half" idx="2"/>
          </p:nvPr>
        </p:nvSpPr>
        <p:spPr>
          <a:xfrm>
            <a:off x="4811911" y="1369219"/>
            <a:ext cx="3886200" cy="32635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05847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 xmlns:a16="http://schemas.microsoft.com/office/drawing/2014/main" id="{74E289BF-FC60-4B0A-9338-19DFADB75B3E}"/>
              </a:ext>
            </a:extLst>
          </p:cNvPr>
          <p:cNvSpPr>
            <a:spLocks noGrp="1"/>
          </p:cNvSpPr>
          <p:nvPr>
            <p:ph type="title" hasCustomPrompt="1"/>
          </p:nvPr>
        </p:nvSpPr>
        <p:spPr>
          <a:xfrm>
            <a:off x="629849" y="600962"/>
            <a:ext cx="2949179" cy="1187777"/>
          </a:xfrm>
        </p:spPr>
        <p:txBody>
          <a:bodyPr>
            <a:normAutofit/>
          </a:bodyPr>
          <a:lstStyle>
            <a:lvl1pPr algn="l">
              <a:defRPr sz="2700" spc="225">
                <a:solidFill>
                  <a:schemeClr val="bg1"/>
                </a:solidFill>
              </a:defRPr>
            </a:lvl1pPr>
          </a:lstStyle>
          <a:p>
            <a:r>
              <a:rPr lang="en-US" dirty="0"/>
              <a:t>CLICK TO EDIT MASTER TITLE STYLE</a:t>
            </a:r>
          </a:p>
        </p:txBody>
      </p:sp>
      <p:sp>
        <p:nvSpPr>
          <p:cNvPr id="8" name="Footer Placeholder 7">
            <a:extLst>
              <a:ext uri="{FF2B5EF4-FFF2-40B4-BE49-F238E27FC236}">
                <a16:creationId xmlns=""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 xmlns:a16="http://schemas.microsoft.com/office/drawing/2014/main" id="{1B8C1683-B5FA-422D-82FD-3E04C0D01AC4}"/>
              </a:ext>
            </a:extLst>
          </p:cNvPr>
          <p:cNvSpPr>
            <a:spLocks noGrp="1"/>
          </p:cNvSpPr>
          <p:nvPr>
            <p:ph type="body" sz="half" idx="2"/>
          </p:nvPr>
        </p:nvSpPr>
        <p:spPr>
          <a:xfrm>
            <a:off x="629841" y="1860415"/>
            <a:ext cx="2949178" cy="2541326"/>
          </a:xfrm>
        </p:spPr>
        <p:txBody>
          <a:bodyPr/>
          <a:lstStyle>
            <a:lvl1pPr marL="0" indent="0">
              <a:buNone/>
              <a:defRPr sz="1200">
                <a:solidFill>
                  <a:schemeClr val="bg1"/>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17" name="Content Placeholder 2">
            <a:extLst>
              <a:ext uri="{FF2B5EF4-FFF2-40B4-BE49-F238E27FC236}">
                <a16:creationId xmlns="" xmlns:a16="http://schemas.microsoft.com/office/drawing/2014/main" id="{64332CC6-AF18-49EE-9933-50E3E93F6B86}"/>
              </a:ext>
            </a:extLst>
          </p:cNvPr>
          <p:cNvSpPr>
            <a:spLocks noGrp="1"/>
          </p:cNvSpPr>
          <p:nvPr>
            <p:ph idx="1"/>
          </p:nvPr>
        </p:nvSpPr>
        <p:spPr>
          <a:xfrm>
            <a:off x="3887391" y="600960"/>
            <a:ext cx="4923830" cy="3794830"/>
          </a:xfrm>
        </p:spPr>
        <p:txBody>
          <a:bodyPr>
            <a:normAutofit/>
          </a:bodyPr>
          <a:lstStyle>
            <a:lvl1pPr>
              <a:defRPr sz="1500"/>
            </a:lvl1pPr>
            <a:lvl2pPr>
              <a:defRPr sz="1400"/>
            </a:lvl2pPr>
            <a:lvl3pPr>
              <a:defRPr sz="12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4079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 xmlns:a16="http://schemas.microsoft.com/office/drawing/2014/main" id="{74E289BF-FC60-4B0A-9338-19DFADB75B3E}"/>
              </a:ext>
            </a:extLst>
          </p:cNvPr>
          <p:cNvSpPr>
            <a:spLocks noGrp="1"/>
          </p:cNvSpPr>
          <p:nvPr>
            <p:ph type="title" hasCustomPrompt="1"/>
          </p:nvPr>
        </p:nvSpPr>
        <p:spPr>
          <a:xfrm>
            <a:off x="629849" y="600962"/>
            <a:ext cx="2949179" cy="1187777"/>
          </a:xfrm>
        </p:spPr>
        <p:txBody>
          <a:bodyPr>
            <a:normAutofit/>
          </a:bodyPr>
          <a:lstStyle>
            <a:lvl1pPr algn="l">
              <a:defRPr sz="2700" spc="225">
                <a:solidFill>
                  <a:schemeClr val="bg1"/>
                </a:solidFill>
              </a:defRPr>
            </a:lvl1pPr>
          </a:lstStyle>
          <a:p>
            <a:r>
              <a:rPr lang="en-US" dirty="0"/>
              <a:t>CLICK TO EDIT MASTER TITLE STYLE</a:t>
            </a:r>
          </a:p>
        </p:txBody>
      </p:sp>
      <p:sp>
        <p:nvSpPr>
          <p:cNvPr id="8" name="Footer Placeholder 7">
            <a:extLst>
              <a:ext uri="{FF2B5EF4-FFF2-40B4-BE49-F238E27FC236}">
                <a16:creationId xmlns=""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 xmlns:a16="http://schemas.microsoft.com/office/drawing/2014/main" id="{73C3E625-3996-4407-8E4D-475EF610D90C}"/>
              </a:ext>
            </a:extLst>
          </p:cNvPr>
          <p:cNvSpPr>
            <a:spLocks noGrp="1"/>
          </p:cNvSpPr>
          <p:nvPr>
            <p:ph type="body" sz="half" idx="2"/>
          </p:nvPr>
        </p:nvSpPr>
        <p:spPr>
          <a:xfrm>
            <a:off x="629841" y="1788735"/>
            <a:ext cx="2949178" cy="2613006"/>
          </a:xfrm>
        </p:spPr>
        <p:txBody>
          <a:bodyPr/>
          <a:lstStyle>
            <a:lvl1pPr marL="0" indent="0">
              <a:buNone/>
              <a:defRPr sz="1200">
                <a:solidFill>
                  <a:schemeClr val="bg1"/>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17" name="Picture Placeholder 2">
            <a:extLst>
              <a:ext uri="{FF2B5EF4-FFF2-40B4-BE49-F238E27FC236}">
                <a16:creationId xmlns="" xmlns:a16="http://schemas.microsoft.com/office/drawing/2014/main" id="{E87E45D5-103F-4407-822F-E7FAE02D6ABB}"/>
              </a:ext>
            </a:extLst>
          </p:cNvPr>
          <p:cNvSpPr>
            <a:spLocks noGrp="1"/>
          </p:cNvSpPr>
          <p:nvPr>
            <p:ph type="pic" idx="1"/>
          </p:nvPr>
        </p:nvSpPr>
        <p:spPr>
          <a:xfrm>
            <a:off x="3887391" y="600960"/>
            <a:ext cx="4923830" cy="379483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ext uri="{BB962C8B-B14F-4D97-AF65-F5344CB8AC3E}">
        <p14:creationId xmlns="" xmlns:p14="http://schemas.microsoft.com/office/powerpoint/2010/main" val="2918662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2" name="Title 1">
            <a:extLst>
              <a:ext uri="{FF2B5EF4-FFF2-40B4-BE49-F238E27FC236}">
                <a16:creationId xmlns="" xmlns:a16="http://schemas.microsoft.com/office/drawing/2014/main" id="{6C38A396-E30B-644A-8E9F-E9BED5E867FB}"/>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Tree>
    <p:extLst>
      <p:ext uri="{BB962C8B-B14F-4D97-AF65-F5344CB8AC3E}">
        <p14:creationId xmlns="" xmlns:p14="http://schemas.microsoft.com/office/powerpoint/2010/main" val="230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3/15/2019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Rectangle 6">
            <a:extLst>
              <a:ext uri="{FF2B5EF4-FFF2-40B4-BE49-F238E27FC236}">
                <a16:creationId xmlns="" xmlns:a16="http://schemas.microsoft.com/office/drawing/2014/main" id="{9AB66B20-A484-4A16-A015-2118F9AF2101}"/>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3/15/2019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 xmlns:a16="http://schemas.microsoft.com/office/drawing/2014/main"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 name="Rectangle 8">
            <a:extLst>
              <a:ext uri="{FF2B5EF4-FFF2-40B4-BE49-F238E27FC236}">
                <a16:creationId xmlns="" xmlns:a16="http://schemas.microsoft.com/office/drawing/2014/main"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3/15/2019</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pPr/>
              <a:t>‹#›</a:t>
            </a:fld>
            <a:endParaRPr lang="en-US" dirty="0"/>
          </a:p>
        </p:txBody>
      </p:sp>
      <p:sp>
        <p:nvSpPr>
          <p:cNvPr id="10" name="Rectangle 9">
            <a:extLst>
              <a:ext uri="{FF2B5EF4-FFF2-40B4-BE49-F238E27FC236}">
                <a16:creationId xmlns="" xmlns:a16="http://schemas.microsoft.com/office/drawing/2014/main"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 xmlns:a16="http://schemas.microsoft.com/office/drawing/2014/main"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2"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3/15/2019</a:t>
            </a:fld>
            <a:endParaRPr lang="en-US"/>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4B73C415-D670-4716-A5EC-CC4D52CA2BAC}" type="slidenum">
              <a:rPr lang="en-ZA" smtClean="0"/>
              <a:pPr/>
              <a:t>‹#›</a:t>
            </a:fld>
            <a:endParaRPr lang="en-Z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3/15/2019</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3/15/2019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 xmlns:a16="http://schemas.microsoft.com/office/drawing/2014/main"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3/15/2019</a:t>
            </a:fld>
            <a:endParaRPr lang="en-US">
              <a:solidFill>
                <a:schemeClr val="tx1"/>
              </a:solidFill>
            </a:endParaRPr>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fld id="{8C2E478F-E849-4A8C-AF1F-CBCC78A7CBFA}"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Rectangle 12">
            <a:extLst>
              <a:ext uri="{FF2B5EF4-FFF2-40B4-BE49-F238E27FC236}">
                <a16:creationId xmlns="" xmlns:a16="http://schemas.microsoft.com/office/drawing/2014/main"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4" name="Shape 61">
            <a:extLst>
              <a:ext uri="{FF2B5EF4-FFF2-40B4-BE49-F238E27FC236}">
                <a16:creationId xmlns="" xmlns:a16="http://schemas.microsoft.com/office/drawing/2014/main"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ma14="http://schemas.microsoft.com/office/mac/drawingml/2011/main" xmlns=""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3/15/2019</a:t>
            </a:fld>
            <a:endParaRPr lang="en-US" sz="1000" dirty="0">
              <a:solidFill>
                <a:schemeClr val="tx1"/>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Add a footer</a:t>
            </a:r>
            <a:endParaRPr lang="en-US"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2E478F-E849-4A8C-AF1F-CBCC78A7CBFA}"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661" r:id="rId17"/>
    <p:sldLayoutId id="2147483674" r:id="rId18"/>
    <p:sldLayoutId id="2147483675" r:id="rId19"/>
    <p:sldLayoutId id="2147483673" r:id="rId20"/>
    <p:sldLayoutId id="2147483653" r:id="rId21"/>
    <p:sldLayoutId id="2147483670" r:id="rId22"/>
    <p:sldLayoutId id="2147483671" r:id="rId23"/>
    <p:sldLayoutId id="2147483672" r:id="rId24"/>
    <p:sldLayoutId id="2147483669" r:id="rId25"/>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F7706BE-EF2E-459C-8778-01DDD354C634}"/>
              </a:ext>
            </a:extLst>
          </p:cNvPr>
          <p:cNvSpPr>
            <a:spLocks noGrp="1"/>
          </p:cNvSpPr>
          <p:nvPr>
            <p:ph type="title"/>
          </p:nvPr>
        </p:nvSpPr>
        <p:spPr>
          <a:xfrm>
            <a:off x="445325" y="1774975"/>
            <a:ext cx="8305800" cy="857250"/>
          </a:xfrm>
        </p:spPr>
        <p:txBody>
          <a:bodyPr>
            <a:normAutofit/>
          </a:bodyPr>
          <a:lstStyle/>
          <a:p>
            <a:pPr algn="ctr"/>
            <a:r>
              <a:rPr lang="en-US" dirty="0" smtClean="0"/>
              <a:t>AGILE MANAGEMENT</a:t>
            </a:r>
            <a:endParaRPr lang="en-US" dirty="0">
              <a:solidFill>
                <a:schemeClr val="bg1"/>
              </a:solidFill>
            </a:endParaRPr>
          </a:p>
        </p:txBody>
      </p:sp>
    </p:spTree>
    <p:extLst>
      <p:ext uri="{BB962C8B-B14F-4D97-AF65-F5344CB8AC3E}">
        <p14:creationId xmlns="" xmlns:p14="http://schemas.microsoft.com/office/powerpoint/2010/main" val="1102045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10</a:t>
            </a:fld>
            <a:endParaRPr lang="en-US" dirty="0"/>
          </a:p>
        </p:txBody>
      </p:sp>
      <p:sp>
        <p:nvSpPr>
          <p:cNvPr id="3" name="Title 2"/>
          <p:cNvSpPr>
            <a:spLocks noGrp="1"/>
          </p:cNvSpPr>
          <p:nvPr>
            <p:ph type="title"/>
          </p:nvPr>
        </p:nvSpPr>
        <p:spPr>
          <a:xfrm>
            <a:off x="600268" y="527436"/>
            <a:ext cx="8252222" cy="617935"/>
          </a:xfrm>
        </p:spPr>
        <p:txBody>
          <a:bodyPr>
            <a:normAutofit fontScale="90000"/>
          </a:bodyPr>
          <a:lstStyle/>
          <a:p>
            <a:r>
              <a:rPr lang="en-US" dirty="0" smtClean="0"/>
              <a:t>Sprint Planning Steps</a:t>
            </a:r>
            <a:endParaRPr lang="en-US" dirty="0"/>
          </a:p>
        </p:txBody>
      </p:sp>
      <p:sp>
        <p:nvSpPr>
          <p:cNvPr id="4" name="Content Placeholder 3"/>
          <p:cNvSpPr>
            <a:spLocks noGrp="1"/>
          </p:cNvSpPr>
          <p:nvPr>
            <p:ph idx="1"/>
          </p:nvPr>
        </p:nvSpPr>
        <p:spPr>
          <a:xfrm>
            <a:off x="378534" y="1177267"/>
            <a:ext cx="8439149" cy="4181475"/>
          </a:xfrm>
        </p:spPr>
        <p:txBody>
          <a:bodyPr>
            <a:noAutofit/>
          </a:bodyPr>
          <a:lstStyle/>
          <a:p>
            <a:r>
              <a:rPr lang="en-US" sz="1400" dirty="0" smtClean="0">
                <a:latin typeface="Calibri" pitchFamily="34" charset="0"/>
              </a:rPr>
              <a:t>Confirm </a:t>
            </a:r>
            <a:r>
              <a:rPr lang="en-US" sz="1400" dirty="0" smtClean="0">
                <a:latin typeface="Calibri" pitchFamily="34" charset="0"/>
              </a:rPr>
              <a:t>any currently known issues and concerns and record as appropriate</a:t>
            </a:r>
          </a:p>
          <a:p>
            <a:r>
              <a:rPr lang="en-US" sz="1400" dirty="0" smtClean="0">
                <a:latin typeface="Calibri" pitchFamily="34" charset="0"/>
              </a:rPr>
              <a:t>Review the definition of </a:t>
            </a:r>
            <a:r>
              <a:rPr lang="en-US" sz="1400" i="1" dirty="0" smtClean="0">
                <a:latin typeface="Calibri" pitchFamily="34" charset="0"/>
              </a:rPr>
              <a:t>DONE</a:t>
            </a:r>
            <a:r>
              <a:rPr lang="en-US" sz="1400" dirty="0" smtClean="0">
                <a:latin typeface="Calibri" pitchFamily="34" charset="0"/>
              </a:rPr>
              <a:t> and make any appropriate updates based on technology, skill, or team member changes since the last sprint</a:t>
            </a:r>
          </a:p>
          <a:p>
            <a:r>
              <a:rPr lang="en-US" sz="1400" dirty="0" smtClean="0">
                <a:latin typeface="Calibri" pitchFamily="34" charset="0"/>
              </a:rPr>
              <a:t>Present proposed product backlog items to consider for the sprint backlog</a:t>
            </a:r>
          </a:p>
          <a:p>
            <a:r>
              <a:rPr lang="en-US" sz="1400" dirty="0" smtClean="0">
                <a:latin typeface="Calibri" pitchFamily="34" charset="0"/>
              </a:rPr>
              <a:t>Determine the needs, sign up for work, and estimate the work owned</a:t>
            </a:r>
          </a:p>
          <a:p>
            <a:r>
              <a:rPr lang="en-US" sz="1400" dirty="0" smtClean="0">
                <a:latin typeface="Calibri" pitchFamily="34" charset="0"/>
              </a:rPr>
              <a:t>Product Owner answers clarifying questions and elaborates acceptance criteria</a:t>
            </a:r>
          </a:p>
          <a:p>
            <a:r>
              <a:rPr lang="en-US" sz="1400" dirty="0" smtClean="0">
                <a:latin typeface="Calibri" pitchFamily="34" charset="0"/>
              </a:rPr>
              <a:t>Confirm any new issues and concerns raised during meeting and record</a:t>
            </a:r>
          </a:p>
          <a:p>
            <a:r>
              <a:rPr lang="en-US" sz="1400" dirty="0" smtClean="0">
                <a:latin typeface="Calibri" pitchFamily="34" charset="0"/>
              </a:rPr>
              <a:t>Confirm any assumptions or dependencies discovered during planning and record</a:t>
            </a:r>
          </a:p>
          <a:p>
            <a:r>
              <a:rPr lang="en-US" sz="1400" dirty="0" smtClean="0">
                <a:latin typeface="Calibri" pitchFamily="34" charset="0"/>
              </a:rPr>
              <a:t>Scrum Master calls for a group consensus on the plan</a:t>
            </a:r>
          </a:p>
          <a:p>
            <a:r>
              <a:rPr lang="en-US" sz="1400" dirty="0" smtClean="0">
                <a:latin typeface="Calibri" pitchFamily="34" charset="0"/>
              </a:rPr>
              <a:t>Team and Product Owner signal if this is the best plan they can make given what they know right now</a:t>
            </a:r>
          </a:p>
          <a:p>
            <a:pPr algn="just">
              <a:lnSpc>
                <a:spcPct val="100000"/>
              </a:lnSpc>
            </a:pPr>
            <a:endParaRPr lang="en-US" sz="1400" dirty="0" smtClean="0">
              <a:latin typeface="Calibri" pitchFamily="34" charset="0"/>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902525" y="403761"/>
            <a:ext cx="7730837" cy="914403"/>
          </a:xfrm>
        </p:spPr>
        <p:txBody>
          <a:bodyPr>
            <a:noAutofit/>
          </a:bodyPr>
          <a:lstStyle/>
          <a:p>
            <a:r>
              <a:rPr lang="en-US" sz="3600" dirty="0" smtClean="0"/>
              <a:t>Retrospection in Agile Management</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344385" y="1484417"/>
            <a:ext cx="8443364" cy="3455718"/>
          </a:xfrm>
        </p:spPr>
        <p:txBody>
          <a:bodyPr>
            <a:noAutofit/>
          </a:bodyPr>
          <a:lstStyle/>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An opportunity for the Scrum Team to inspect itself and create a plan for improvements to be enacted during the next Sprint.</a:t>
            </a:r>
          </a:p>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Meetings intended to reflect on the most recent sprint/project/milestone and celebrate team wins.</a:t>
            </a:r>
          </a:p>
          <a:p>
            <a:pPr marL="342900" indent="-342900">
              <a:lnSpc>
                <a:spcPct val="150000"/>
              </a:lnSpc>
              <a:buFont typeface="Arial" pitchFamily="34" charset="0"/>
              <a:buChar char="•"/>
            </a:pP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12</a:t>
            </a:fld>
            <a:endParaRPr lang="en-US" dirty="0"/>
          </a:p>
        </p:txBody>
      </p:sp>
      <p:sp>
        <p:nvSpPr>
          <p:cNvPr id="3" name="Title 2"/>
          <p:cNvSpPr>
            <a:spLocks noGrp="1"/>
          </p:cNvSpPr>
          <p:nvPr>
            <p:ph type="title"/>
          </p:nvPr>
        </p:nvSpPr>
        <p:spPr>
          <a:xfrm>
            <a:off x="493390" y="669941"/>
            <a:ext cx="8252222" cy="617935"/>
          </a:xfrm>
        </p:spPr>
        <p:txBody>
          <a:bodyPr>
            <a:normAutofit fontScale="90000"/>
          </a:bodyPr>
          <a:lstStyle/>
          <a:p>
            <a:r>
              <a:rPr lang="en-US" dirty="0" smtClean="0"/>
              <a:t>Agile Retrospection Steps</a:t>
            </a:r>
            <a:endParaRPr lang="en-US" dirty="0"/>
          </a:p>
        </p:txBody>
      </p:sp>
      <p:sp>
        <p:nvSpPr>
          <p:cNvPr id="4" name="Content Placeholder 3"/>
          <p:cNvSpPr>
            <a:spLocks noGrp="1"/>
          </p:cNvSpPr>
          <p:nvPr>
            <p:ph idx="1"/>
          </p:nvPr>
        </p:nvSpPr>
        <p:spPr>
          <a:xfrm>
            <a:off x="380011" y="1782784"/>
            <a:ext cx="8383986" cy="2872344"/>
          </a:xfrm>
        </p:spPr>
        <p:txBody>
          <a:bodyPr>
            <a:noAutofit/>
          </a:bodyPr>
          <a:lstStyle/>
          <a:p>
            <a:r>
              <a:rPr lang="en-US" sz="1500" b="1" dirty="0" smtClean="0">
                <a:latin typeface="Calibri" pitchFamily="34" charset="0"/>
              </a:rPr>
              <a:t>Set Stage</a:t>
            </a:r>
            <a:r>
              <a:rPr lang="en-US" sz="1500" dirty="0" smtClean="0">
                <a:latin typeface="Calibri" pitchFamily="34" charset="0"/>
              </a:rPr>
              <a:t> – Setting up of the meeting by the facilitator, sending a meeting invitation to all the required team members.</a:t>
            </a:r>
          </a:p>
          <a:p>
            <a:r>
              <a:rPr lang="en-US" sz="1500" b="1" dirty="0" smtClean="0">
                <a:latin typeface="Calibri" pitchFamily="34" charset="0"/>
              </a:rPr>
              <a:t>Gather Data – </a:t>
            </a:r>
            <a:r>
              <a:rPr lang="en-US" sz="1500" dirty="0" smtClean="0">
                <a:latin typeface="Calibri" pitchFamily="34" charset="0"/>
              </a:rPr>
              <a:t>Gathering ideas, opinions, concerns that the team members might have. </a:t>
            </a:r>
          </a:p>
          <a:p>
            <a:r>
              <a:rPr lang="en-US" sz="1500" b="1" dirty="0" smtClean="0">
                <a:latin typeface="Calibri" pitchFamily="34" charset="0"/>
              </a:rPr>
              <a:t>Generate Insights –</a:t>
            </a:r>
            <a:r>
              <a:rPr lang="en-US" sz="1500" dirty="0" smtClean="0">
                <a:latin typeface="Calibri" pitchFamily="34" charset="0"/>
              </a:rPr>
              <a:t>  Identifying meaningful analytic trends and creating patterns to resolve them. </a:t>
            </a:r>
          </a:p>
          <a:p>
            <a:r>
              <a:rPr lang="en-US" sz="1500" b="1" dirty="0" smtClean="0">
                <a:latin typeface="Calibri" pitchFamily="34" charset="0"/>
              </a:rPr>
              <a:t>Create Actions –</a:t>
            </a:r>
            <a:r>
              <a:rPr lang="en-US" sz="1500" dirty="0" smtClean="0">
                <a:latin typeface="Calibri" pitchFamily="34" charset="0"/>
              </a:rPr>
              <a:t> Assigning actions to an accountable person(s) who will be responsible to resolve it by the decided due date.</a:t>
            </a:r>
          </a:p>
          <a:p>
            <a:r>
              <a:rPr lang="en-US" sz="1500" b="1" dirty="0" smtClean="0">
                <a:latin typeface="Calibri" pitchFamily="34" charset="0"/>
              </a:rPr>
              <a:t>Wrap Up –</a:t>
            </a:r>
            <a:r>
              <a:rPr lang="en-US" sz="1500" dirty="0" smtClean="0">
                <a:latin typeface="Calibri" pitchFamily="34" charset="0"/>
              </a:rPr>
              <a:t> Thank the team for their time and for their participation.</a:t>
            </a: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1151907" y="180294"/>
            <a:ext cx="7350827" cy="1173497"/>
          </a:xfrm>
        </p:spPr>
        <p:txBody>
          <a:bodyPr>
            <a:noAutofit/>
          </a:bodyPr>
          <a:lstStyle/>
          <a:p>
            <a:r>
              <a:rPr lang="en-US" sz="3600" dirty="0" err="1" smtClean="0"/>
              <a:t>Burndown</a:t>
            </a:r>
            <a:r>
              <a:rPr lang="en-US" sz="3600" dirty="0" smtClean="0"/>
              <a:t> Charts in Agile</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296883" y="1484417"/>
            <a:ext cx="8490865" cy="3455718"/>
          </a:xfrm>
        </p:spPr>
        <p:txBody>
          <a:bodyPr>
            <a:noAutofit/>
          </a:bodyPr>
          <a:lstStyle/>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a:t>
            </a:r>
            <a:r>
              <a:rPr lang="en-US" sz="1700" spc="0" dirty="0" err="1" smtClean="0">
                <a:solidFill>
                  <a:schemeClr val="tx1"/>
                </a:solidFill>
                <a:latin typeface="Calibri" pitchFamily="34" charset="0"/>
                <a:cs typeface="Times New Roman" pitchFamily="18" charset="0"/>
              </a:rPr>
              <a:t>burndown</a:t>
            </a:r>
            <a:r>
              <a:rPr lang="en-US" sz="1700" spc="0" dirty="0" smtClean="0">
                <a:solidFill>
                  <a:schemeClr val="tx1"/>
                </a:solidFill>
                <a:latin typeface="Calibri" pitchFamily="34" charset="0"/>
                <a:cs typeface="Times New Roman" pitchFamily="18" charset="0"/>
              </a:rPr>
              <a:t> chart that shows how quickly you and your team are burning through your customer's user stories. </a:t>
            </a:r>
            <a:br>
              <a:rPr lang="en-US" sz="1700" spc="0" dirty="0" smtClean="0">
                <a:solidFill>
                  <a:schemeClr val="tx1"/>
                </a:solidFill>
                <a:latin typeface="Calibri" pitchFamily="34" charset="0"/>
                <a:cs typeface="Times New Roman" pitchFamily="18" charset="0"/>
              </a:rPr>
            </a:br>
            <a:endParaRPr lang="en-US" sz="1700" spc="0" dirty="0" smtClean="0">
              <a:solidFill>
                <a:schemeClr val="tx1"/>
              </a:solidFill>
              <a:latin typeface="Calibri" pitchFamily="34" charset="0"/>
              <a:cs typeface="Times New Roman" pitchFamily="18" charset="0"/>
            </a:endParaRPr>
          </a:p>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shows the total effort against the amount of work we deliver each iteration.</a:t>
            </a: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14</a:t>
            </a:fld>
            <a:endParaRPr lang="en-US" dirty="0"/>
          </a:p>
        </p:txBody>
      </p:sp>
      <p:sp>
        <p:nvSpPr>
          <p:cNvPr id="3" name="Title 2"/>
          <p:cNvSpPr>
            <a:spLocks noGrp="1"/>
          </p:cNvSpPr>
          <p:nvPr>
            <p:ph type="title"/>
          </p:nvPr>
        </p:nvSpPr>
        <p:spPr>
          <a:xfrm>
            <a:off x="1395916" y="486888"/>
            <a:ext cx="6144916" cy="1377538"/>
          </a:xfrm>
        </p:spPr>
        <p:txBody>
          <a:bodyPr>
            <a:normAutofit fontScale="90000"/>
          </a:bodyPr>
          <a:lstStyle/>
          <a:p>
            <a:r>
              <a:rPr lang="en-US" dirty="0" err="1" smtClean="0"/>
              <a:t>Burndown</a:t>
            </a:r>
            <a:r>
              <a:rPr lang="en-US" dirty="0" smtClean="0"/>
              <a:t> charts in Agile Management</a:t>
            </a:r>
            <a:endParaRPr lang="en-US" dirty="0"/>
          </a:p>
        </p:txBody>
      </p:sp>
      <p:sp>
        <p:nvSpPr>
          <p:cNvPr id="4" name="Content Placeholder 3"/>
          <p:cNvSpPr>
            <a:spLocks noGrp="1"/>
          </p:cNvSpPr>
          <p:nvPr>
            <p:ph idx="1"/>
          </p:nvPr>
        </p:nvSpPr>
        <p:spPr>
          <a:xfrm>
            <a:off x="403762" y="2054431"/>
            <a:ext cx="8490856" cy="2541320"/>
          </a:xfrm>
        </p:spPr>
        <p:txBody>
          <a:bodyPr>
            <a:noAutofit/>
          </a:bodyPr>
          <a:lstStyle/>
          <a:p>
            <a:r>
              <a:rPr lang="en-US" sz="1600" dirty="0" smtClean="0">
                <a:latin typeface="Calibri" pitchFamily="34" charset="0"/>
                <a:cs typeface="Times New Roman" pitchFamily="18" charset="0"/>
              </a:rPr>
              <a:t>A large graph relating the quantity of work remaining (on the vertical axis) and the time elapsed since the start of the project (on the horizontal, showing future as well as past). </a:t>
            </a:r>
          </a:p>
          <a:p>
            <a:r>
              <a:rPr lang="en-US" sz="1600" dirty="0" smtClean="0">
                <a:latin typeface="Calibri" pitchFamily="34" charset="0"/>
                <a:cs typeface="Times New Roman" pitchFamily="18" charset="0"/>
              </a:rPr>
              <a:t>Two variants exist, depending on whether the amount graphed is for the work remaining in the iteration ("sprint </a:t>
            </a:r>
            <a:r>
              <a:rPr lang="en-US" sz="1600" dirty="0" err="1" smtClean="0">
                <a:latin typeface="Calibri" pitchFamily="34" charset="0"/>
                <a:cs typeface="Times New Roman" pitchFamily="18" charset="0"/>
              </a:rPr>
              <a:t>burndown</a:t>
            </a:r>
            <a:r>
              <a:rPr lang="en-US" sz="1600" dirty="0" smtClean="0">
                <a:latin typeface="Calibri" pitchFamily="34" charset="0"/>
                <a:cs typeface="Times New Roman" pitchFamily="18" charset="0"/>
              </a:rPr>
              <a:t>") or more commonly the entire project ("product </a:t>
            </a:r>
            <a:r>
              <a:rPr lang="en-US" sz="1600" dirty="0" err="1" smtClean="0">
                <a:latin typeface="Calibri" pitchFamily="34" charset="0"/>
                <a:cs typeface="Times New Roman" pitchFamily="18" charset="0"/>
              </a:rPr>
              <a:t>burndown</a:t>
            </a:r>
            <a:r>
              <a:rPr lang="en-US" sz="1600" dirty="0" smtClean="0">
                <a:latin typeface="Calibri" pitchFamily="34" charset="0"/>
                <a:cs typeface="Times New Roman" pitchFamily="18" charset="0"/>
              </a:rPr>
              <a:t>").</a:t>
            </a:r>
            <a:endParaRPr lang="en-US" sz="1600" dirty="0" smtClean="0">
              <a:latin typeface="Calibri" pitchFamily="34" charset="0"/>
              <a:cs typeface="Times New Roman" pitchFamily="18" charset="0"/>
            </a:endParaRPr>
          </a:p>
          <a:p>
            <a:r>
              <a:rPr lang="en-US" sz="1600" dirty="0" smtClean="0">
                <a:latin typeface="Calibri" pitchFamily="34" charset="0"/>
                <a:cs typeface="Times New Roman" pitchFamily="18" charset="0"/>
              </a:rPr>
              <a:t>This practice results in up-to-date project status being not only visible, but in fact shoved into the faces of everyone involved: as a result it encourages the team to confront any difficulties sooner and more decisively. </a:t>
            </a:r>
          </a:p>
          <a:p>
            <a:endParaRPr lang="en-US" sz="1600" dirty="0" smtClean="0">
              <a:latin typeface="Calibri" pitchFamily="34" charset="0"/>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38796" y="499478"/>
            <a:ext cx="6922578" cy="430492"/>
          </a:xfrm>
        </p:spPr>
        <p:txBody>
          <a:bodyPr/>
          <a:lstStyle/>
          <a:p>
            <a:r>
              <a:rPr lang="en-IN" dirty="0" smtClean="0"/>
              <a:t>They are useful because:</a:t>
            </a:r>
            <a:endParaRPr lang="en-IN" dirty="0"/>
          </a:p>
        </p:txBody>
      </p:sp>
      <p:sp>
        <p:nvSpPr>
          <p:cNvPr id="8" name="Content Placeholder 7"/>
          <p:cNvSpPr>
            <a:spLocks noGrp="1"/>
          </p:cNvSpPr>
          <p:nvPr>
            <p:ph idx="1"/>
          </p:nvPr>
        </p:nvSpPr>
        <p:spPr>
          <a:xfrm>
            <a:off x="5094514" y="1219134"/>
            <a:ext cx="3763743" cy="3477294"/>
          </a:xfrm>
        </p:spPr>
        <p:txBody>
          <a:bodyPr>
            <a:normAutofit/>
          </a:bodyPr>
          <a:lstStyle/>
          <a:p>
            <a:r>
              <a:rPr lang="en-US" sz="2000" dirty="0" smtClean="0">
                <a:latin typeface="+mj-lt"/>
              </a:rPr>
              <a:t>Make the reality of the project clear.</a:t>
            </a:r>
          </a:p>
          <a:p>
            <a:r>
              <a:rPr lang="en-US" sz="2000" dirty="0" smtClean="0">
                <a:latin typeface="+mj-lt"/>
              </a:rPr>
              <a:t>Show the impact of decisions.</a:t>
            </a:r>
          </a:p>
          <a:p>
            <a:r>
              <a:rPr lang="en-US" sz="2000" dirty="0" smtClean="0">
                <a:latin typeface="+mj-lt"/>
              </a:rPr>
              <a:t>Warn you early if things aren't going according to plan.</a:t>
            </a:r>
          </a:p>
          <a:p>
            <a:r>
              <a:rPr lang="en-US" sz="2000" dirty="0" smtClean="0">
                <a:latin typeface="+mj-lt"/>
              </a:rPr>
              <a:t>Get rid of all the wishful thinking around dates.</a:t>
            </a:r>
          </a:p>
          <a:p>
            <a:endParaRPr lang="en-IN" sz="2000" dirty="0">
              <a:latin typeface="+mj-lt"/>
            </a:endParaRPr>
          </a:p>
        </p:txBody>
      </p:sp>
      <p:sp>
        <p:nvSpPr>
          <p:cNvPr id="6" name="Slide Number Placeholder 5"/>
          <p:cNvSpPr>
            <a:spLocks noGrp="1"/>
          </p:cNvSpPr>
          <p:nvPr>
            <p:ph type="sldNum" sz="quarter" idx="4"/>
          </p:nvPr>
        </p:nvSpPr>
        <p:spPr/>
        <p:txBody>
          <a:bodyPr/>
          <a:lstStyle/>
          <a:p>
            <a:fld id="{8C2E478F-E849-4A8C-AF1F-CBCC78A7CBFA}" type="slidenum">
              <a:rPr lang="en-US" smtClean="0"/>
              <a:pPr/>
              <a:t>15</a:t>
            </a:fld>
            <a:endParaRPr lang="en-US" dirty="0"/>
          </a:p>
        </p:txBody>
      </p:sp>
      <p:pic>
        <p:nvPicPr>
          <p:cNvPr id="1026" name="Picture 2" descr="C:\Users\Rishabh\Desktop\Scrum-Team-Mechanics-1.png"/>
          <p:cNvPicPr>
            <a:picLocks noChangeAspect="1" noChangeArrowheads="1"/>
          </p:cNvPicPr>
          <p:nvPr/>
        </p:nvPicPr>
        <p:blipFill>
          <a:blip r:embed="rId2"/>
          <a:srcRect/>
          <a:stretch>
            <a:fillRect/>
          </a:stretch>
        </p:blipFill>
        <p:spPr bwMode="auto">
          <a:xfrm>
            <a:off x="261257" y="1291938"/>
            <a:ext cx="4678877" cy="343444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1306286" y="285010"/>
            <a:ext cx="7243949" cy="947866"/>
          </a:xfrm>
        </p:spPr>
        <p:txBody>
          <a:bodyPr>
            <a:noAutofit/>
          </a:bodyPr>
          <a:lstStyle/>
          <a:p>
            <a:r>
              <a:rPr lang="en-US" sz="3600" dirty="0" smtClean="0"/>
              <a:t>Planning Poker</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237506" y="1567545"/>
            <a:ext cx="8633369"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Also called Scrum poker, planning poker is a consensus-based, </a:t>
            </a:r>
            <a:r>
              <a:rPr lang="en-US" sz="1700" spc="0" dirty="0" smtClean="0">
                <a:solidFill>
                  <a:prstClr val="black"/>
                </a:solidFill>
                <a:latin typeface="Calibri" pitchFamily="34" charset="0"/>
                <a:cs typeface="Times New Roman" pitchFamily="18" charset="0"/>
              </a:rPr>
              <a:t>agile planning </a:t>
            </a:r>
            <a:r>
              <a:rPr lang="en-US" sz="1700" spc="0" dirty="0" smtClean="0">
                <a:solidFill>
                  <a:schemeClr val="tx1"/>
                </a:solidFill>
                <a:latin typeface="Calibri" pitchFamily="34" charset="0"/>
                <a:cs typeface="Times New Roman" pitchFamily="18" charset="0"/>
              </a:rPr>
              <a:t>technique for estimating effort or relative size of development goals or </a:t>
            </a:r>
            <a:r>
              <a:rPr lang="en-US" sz="1700" spc="0" dirty="0" smtClean="0">
                <a:solidFill>
                  <a:prstClr val="black"/>
                </a:solidFill>
                <a:latin typeface="Calibri" pitchFamily="34" charset="0"/>
                <a:cs typeface="Times New Roman" pitchFamily="18" charset="0"/>
              </a:rPr>
              <a:t>product backlogs.</a:t>
            </a:r>
          </a:p>
          <a:p>
            <a:pPr marL="342900" indent="-342900" algn="just">
              <a:lnSpc>
                <a:spcPct val="150000"/>
              </a:lnSpc>
              <a:buFont typeface="Arial" pitchFamily="34" charset="0"/>
              <a:buChar char="•"/>
            </a:pPr>
            <a:endParaRPr lang="en-US" sz="1700" spc="0" dirty="0" smtClean="0">
              <a:solidFill>
                <a:prstClr val="black"/>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prstClr val="black"/>
                </a:solidFill>
                <a:latin typeface="Calibri" pitchFamily="34" charset="0"/>
                <a:cs typeface="Times New Roman" pitchFamily="18" charset="0"/>
              </a:rPr>
              <a:t>It brings together multiple expert opinions for the agile estimation of a project. </a:t>
            </a:r>
          </a:p>
          <a:p>
            <a:pPr marL="342900" indent="-342900" algn="just">
              <a:lnSpc>
                <a:spcPct val="150000"/>
              </a:lnSpc>
              <a:buFont typeface="Arial" pitchFamily="34" charset="0"/>
              <a:buChar char="•"/>
            </a:pP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16</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17</a:t>
            </a:fld>
            <a:endParaRPr lang="en-US" dirty="0"/>
          </a:p>
        </p:txBody>
      </p:sp>
      <p:sp>
        <p:nvSpPr>
          <p:cNvPr id="3" name="Title 2"/>
          <p:cNvSpPr>
            <a:spLocks noGrp="1"/>
          </p:cNvSpPr>
          <p:nvPr>
            <p:ph type="title"/>
          </p:nvPr>
        </p:nvSpPr>
        <p:spPr>
          <a:xfrm>
            <a:off x="1141160" y="1180580"/>
            <a:ext cx="8252222" cy="617935"/>
          </a:xfrm>
        </p:spPr>
        <p:txBody>
          <a:bodyPr>
            <a:normAutofit fontScale="90000"/>
          </a:bodyPr>
          <a:lstStyle/>
          <a:p>
            <a:r>
              <a:rPr lang="en-US" dirty="0" smtClean="0"/>
              <a:t>Planning Poker in Agile Management</a:t>
            </a:r>
            <a:endParaRPr lang="en-US" dirty="0"/>
          </a:p>
        </p:txBody>
      </p:sp>
      <p:sp>
        <p:nvSpPr>
          <p:cNvPr id="4" name="Content Placeholder 3"/>
          <p:cNvSpPr>
            <a:spLocks noGrp="1"/>
          </p:cNvSpPr>
          <p:nvPr>
            <p:ph idx="1"/>
          </p:nvPr>
        </p:nvSpPr>
        <p:spPr>
          <a:xfrm>
            <a:off x="403761" y="1934193"/>
            <a:ext cx="8490856" cy="3874326"/>
          </a:xfrm>
        </p:spPr>
        <p:txBody>
          <a:bodyPr>
            <a:noAutofit/>
          </a:bodyPr>
          <a:lstStyle/>
          <a:p>
            <a:pPr algn="just"/>
            <a:r>
              <a:rPr lang="en-US" sz="1400" dirty="0" smtClean="0">
                <a:latin typeface="+mj-lt"/>
              </a:rPr>
              <a:t>To start a poker planning session, the team meets in presence of the customer or Product Owner.</a:t>
            </a:r>
          </a:p>
          <a:p>
            <a:pPr algn="just"/>
            <a:r>
              <a:rPr lang="en-US" sz="1400" dirty="0" smtClean="0">
                <a:latin typeface="+mj-lt"/>
              </a:rPr>
              <a:t> Around the table, each team member holds a set of playing cards, bearing numerical values appropriate for points estimation of a user story.</a:t>
            </a:r>
          </a:p>
          <a:p>
            <a:pPr algn="just"/>
            <a:r>
              <a:rPr lang="en-US" sz="1400" dirty="0" smtClean="0">
                <a:latin typeface="+mj-lt"/>
              </a:rPr>
              <a:t>The product owner briefly states the intent and value of an agile user story. Each member of the development team silently picks an estimate and readies the corresponding card, face down. When everyone has taken their pick, the cards are turned face up and the estimates are read aloud.</a:t>
            </a:r>
          </a:p>
          <a:p>
            <a:pPr algn="just"/>
            <a:r>
              <a:rPr lang="en-US" sz="1400" dirty="0" smtClean="0">
                <a:latin typeface="+mj-lt"/>
                <a:cs typeface="Times New Roman" pitchFamily="18" charset="0"/>
              </a:rPr>
              <a:t>This </a:t>
            </a:r>
            <a:r>
              <a:rPr lang="en-US" sz="1400" dirty="0" smtClean="0">
                <a:latin typeface="+mj-lt"/>
                <a:cs typeface="Times New Roman" pitchFamily="18" charset="0"/>
              </a:rPr>
              <a:t>type of agile planning includes everyone: programmers, testers, database engineers, analysts, user interaction designers, and all other personnel involved in the project.</a:t>
            </a:r>
            <a:endParaRPr lang="en-US" dirty="0" smtClean="0">
              <a:latin typeface="+mj-lt"/>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866899" y="356262"/>
            <a:ext cx="7766463" cy="947866"/>
          </a:xfrm>
        </p:spPr>
        <p:txBody>
          <a:bodyPr>
            <a:noAutofit/>
          </a:bodyPr>
          <a:lstStyle/>
          <a:p>
            <a:r>
              <a:rPr lang="en-US" sz="3600" dirty="0" smtClean="0"/>
              <a:t>What is the daily standup</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261258" y="1567545"/>
            <a:ext cx="8609618"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scrum meeting, or the daily stand-up, is the 15 minute meeting that makes product development teams more productive and efficient. </a:t>
            </a:r>
            <a:endParaRPr lang="en-US" sz="1700" spc="0" dirty="0" smtClean="0">
              <a:solidFill>
                <a:prstClr val="black"/>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prstClr val="black"/>
                </a:solidFill>
                <a:latin typeface="Calibri" pitchFamily="34" charset="0"/>
                <a:cs typeface="Times New Roman" pitchFamily="18" charset="0"/>
              </a:rPr>
              <a:t>Ideally, a daily scrum meeting is held in the morning, as it helps set the context for the coming day's work.</a:t>
            </a: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18</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19</a:t>
            </a:fld>
            <a:endParaRPr lang="en-US" dirty="0"/>
          </a:p>
        </p:txBody>
      </p:sp>
      <p:sp>
        <p:nvSpPr>
          <p:cNvPr id="3" name="Title 2"/>
          <p:cNvSpPr>
            <a:spLocks noGrp="1"/>
          </p:cNvSpPr>
          <p:nvPr>
            <p:ph type="title"/>
          </p:nvPr>
        </p:nvSpPr>
        <p:spPr>
          <a:xfrm>
            <a:off x="891778" y="503686"/>
            <a:ext cx="8252222" cy="617935"/>
          </a:xfrm>
        </p:spPr>
        <p:txBody>
          <a:bodyPr>
            <a:normAutofit fontScale="90000"/>
          </a:bodyPr>
          <a:lstStyle/>
          <a:p>
            <a:r>
              <a:rPr lang="en-US" dirty="0" smtClean="0"/>
              <a:t>Daily Standup Meetings</a:t>
            </a:r>
            <a:endParaRPr lang="en-US" dirty="0"/>
          </a:p>
        </p:txBody>
      </p:sp>
      <p:sp>
        <p:nvSpPr>
          <p:cNvPr id="4" name="Content Placeholder 3"/>
          <p:cNvSpPr>
            <a:spLocks noGrp="1"/>
          </p:cNvSpPr>
          <p:nvPr>
            <p:ph idx="1"/>
          </p:nvPr>
        </p:nvSpPr>
        <p:spPr>
          <a:xfrm>
            <a:off x="225631" y="1365662"/>
            <a:ext cx="8668987" cy="3434938"/>
          </a:xfrm>
        </p:spPr>
        <p:txBody>
          <a:bodyPr>
            <a:noAutofit/>
          </a:bodyPr>
          <a:lstStyle/>
          <a:p>
            <a:pPr algn="just"/>
            <a:r>
              <a:rPr lang="en-US" sz="1600" dirty="0" smtClean="0">
                <a:latin typeface="+mj-lt"/>
              </a:rPr>
              <a:t>Scrum affords special status to those who are committed, and many teams enforce a rule in which only those who are committed are allowed to talk during the daily scrum meeting.</a:t>
            </a:r>
          </a:p>
          <a:p>
            <a:pPr algn="just">
              <a:buNone/>
            </a:pPr>
            <a:endParaRPr lang="en-US" sz="100" dirty="0" smtClean="0">
              <a:latin typeface="+mj-lt"/>
            </a:endParaRPr>
          </a:p>
          <a:p>
            <a:pPr algn="just"/>
            <a:r>
              <a:rPr lang="en-US" sz="1600" dirty="0" smtClean="0">
                <a:latin typeface="+mj-lt"/>
              </a:rPr>
              <a:t>The daily scrum meeting is not used as a problem-solving or issue resolution meeting. Issues that are raised are taken offline and usually dealt with by the relevant subgroup immediately after the meeting. </a:t>
            </a:r>
          </a:p>
          <a:p>
            <a:pPr algn="just"/>
            <a:endParaRPr lang="en-US" sz="100" dirty="0" smtClean="0">
              <a:latin typeface="+mj-lt"/>
            </a:endParaRPr>
          </a:p>
          <a:p>
            <a:pPr algn="just"/>
            <a:r>
              <a:rPr lang="en-US" sz="1600" dirty="0" smtClean="0">
                <a:latin typeface="+mj-lt"/>
              </a:rPr>
              <a:t>By focusing on what each person accomplished yesterday and will accomplish today, the team gains an excellent understanding of what work has been done and what work remains. The daily scrum meeting is not a status update meeting in which a boss is collecting information about who is behind schedule. Rather, it is a meeting in which team members make commitments to each other.</a:t>
            </a:r>
          </a:p>
          <a:p>
            <a:pPr algn="just"/>
            <a:endParaRPr lang="en-US" sz="1600" dirty="0" smtClean="0">
              <a:latin typeface="+mj-lt"/>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1460665" y="2095501"/>
            <a:ext cx="7197560" cy="2600324"/>
          </a:xfrm>
        </p:spPr>
        <p:txBody>
          <a:bodyPr>
            <a:noAutofit/>
          </a:bodyPr>
          <a:lstStyle/>
          <a:p>
            <a:pPr>
              <a:lnSpc>
                <a:spcPct val="150000"/>
              </a:lnSpc>
            </a:pPr>
            <a:r>
              <a:rPr lang="en-IN" sz="1400" b="1" dirty="0" smtClean="0">
                <a:solidFill>
                  <a:schemeClr val="tx1"/>
                </a:solidFill>
              </a:rPr>
              <a:t>AGILE methodology is a practice that promotes continuous iteration of development and testing throughout the software development lifecycle of the project. Both development and testing activities are concurrent unlike the Waterfall model</a:t>
            </a:r>
            <a:endParaRPr lang="en-US" sz="1400" b="1" spc="0" dirty="0" smtClean="0">
              <a:solidFill>
                <a:schemeClr val="tx1"/>
              </a:solidFill>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2624447" y="616959"/>
            <a:ext cx="3938588" cy="1245973"/>
          </a:xfrm>
        </p:spPr>
        <p:txBody>
          <a:bodyPr>
            <a:noAutofit/>
          </a:bodyPr>
          <a:lstStyle/>
          <a:p>
            <a:r>
              <a:rPr lang="en-US" sz="3600" dirty="0" smtClean="0"/>
              <a:t>WHAT IS AGILE METHODOLOGY ?</a:t>
            </a:r>
            <a:endParaRPr lang="en-US" sz="3600" dirty="0"/>
          </a:p>
        </p:txBody>
      </p:sp>
      <p:sp>
        <p:nvSpPr>
          <p:cNvPr id="9" name="Rectangle 8"/>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7850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1294411" y="344387"/>
            <a:ext cx="7338960" cy="947866"/>
          </a:xfrm>
        </p:spPr>
        <p:txBody>
          <a:bodyPr>
            <a:noAutofit/>
          </a:bodyPr>
          <a:lstStyle/>
          <a:p>
            <a:r>
              <a:rPr lang="en-US" sz="3600" dirty="0" smtClean="0"/>
              <a:t>Scrum board</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273132" y="1377543"/>
            <a:ext cx="8597736"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In Scrum the task board is a visual display of the progress of the Scrum team during a sprint. </a:t>
            </a:r>
          </a:p>
          <a:p>
            <a:pPr marL="342900" indent="-3429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presents a snapshot of the current sprint backlog allowing everyone to see which tasks remain to be started, which are in progress and which are done.</a:t>
            </a:r>
          </a:p>
          <a:p>
            <a:pPr marL="342900" indent="-3429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Usually this is done with index cards or post-it notes.</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50AEA731-C7D0-4A0E-B871-4F369D8BEAC5}"/>
              </a:ext>
            </a:extLst>
          </p:cNvPr>
          <p:cNvSpPr>
            <a:spLocks noGrp="1"/>
          </p:cNvSpPr>
          <p:nvPr>
            <p:ph type="title"/>
          </p:nvPr>
        </p:nvSpPr>
        <p:spPr>
          <a:xfrm>
            <a:off x="1175657" y="535101"/>
            <a:ext cx="7303327" cy="498051"/>
          </a:xfrm>
        </p:spPr>
        <p:txBody>
          <a:bodyPr/>
          <a:lstStyle/>
          <a:p>
            <a:r>
              <a:rPr lang="en-US" sz="3200" dirty="0" smtClean="0"/>
              <a:t>Scrum board example</a:t>
            </a:r>
            <a:endParaRPr lang="en-US" sz="3200" dirty="0"/>
          </a:p>
        </p:txBody>
      </p:sp>
      <p:sp>
        <p:nvSpPr>
          <p:cNvPr id="13" name="Content Placeholder 12">
            <a:extLst>
              <a:ext uri="{FF2B5EF4-FFF2-40B4-BE49-F238E27FC236}">
                <a16:creationId xmlns="" xmlns:a16="http://schemas.microsoft.com/office/drawing/2014/main" id="{A4E49AC7-7A73-4B51-BDF6-EABA3162F4B7}"/>
              </a:ext>
            </a:extLst>
          </p:cNvPr>
          <p:cNvSpPr>
            <a:spLocks noGrp="1"/>
          </p:cNvSpPr>
          <p:nvPr>
            <p:ph idx="1"/>
          </p:nvPr>
        </p:nvSpPr>
        <p:spPr>
          <a:xfrm>
            <a:off x="213757" y="2113813"/>
            <a:ext cx="8752114" cy="2386936"/>
          </a:xfrm>
        </p:spPr>
        <p:txBody>
          <a:bodyPr>
            <a:noAutofit/>
          </a:bodyPr>
          <a:lstStyle/>
          <a:p>
            <a:pPr>
              <a:buNone/>
            </a:pPr>
            <a:r>
              <a:rPr lang="en-US" sz="1600" dirty="0" smtClean="0"/>
              <a:t>	The task board is usually divided into columns. These are:</a:t>
            </a:r>
          </a:p>
          <a:p>
            <a:r>
              <a:rPr lang="en-US" sz="1600" b="1" dirty="0" smtClean="0"/>
              <a:t>Stories</a:t>
            </a:r>
            <a:r>
              <a:rPr lang="en-US" sz="1600" dirty="0" smtClean="0"/>
              <a:t> – this column contains a list of all the user stories in the current sprint backlog</a:t>
            </a:r>
          </a:p>
          <a:p>
            <a:r>
              <a:rPr lang="en-US" sz="1600" b="1" dirty="0" smtClean="0"/>
              <a:t>Not started</a:t>
            </a:r>
            <a:r>
              <a:rPr lang="en-US" sz="1600" dirty="0" smtClean="0"/>
              <a:t>  – this column contains sub tasks of the stories that work has not started on</a:t>
            </a:r>
          </a:p>
          <a:p>
            <a:r>
              <a:rPr lang="en-US" sz="1600" b="1" dirty="0" smtClean="0"/>
              <a:t>In progress</a:t>
            </a:r>
            <a:r>
              <a:rPr lang="en-US" sz="1600" dirty="0" smtClean="0"/>
              <a:t> – all the tasks on which work has already begun</a:t>
            </a:r>
          </a:p>
          <a:p>
            <a:r>
              <a:rPr lang="en-US" sz="1600" b="1" dirty="0" smtClean="0"/>
              <a:t>Done</a:t>
            </a:r>
            <a:r>
              <a:rPr lang="en-US" sz="1600" dirty="0" smtClean="0"/>
              <a:t> – all the tasks which have been completed</a:t>
            </a:r>
            <a:endParaRPr lang="en-US" sz="1600" dirty="0"/>
          </a:p>
        </p:txBody>
      </p:sp>
      <p:sp>
        <p:nvSpPr>
          <p:cNvPr id="35" name="Slide Number Placeholder 34">
            <a:extLst>
              <a:ext uri="{FF2B5EF4-FFF2-40B4-BE49-F238E27FC236}">
                <a16:creationId xmlns="" xmlns:a16="http://schemas.microsoft.com/office/drawing/2014/main" id="{2DD84183-8918-4B86-8418-5094E7C47E67}"/>
              </a:ext>
            </a:extLst>
          </p:cNvPr>
          <p:cNvSpPr>
            <a:spLocks noGrp="1"/>
          </p:cNvSpPr>
          <p:nvPr>
            <p:ph type="sldNum" sz="quarter" idx="4"/>
          </p:nvPr>
        </p:nvSpPr>
        <p:spPr/>
        <p:txBody>
          <a:bodyPr/>
          <a:lstStyle/>
          <a:p>
            <a:fld id="{8C2E478F-E849-4A8C-AF1F-CBCC78A7CBFA}" type="slidenum">
              <a:rPr lang="en-US" smtClean="0"/>
              <a:pPr/>
              <a:t>21</a:t>
            </a:fld>
            <a:endParaRPr lang="en-US" dirty="0"/>
          </a:p>
        </p:txBody>
      </p:sp>
      <p:sp>
        <p:nvSpPr>
          <p:cNvPr id="9" name="Rectangle 8"/>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20361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593766" y="239671"/>
            <a:ext cx="7902597" cy="1245973"/>
          </a:xfrm>
        </p:spPr>
        <p:txBody>
          <a:bodyPr>
            <a:noAutofit/>
          </a:bodyPr>
          <a:lstStyle/>
          <a:p>
            <a:r>
              <a:rPr lang="en-US" sz="3600" dirty="0" smtClean="0"/>
              <a:t>What is </a:t>
            </a:r>
            <a:r>
              <a:rPr lang="en-US" sz="3600" dirty="0" err="1" smtClean="0"/>
              <a:t>Kanban</a:t>
            </a:r>
            <a:r>
              <a:rPr lang="en-US" sz="3600" dirty="0" smtClean="0"/>
              <a:t>?</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510640" y="1543795"/>
            <a:ext cx="8229600" cy="3123458"/>
          </a:xfrm>
        </p:spPr>
        <p:txBody>
          <a:bodyPr>
            <a:noAutofit/>
          </a:bodyPr>
          <a:lstStyle/>
          <a:p>
            <a:pPr marL="342900" indent="-342900" algn="just">
              <a:lnSpc>
                <a:spcPct val="150000"/>
              </a:lnSpc>
              <a:buFont typeface="Arial" pitchFamily="34" charset="0"/>
              <a:buChar char="•"/>
            </a:pPr>
            <a:r>
              <a:rPr lang="en-US" sz="1700" spc="0" dirty="0" err="1" smtClean="0">
                <a:solidFill>
                  <a:schemeClr val="tx1"/>
                </a:solidFill>
                <a:latin typeface="Calibri" pitchFamily="34" charset="0"/>
                <a:cs typeface="Times New Roman" pitchFamily="18" charset="0"/>
              </a:rPr>
              <a:t>Kanban</a:t>
            </a:r>
            <a:r>
              <a:rPr lang="en-US" sz="1700" spc="0" dirty="0" smtClean="0">
                <a:solidFill>
                  <a:schemeClr val="tx1"/>
                </a:solidFill>
                <a:latin typeface="Calibri" pitchFamily="34" charset="0"/>
                <a:cs typeface="Times New Roman" pitchFamily="18" charset="0"/>
              </a:rPr>
              <a:t> is a set of tools you can use to get better at doing agile.</a:t>
            </a: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is a means to design, manage the creation of product and improve flow systems for knowledge work, with an emphasis on continual delivery while not overburdening the development team</a:t>
            </a:r>
            <a:r>
              <a:rPr lang="en-US" sz="1700" spc="0" dirty="0" smtClean="0">
                <a:solidFill>
                  <a:schemeClr val="tx1"/>
                </a:solidFill>
                <a:latin typeface="Calibri" pitchFamily="34" charset="0"/>
                <a:cs typeface="Times New Roman" pitchFamily="18" charset="0"/>
              </a:rPr>
              <a:t>.</a:t>
            </a:r>
            <a:endParaRPr lang="en-US" sz="1700" spc="0" dirty="0" smtClean="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23</a:t>
            </a:fld>
            <a:endParaRPr lang="en-US" dirty="0"/>
          </a:p>
        </p:txBody>
      </p:sp>
      <p:sp>
        <p:nvSpPr>
          <p:cNvPr id="3" name="Title 2"/>
          <p:cNvSpPr>
            <a:spLocks noGrp="1"/>
          </p:cNvSpPr>
          <p:nvPr>
            <p:ph type="title"/>
          </p:nvPr>
        </p:nvSpPr>
        <p:spPr>
          <a:xfrm>
            <a:off x="891778" y="610564"/>
            <a:ext cx="8252222" cy="617935"/>
          </a:xfrm>
        </p:spPr>
        <p:txBody>
          <a:bodyPr>
            <a:normAutofit fontScale="90000"/>
          </a:bodyPr>
          <a:lstStyle/>
          <a:p>
            <a:r>
              <a:rPr lang="en-US" dirty="0" err="1" smtClean="0"/>
              <a:t>Kanban</a:t>
            </a:r>
            <a:endParaRPr lang="en-US" dirty="0"/>
          </a:p>
        </p:txBody>
      </p:sp>
      <p:sp>
        <p:nvSpPr>
          <p:cNvPr id="4" name="Content Placeholder 3"/>
          <p:cNvSpPr>
            <a:spLocks noGrp="1"/>
          </p:cNvSpPr>
          <p:nvPr>
            <p:ph idx="1"/>
          </p:nvPr>
        </p:nvSpPr>
        <p:spPr>
          <a:xfrm>
            <a:off x="332510" y="1603173"/>
            <a:ext cx="8490856" cy="2434437"/>
          </a:xfrm>
        </p:spPr>
        <p:txBody>
          <a:bodyPr>
            <a:noAutofit/>
          </a:bodyPr>
          <a:lstStyle/>
          <a:p>
            <a:r>
              <a:rPr lang="en-US" sz="1600" dirty="0" smtClean="0">
                <a:latin typeface="Calibri" pitchFamily="34" charset="0"/>
              </a:rPr>
              <a:t>The method allows organizations to start with their existing workflow and drive evolutionary change. They can do this by visualizing their flow of work, limit work in progress (WIP) and stop starting and start finishing.</a:t>
            </a:r>
            <a:endParaRPr lang="en-US" sz="2800" dirty="0" smtClean="0">
              <a:latin typeface="Calibri" pitchFamily="34" charset="0"/>
            </a:endParaRPr>
          </a:p>
          <a:p>
            <a:r>
              <a:rPr lang="en-US" sz="1600" dirty="0" err="1" smtClean="0">
                <a:latin typeface="Calibri" pitchFamily="34" charset="0"/>
              </a:rPr>
              <a:t>Kanban</a:t>
            </a:r>
            <a:r>
              <a:rPr lang="en-US" sz="1600" dirty="0" smtClean="0">
                <a:latin typeface="Calibri" pitchFamily="34" charset="0"/>
              </a:rPr>
              <a:t> promotes continuous collaboration and encourages active, ongoing learning and improving by defining the best possible team workflow. </a:t>
            </a:r>
            <a:endParaRPr lang="en-US" sz="1600" dirty="0">
              <a:latin typeface="Calibri" pitchFamily="34" charset="0"/>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973777" y="239671"/>
            <a:ext cx="7522586" cy="1245973"/>
          </a:xfrm>
        </p:spPr>
        <p:txBody>
          <a:bodyPr>
            <a:noAutofit/>
          </a:bodyPr>
          <a:lstStyle/>
          <a:p>
            <a:r>
              <a:rPr lang="en-US" sz="3600" dirty="0" smtClean="0"/>
              <a:t>What is </a:t>
            </a:r>
            <a:r>
              <a:rPr lang="en-US" sz="3600" dirty="0" err="1" smtClean="0"/>
              <a:t>Jira</a:t>
            </a:r>
            <a:r>
              <a:rPr lang="en-US" sz="3600" dirty="0" smtClean="0"/>
              <a:t>?</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427512" y="1365666"/>
            <a:ext cx="8312727" cy="3301589"/>
          </a:xfrm>
        </p:spPr>
        <p:txBody>
          <a:bodyPr>
            <a:noAutofit/>
          </a:bodyPr>
          <a:lstStyle/>
          <a:p>
            <a:pPr marL="342900" indent="-342900" algn="just">
              <a:lnSpc>
                <a:spcPct val="150000"/>
              </a:lnSpc>
              <a:buFont typeface="Arial" pitchFamily="34" charset="0"/>
              <a:buChar char="•"/>
            </a:pPr>
            <a:r>
              <a:rPr lang="en-US" sz="1700" spc="0" dirty="0" err="1" smtClean="0">
                <a:solidFill>
                  <a:schemeClr val="tx1"/>
                </a:solidFill>
                <a:latin typeface="Calibri" pitchFamily="34" charset="0"/>
                <a:cs typeface="Times New Roman" pitchFamily="18" charset="0"/>
              </a:rPr>
              <a:t>Jira</a:t>
            </a:r>
            <a:r>
              <a:rPr lang="en-US" sz="1700" spc="0" dirty="0" smtClean="0">
                <a:solidFill>
                  <a:schemeClr val="tx1"/>
                </a:solidFill>
                <a:latin typeface="Calibri" pitchFamily="34" charset="0"/>
                <a:cs typeface="Times New Roman" pitchFamily="18" charset="0"/>
              </a:rPr>
              <a:t> Software is an agile project management tool that supports any agile methodology, be it scrum, </a:t>
            </a:r>
            <a:r>
              <a:rPr lang="en-US" sz="1700" spc="0" dirty="0" err="1" smtClean="0">
                <a:solidFill>
                  <a:schemeClr val="tx1"/>
                </a:solidFill>
                <a:latin typeface="Calibri" pitchFamily="34" charset="0"/>
                <a:cs typeface="Times New Roman" pitchFamily="18" charset="0"/>
              </a:rPr>
              <a:t>kanban</a:t>
            </a:r>
            <a:r>
              <a:rPr lang="en-US" sz="1700" spc="0" dirty="0" smtClean="0">
                <a:solidFill>
                  <a:schemeClr val="tx1"/>
                </a:solidFill>
                <a:latin typeface="Calibri" pitchFamily="34" charset="0"/>
                <a:cs typeface="Times New Roman" pitchFamily="18" charset="0"/>
              </a:rPr>
              <a:t>, or your own unique flavor. </a:t>
            </a:r>
          </a:p>
          <a:p>
            <a:pPr marL="342900" indent="-342900" algn="just">
              <a:lnSpc>
                <a:spcPct val="150000"/>
              </a:lnSpc>
              <a:buFont typeface="Arial" pitchFamily="34" charset="0"/>
              <a:buChar char="•"/>
            </a:pPr>
            <a:endParaRPr lang="en-US" sz="7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From </a:t>
            </a:r>
            <a:r>
              <a:rPr lang="en-US" sz="1700" spc="0" dirty="0" err="1" smtClean="0">
                <a:solidFill>
                  <a:schemeClr val="tx1"/>
                </a:solidFill>
                <a:latin typeface="Calibri" pitchFamily="34" charset="0"/>
                <a:cs typeface="Times New Roman" pitchFamily="18" charset="0"/>
              </a:rPr>
              <a:t>agileboards</a:t>
            </a:r>
            <a:r>
              <a:rPr lang="en-US" sz="1700" spc="0" dirty="0" smtClean="0">
                <a:solidFill>
                  <a:schemeClr val="tx1"/>
                </a:solidFill>
                <a:latin typeface="Calibri" pitchFamily="34" charset="0"/>
                <a:cs typeface="Times New Roman" pitchFamily="18" charset="0"/>
              </a:rPr>
              <a:t> to reports, you can plan, track, and manage all your agile software development projects from a single tool.</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24</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1104406" y="156544"/>
            <a:ext cx="7261329" cy="1245973"/>
          </a:xfrm>
        </p:spPr>
        <p:txBody>
          <a:bodyPr>
            <a:noAutofit/>
          </a:bodyPr>
          <a:lstStyle/>
          <a:p>
            <a:r>
              <a:rPr lang="en-US" sz="3600" dirty="0" smtClean="0"/>
              <a:t>Product holder owner</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498764" y="1531920"/>
            <a:ext cx="8241475" cy="3123458"/>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Product Owner role is the most important role for ensuring an Agile project successfully delivers value to the business. </a:t>
            </a: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Scrum Guide describes the Product Owner role as being: </a:t>
            </a:r>
            <a:r>
              <a:rPr lang="en-US" sz="1700" b="1" spc="0" dirty="0" smtClean="0">
                <a:solidFill>
                  <a:schemeClr val="tx1"/>
                </a:solidFill>
                <a:latin typeface="Calibri" pitchFamily="34" charset="0"/>
                <a:cs typeface="Times New Roman" pitchFamily="18" charset="0"/>
              </a:rPr>
              <a:t>"Responsible for maximizing the value of the product resulting from work of the Development Team."</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25</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26</a:t>
            </a:fld>
            <a:endParaRPr lang="en-US" dirty="0"/>
          </a:p>
        </p:txBody>
      </p:sp>
      <p:sp>
        <p:nvSpPr>
          <p:cNvPr id="3" name="Title 2"/>
          <p:cNvSpPr>
            <a:spLocks noGrp="1"/>
          </p:cNvSpPr>
          <p:nvPr>
            <p:ph type="title"/>
          </p:nvPr>
        </p:nvSpPr>
        <p:spPr>
          <a:xfrm>
            <a:off x="891778" y="539312"/>
            <a:ext cx="8252222" cy="617935"/>
          </a:xfrm>
        </p:spPr>
        <p:txBody>
          <a:bodyPr>
            <a:normAutofit fontScale="90000"/>
          </a:bodyPr>
          <a:lstStyle/>
          <a:p>
            <a:r>
              <a:rPr lang="en-US" b="1" dirty="0" smtClean="0"/>
              <a:t>Product holder owner</a:t>
            </a:r>
            <a:endParaRPr lang="en-US" b="1" dirty="0"/>
          </a:p>
        </p:txBody>
      </p:sp>
      <p:sp>
        <p:nvSpPr>
          <p:cNvPr id="4" name="Content Placeholder 3"/>
          <p:cNvSpPr>
            <a:spLocks noGrp="1"/>
          </p:cNvSpPr>
          <p:nvPr>
            <p:ph idx="1"/>
          </p:nvPr>
        </p:nvSpPr>
        <p:spPr>
          <a:xfrm>
            <a:off x="344386" y="1318160"/>
            <a:ext cx="8490856" cy="3565571"/>
          </a:xfrm>
        </p:spPr>
        <p:txBody>
          <a:bodyPr>
            <a:noAutofit/>
          </a:bodyPr>
          <a:lstStyle/>
          <a:p>
            <a:pPr>
              <a:lnSpc>
                <a:spcPct val="100000"/>
              </a:lnSpc>
            </a:pPr>
            <a:r>
              <a:rPr lang="en-US" sz="1600" dirty="0" smtClean="0">
                <a:latin typeface="+mj-lt"/>
              </a:rPr>
              <a:t>Creates and MAINTAINS the Product Backlog</a:t>
            </a:r>
          </a:p>
          <a:p>
            <a:pPr>
              <a:lnSpc>
                <a:spcPct val="100000"/>
              </a:lnSpc>
            </a:pPr>
            <a:r>
              <a:rPr lang="en-US" sz="1600" dirty="0" smtClean="0">
                <a:latin typeface="+mj-lt"/>
              </a:rPr>
              <a:t>Prioritizes and sequences the Backlog according to business value or ROI</a:t>
            </a:r>
          </a:p>
          <a:p>
            <a:pPr>
              <a:lnSpc>
                <a:spcPct val="100000"/>
              </a:lnSpc>
            </a:pPr>
            <a:r>
              <a:rPr lang="en-US" sz="1600" dirty="0" smtClean="0">
                <a:latin typeface="+mj-lt"/>
              </a:rPr>
              <a:t>Assists with the elaboration of Epics, Themes and Features into user stories that are granular enough to be achieved in a single sprint. </a:t>
            </a:r>
          </a:p>
          <a:p>
            <a:pPr>
              <a:lnSpc>
                <a:spcPct val="100000"/>
              </a:lnSpc>
            </a:pPr>
            <a:r>
              <a:rPr lang="en-US" sz="1600" dirty="0" smtClean="0">
                <a:latin typeface="+mj-lt"/>
              </a:rPr>
              <a:t>Conveys the Vision and Goals at the beginning of every Release and Sprint</a:t>
            </a:r>
          </a:p>
          <a:p>
            <a:pPr>
              <a:lnSpc>
                <a:spcPct val="100000"/>
              </a:lnSpc>
            </a:pPr>
            <a:r>
              <a:rPr lang="en-US" sz="1600" dirty="0" smtClean="0">
                <a:latin typeface="+mj-lt"/>
              </a:rPr>
              <a:t>Represents the customer, interfaces and engages the customer</a:t>
            </a:r>
          </a:p>
          <a:p>
            <a:pPr>
              <a:lnSpc>
                <a:spcPct val="100000"/>
              </a:lnSpc>
            </a:pPr>
            <a:r>
              <a:rPr lang="en-US" sz="1600" dirty="0" smtClean="0">
                <a:latin typeface="+mj-lt"/>
              </a:rPr>
              <a:t>Participates in the daily Scrums, Sprint Planning Meetings and Sprint Reviews and Retrospectives.</a:t>
            </a:r>
          </a:p>
          <a:p>
            <a:pPr>
              <a:lnSpc>
                <a:spcPct val="100000"/>
              </a:lnSpc>
            </a:pPr>
            <a:r>
              <a:rPr lang="en-US" sz="1600" dirty="0" smtClean="0">
                <a:latin typeface="+mj-lt"/>
              </a:rPr>
              <a:t>Inspects the product progress at the end of every Sprint and has complete authority to accept or reject work done.</a:t>
            </a:r>
          </a:p>
          <a:p>
            <a:pPr>
              <a:lnSpc>
                <a:spcPct val="100000"/>
              </a:lnSpc>
            </a:pPr>
            <a:r>
              <a:rPr lang="en-US" sz="1600" dirty="0" smtClean="0">
                <a:latin typeface="+mj-lt"/>
              </a:rPr>
              <a:t>Can change the course of the project at the end of every Sprint</a:t>
            </a:r>
          </a:p>
          <a:p>
            <a:pPr>
              <a:lnSpc>
                <a:spcPct val="100000"/>
              </a:lnSpc>
            </a:pPr>
            <a:r>
              <a:rPr lang="en-US" sz="1600" dirty="0" smtClean="0">
                <a:latin typeface="+mj-lt"/>
              </a:rPr>
              <a:t>Communicates status externally</a:t>
            </a:r>
          </a:p>
          <a:p>
            <a:pPr>
              <a:lnSpc>
                <a:spcPct val="100000"/>
              </a:lnSpc>
            </a:pPr>
            <a:r>
              <a:rPr lang="en-US" sz="1600" dirty="0" smtClean="0">
                <a:latin typeface="+mj-lt"/>
              </a:rPr>
              <a:t>Terminates a Sprint if it is determined that a drastic change in direction is required</a:t>
            </a:r>
          </a:p>
          <a:p>
            <a:pPr>
              <a:lnSpc>
                <a:spcPct val="100000"/>
              </a:lnSpc>
            </a:pPr>
            <a:endParaRPr lang="en-US" sz="1600" dirty="0">
              <a:latin typeface="+mj-lt"/>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1009410" y="308759"/>
            <a:ext cx="3526971" cy="890649"/>
          </a:xfrm>
        </p:spPr>
        <p:txBody>
          <a:bodyPr>
            <a:noAutofit/>
          </a:bodyPr>
          <a:lstStyle/>
          <a:p>
            <a:r>
              <a:rPr lang="en-US" sz="3600" dirty="0" smtClean="0"/>
              <a:t>Velocity in Agile</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8" y="736270"/>
            <a:ext cx="8205841" cy="4407230"/>
          </a:xfrm>
        </p:spPr>
        <p:txBody>
          <a:bodyPr>
            <a:noAutofit/>
          </a:bodyPr>
          <a:lstStyle/>
          <a:p>
            <a:pPr marL="342900" indent="-342900" algn="just">
              <a:lnSpc>
                <a:spcPct val="150000"/>
              </a:lnSpc>
              <a:buFont typeface="Arial" pitchFamily="34" charset="0"/>
              <a:buChar char="•"/>
            </a:pPr>
            <a:r>
              <a:rPr lang="en-US" spc="0" dirty="0" smtClean="0">
                <a:solidFill>
                  <a:schemeClr val="tx1"/>
                </a:solidFill>
                <a:latin typeface="+mj-lt"/>
                <a:cs typeface="Times New Roman" pitchFamily="18" charset="0"/>
              </a:rPr>
              <a:t>Velocity is an extremely simple, powerful method for accurately measuring the rate at which scrum development teams consistently deliver business value. </a:t>
            </a:r>
          </a:p>
          <a:p>
            <a:pPr marL="342900" indent="-342900" algn="just">
              <a:lnSpc>
                <a:spcPct val="150000"/>
              </a:lnSpc>
              <a:buFont typeface="Arial" pitchFamily="34" charset="0"/>
              <a:buChar char="•"/>
            </a:pPr>
            <a:r>
              <a:rPr lang="en-US" spc="0" dirty="0" smtClean="0">
                <a:solidFill>
                  <a:schemeClr val="tx1"/>
                </a:solidFill>
                <a:latin typeface="+mj-lt"/>
                <a:cs typeface="Times New Roman" pitchFamily="18" charset="0"/>
              </a:rPr>
              <a:t>It is a measure of the amount of work a team can tackle during a single Sprint and is the key metric in Scrum. </a:t>
            </a:r>
          </a:p>
          <a:p>
            <a:pPr marL="342900" indent="-342900" algn="just">
              <a:lnSpc>
                <a:spcPct val="150000"/>
              </a:lnSpc>
              <a:buFont typeface="Arial" pitchFamily="34" charset="0"/>
              <a:buChar char="•"/>
            </a:pPr>
            <a:r>
              <a:rPr lang="en-US" spc="0" dirty="0" smtClean="0">
                <a:solidFill>
                  <a:schemeClr val="tx1"/>
                </a:solidFill>
                <a:latin typeface="+mj-lt"/>
                <a:cs typeface="Times New Roman" pitchFamily="18" charset="0"/>
              </a:rPr>
              <a:t>To calculate velocity of your agile team, simply add up the estimates of the features, user stories, requirements or backlog items successfully delivered in an iteration.</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27</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849518" y="287169"/>
            <a:ext cx="8294482" cy="1042868"/>
          </a:xfrm>
        </p:spPr>
        <p:txBody>
          <a:bodyPr>
            <a:noAutofit/>
          </a:bodyPr>
          <a:lstStyle/>
          <a:p>
            <a:r>
              <a:rPr lang="en-US" sz="3600" dirty="0" smtClean="0"/>
              <a:t>What is Sprint Backlog?</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605641" y="1448791"/>
            <a:ext cx="7802089" cy="342034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sprint backlog is a list of tasks identified by the Scrum team to be completed during the Scrum sprint, plus a plan for delivering the product Increment and realizing the Sprint Goal.</a:t>
            </a: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During the sprint planning meeting, the team selects some number of product backlog items, usually in the form of user stories, and identifies the tasks necessary to complete each user story.</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28</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29</a:t>
            </a:fld>
            <a:endParaRPr lang="en-US" dirty="0"/>
          </a:p>
        </p:txBody>
      </p:sp>
      <p:sp>
        <p:nvSpPr>
          <p:cNvPr id="3" name="Title 2"/>
          <p:cNvSpPr>
            <a:spLocks noGrp="1"/>
          </p:cNvSpPr>
          <p:nvPr>
            <p:ph type="title"/>
          </p:nvPr>
        </p:nvSpPr>
        <p:spPr>
          <a:xfrm>
            <a:off x="891778" y="539313"/>
            <a:ext cx="8252222" cy="617935"/>
          </a:xfrm>
        </p:spPr>
        <p:txBody>
          <a:bodyPr>
            <a:normAutofit fontScale="90000"/>
          </a:bodyPr>
          <a:lstStyle/>
          <a:p>
            <a:r>
              <a:rPr lang="en-US" b="1" dirty="0" smtClean="0"/>
              <a:t>Sprint Backlog</a:t>
            </a:r>
            <a:endParaRPr lang="en-US" b="1" dirty="0"/>
          </a:p>
        </p:txBody>
      </p:sp>
      <p:sp>
        <p:nvSpPr>
          <p:cNvPr id="4" name="Content Placeholder 3"/>
          <p:cNvSpPr>
            <a:spLocks noGrp="1"/>
          </p:cNvSpPr>
          <p:nvPr>
            <p:ph idx="1"/>
          </p:nvPr>
        </p:nvSpPr>
        <p:spPr>
          <a:xfrm>
            <a:off x="415638" y="1269174"/>
            <a:ext cx="8490856" cy="3874326"/>
          </a:xfrm>
        </p:spPr>
        <p:txBody>
          <a:bodyPr>
            <a:noAutofit/>
          </a:bodyPr>
          <a:lstStyle/>
          <a:p>
            <a:pPr algn="just">
              <a:lnSpc>
                <a:spcPct val="100000"/>
              </a:lnSpc>
            </a:pPr>
            <a:r>
              <a:rPr lang="en-US" sz="1800" dirty="0" smtClean="0">
                <a:latin typeface="+mj-lt"/>
              </a:rPr>
              <a:t>The Sprint Backlog makes visible all the work that the Development Team identifies as necessary to meet the Sprint Goal. </a:t>
            </a:r>
          </a:p>
          <a:p>
            <a:pPr algn="just">
              <a:lnSpc>
                <a:spcPct val="100000"/>
              </a:lnSpc>
            </a:pPr>
            <a:r>
              <a:rPr lang="en-US" sz="1800" dirty="0" smtClean="0">
                <a:latin typeface="+mj-lt"/>
              </a:rPr>
              <a:t>To ensure continuous improvement, it includes at least one high priority process improvement identified in the previous Retrospective meeting.</a:t>
            </a:r>
          </a:p>
          <a:p>
            <a:pPr algn="just">
              <a:lnSpc>
                <a:spcPct val="100000"/>
              </a:lnSpc>
            </a:pPr>
            <a:r>
              <a:rPr lang="en-US" sz="1800" dirty="0" smtClean="0">
                <a:latin typeface="+mj-lt"/>
              </a:rPr>
              <a:t>The Sprint Backlog is a plan with enough detail that changes in progress can be understood in the Daily Scrum.</a:t>
            </a:r>
          </a:p>
          <a:p>
            <a:pPr algn="just">
              <a:lnSpc>
                <a:spcPct val="100000"/>
              </a:lnSpc>
            </a:pPr>
            <a:r>
              <a:rPr lang="en-US" sz="1800" dirty="0" smtClean="0">
                <a:latin typeface="+mj-lt"/>
              </a:rPr>
              <a:t>The Development Team modifies the Sprint Backlog throughout the Sprint.  Only the Development Team can change its Sprint Backlog during a Sprint.</a:t>
            </a:r>
          </a:p>
          <a:p>
            <a:pPr algn="just">
              <a:lnSpc>
                <a:spcPct val="100000"/>
              </a:lnSpc>
            </a:pPr>
            <a:r>
              <a:rPr lang="en-US" sz="1800" dirty="0" smtClean="0">
                <a:latin typeface="+mj-lt"/>
              </a:rPr>
              <a:t>The Sprint Backlog is a highly visible, real-time picture of the work that the Development Team plans to accomplish during the Sprint, and it belongs solely to the Development Team.</a:t>
            </a:r>
            <a:endParaRPr lang="en-US" sz="1800" dirty="0">
              <a:latin typeface="+mj-lt"/>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3</a:t>
            </a:fld>
            <a:endParaRPr lang="en-US" dirty="0"/>
          </a:p>
        </p:txBody>
      </p:sp>
      <p:sp>
        <p:nvSpPr>
          <p:cNvPr id="3" name="Title 2"/>
          <p:cNvSpPr>
            <a:spLocks noGrp="1"/>
          </p:cNvSpPr>
          <p:nvPr>
            <p:ph type="title"/>
          </p:nvPr>
        </p:nvSpPr>
        <p:spPr>
          <a:xfrm>
            <a:off x="564642" y="634314"/>
            <a:ext cx="8252222" cy="617935"/>
          </a:xfrm>
        </p:spPr>
        <p:txBody>
          <a:bodyPr>
            <a:normAutofit fontScale="90000"/>
          </a:bodyPr>
          <a:lstStyle/>
          <a:p>
            <a:r>
              <a:rPr lang="en-US" dirty="0" smtClean="0"/>
              <a:t>Agile Methodology</a:t>
            </a:r>
            <a:endParaRPr lang="en-US" dirty="0"/>
          </a:p>
        </p:txBody>
      </p:sp>
      <p:sp>
        <p:nvSpPr>
          <p:cNvPr id="4" name="Content Placeholder 3"/>
          <p:cNvSpPr>
            <a:spLocks noGrp="1"/>
          </p:cNvSpPr>
          <p:nvPr>
            <p:ph idx="1"/>
          </p:nvPr>
        </p:nvSpPr>
        <p:spPr>
          <a:xfrm>
            <a:off x="342908" y="1674421"/>
            <a:ext cx="8439149" cy="3126181"/>
          </a:xfrm>
        </p:spPr>
        <p:txBody>
          <a:bodyPr>
            <a:noAutofit/>
          </a:bodyPr>
          <a:lstStyle/>
          <a:p>
            <a:pPr algn="just">
              <a:lnSpc>
                <a:spcPct val="100000"/>
              </a:lnSpc>
            </a:pPr>
            <a:r>
              <a:rPr lang="en-US" sz="1400" b="1" dirty="0" smtClean="0">
                <a:latin typeface="+mj-lt"/>
              </a:rPr>
              <a:t>Agile method proposes incremental and iterative approach to software design.</a:t>
            </a:r>
          </a:p>
          <a:p>
            <a:pPr algn="just">
              <a:lnSpc>
                <a:spcPct val="100000"/>
              </a:lnSpc>
            </a:pPr>
            <a:r>
              <a:rPr lang="en-US" sz="1400" b="1" dirty="0" smtClean="0">
                <a:latin typeface="+mj-lt"/>
              </a:rPr>
              <a:t>The agile </a:t>
            </a:r>
            <a:r>
              <a:rPr lang="en-US" sz="1400" b="1" dirty="0" smtClean="0">
                <a:latin typeface="Calibri" pitchFamily="34" charset="0"/>
              </a:rPr>
              <a:t>process</a:t>
            </a:r>
            <a:r>
              <a:rPr lang="en-US" sz="1400" b="1" dirty="0" smtClean="0">
                <a:latin typeface="+mj-lt"/>
              </a:rPr>
              <a:t> is broken into individual models that designers work on.</a:t>
            </a:r>
          </a:p>
          <a:p>
            <a:pPr algn="just">
              <a:lnSpc>
                <a:spcPct val="100000"/>
              </a:lnSpc>
            </a:pPr>
            <a:r>
              <a:rPr lang="en-US" sz="1400" b="1" dirty="0" smtClean="0">
                <a:latin typeface="+mj-lt"/>
              </a:rPr>
              <a:t>The customer has early and frequent opportunities to look at the product and make decision and changes to the project. Small projects can be implemented very quickly. </a:t>
            </a:r>
          </a:p>
          <a:p>
            <a:pPr algn="just">
              <a:lnSpc>
                <a:spcPct val="100000"/>
              </a:lnSpc>
            </a:pPr>
            <a:r>
              <a:rPr lang="en-US" sz="1400" b="1" dirty="0" smtClean="0">
                <a:latin typeface="+mj-lt"/>
              </a:rPr>
              <a:t>Error can be fixed in the middle of the project.</a:t>
            </a:r>
          </a:p>
          <a:p>
            <a:pPr algn="just">
              <a:lnSpc>
                <a:spcPct val="100000"/>
              </a:lnSpc>
            </a:pPr>
            <a:r>
              <a:rPr lang="en-US" sz="1400" b="1" dirty="0" smtClean="0">
                <a:latin typeface="+mj-lt"/>
              </a:rPr>
              <a:t>Development </a:t>
            </a:r>
            <a:r>
              <a:rPr lang="en-US" sz="1400" b="1" dirty="0" smtClean="0">
                <a:latin typeface="+mj-lt"/>
              </a:rPr>
              <a:t>process is iterative, and the project is executed in short (2-4) weeks iterations. Planning is very less.</a:t>
            </a:r>
          </a:p>
          <a:p>
            <a:pPr algn="just">
              <a:lnSpc>
                <a:spcPct val="100000"/>
              </a:lnSpc>
            </a:pPr>
            <a:r>
              <a:rPr lang="en-US" sz="1400" b="1" dirty="0" smtClean="0">
                <a:latin typeface="+mj-lt"/>
              </a:rPr>
              <a:t>Every </a:t>
            </a:r>
            <a:r>
              <a:rPr lang="en-US" sz="1400" b="1" dirty="0" smtClean="0">
                <a:latin typeface="+mj-lt"/>
              </a:rPr>
              <a:t>iteration has its own testing phase. It allows implementing regression testing every time new functions or logic are released.</a:t>
            </a:r>
          </a:p>
          <a:p>
            <a:pPr algn="just">
              <a:lnSpc>
                <a:spcPct val="100000"/>
              </a:lnSpc>
            </a:pPr>
            <a:r>
              <a:rPr lang="en-US" sz="1400" b="1" dirty="0" smtClean="0">
                <a:latin typeface="+mj-lt"/>
              </a:rPr>
              <a:t>In agile testing when an iteration end, shippable features of the product is delivered to the customer. New features are usable right after shipment. It is useful when you have good contact with customers.</a:t>
            </a:r>
          </a:p>
          <a:p>
            <a:pPr algn="just">
              <a:lnSpc>
                <a:spcPct val="100000"/>
              </a:lnSpc>
            </a:pPr>
            <a:endParaRPr lang="en-US" sz="1400" b="1" dirty="0" smtClean="0">
              <a:latin typeface="+mj-lt"/>
            </a:endParaRPr>
          </a:p>
        </p:txBody>
      </p:sp>
      <p:sp>
        <p:nvSpPr>
          <p:cNvPr id="6" name="Rectangle 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285009" y="0"/>
            <a:ext cx="1555668" cy="902524"/>
          </a:xfrm>
        </p:spPr>
        <p:txBody>
          <a:bodyPr>
            <a:noAutofit/>
          </a:bodyPr>
          <a:lstStyle/>
          <a:p>
            <a:r>
              <a:rPr lang="en-US" sz="3600" dirty="0" err="1" smtClean="0"/>
              <a:t>Xpath</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190005" y="760021"/>
            <a:ext cx="8550234" cy="1995054"/>
          </a:xfrm>
        </p:spPr>
        <p:txBody>
          <a:bodyPr>
            <a:noAutofit/>
          </a:bodyPr>
          <a:lstStyle/>
          <a:p>
            <a:pPr marL="342900" indent="-342900" algn="just">
              <a:lnSpc>
                <a:spcPct val="150000"/>
              </a:lnSpc>
              <a:buFont typeface="Arial" pitchFamily="34" charset="0"/>
              <a:buChar char="•"/>
            </a:pPr>
            <a:r>
              <a:rPr lang="en-US" sz="1700" spc="0" dirty="0" err="1" smtClean="0">
                <a:solidFill>
                  <a:schemeClr val="tx1"/>
                </a:solidFill>
                <a:latin typeface="Times New Roman" pitchFamily="18" charset="0"/>
                <a:cs typeface="Times New Roman" pitchFamily="18" charset="0"/>
              </a:rPr>
              <a:t>XPath</a:t>
            </a:r>
            <a:r>
              <a:rPr lang="en-US" sz="1700" spc="0" dirty="0" smtClean="0">
                <a:solidFill>
                  <a:schemeClr val="tx1"/>
                </a:solidFill>
                <a:latin typeface="Times New Roman" pitchFamily="18" charset="0"/>
                <a:cs typeface="Times New Roman" pitchFamily="18" charset="0"/>
              </a:rPr>
              <a:t> is defined as XML path. It is a syntax or language for finding any element on the web page using XML path expression. </a:t>
            </a:r>
            <a:r>
              <a:rPr lang="en-US" sz="1700" spc="0" dirty="0" err="1" smtClean="0">
                <a:solidFill>
                  <a:schemeClr val="tx1"/>
                </a:solidFill>
                <a:latin typeface="Times New Roman" pitchFamily="18" charset="0"/>
                <a:cs typeface="Times New Roman" pitchFamily="18" charset="0"/>
              </a:rPr>
              <a:t>XPath</a:t>
            </a:r>
            <a:r>
              <a:rPr lang="en-US" sz="1700" spc="0" dirty="0" smtClean="0">
                <a:solidFill>
                  <a:schemeClr val="tx1"/>
                </a:solidFill>
                <a:latin typeface="Times New Roman" pitchFamily="18" charset="0"/>
                <a:cs typeface="Times New Roman" pitchFamily="18" charset="0"/>
              </a:rPr>
              <a:t> is used to find the location of any element on a webpage using HTML DOM structure.</a:t>
            </a:r>
          </a:p>
          <a:p>
            <a:pPr marL="342900" indent="-342900" algn="just">
              <a:lnSpc>
                <a:spcPct val="150000"/>
              </a:lnSpc>
              <a:buFont typeface="Arial" pitchFamily="34" charset="0"/>
              <a:buChar char="•"/>
            </a:pPr>
            <a:r>
              <a:rPr lang="en-US" sz="1700" spc="0" dirty="0" smtClean="0">
                <a:solidFill>
                  <a:schemeClr val="tx1"/>
                </a:solidFill>
                <a:latin typeface="Times New Roman" pitchFamily="18" charset="0"/>
                <a:cs typeface="Times New Roman" pitchFamily="18" charset="0"/>
              </a:rPr>
              <a:t>If the elements are not found by the general locators like id, class, name, etc. then </a:t>
            </a:r>
            <a:r>
              <a:rPr lang="en-US" sz="1700" spc="0" dirty="0" err="1" smtClean="0">
                <a:solidFill>
                  <a:schemeClr val="tx1"/>
                </a:solidFill>
                <a:latin typeface="Times New Roman" pitchFamily="18" charset="0"/>
                <a:cs typeface="Times New Roman" pitchFamily="18" charset="0"/>
              </a:rPr>
              <a:t>XPath</a:t>
            </a:r>
            <a:r>
              <a:rPr lang="en-US" sz="1700" spc="0" dirty="0" smtClean="0">
                <a:solidFill>
                  <a:schemeClr val="tx1"/>
                </a:solidFill>
                <a:latin typeface="Times New Roman" pitchFamily="18" charset="0"/>
                <a:cs typeface="Times New Roman" pitchFamily="18" charset="0"/>
              </a:rPr>
              <a:t> is used to find an element on the web page .</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30</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010" name="Picture 2" descr="XPath in Selenium WebDriver: Complete Tutorial"/>
          <p:cNvPicPr>
            <a:picLocks noChangeAspect="1" noChangeArrowheads="1"/>
          </p:cNvPicPr>
          <p:nvPr/>
        </p:nvPicPr>
        <p:blipFill>
          <a:blip r:embed="rId2"/>
          <a:srcRect/>
          <a:stretch>
            <a:fillRect/>
          </a:stretch>
        </p:blipFill>
        <p:spPr bwMode="auto">
          <a:xfrm>
            <a:off x="1306285" y="2796605"/>
            <a:ext cx="6531430" cy="2329049"/>
          </a:xfrm>
          <a:prstGeom prst="rect">
            <a:avLst/>
          </a:prstGeom>
          <a:noFill/>
        </p:spPr>
      </p:pic>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5534194-745D-4888-BF16-6C09F65EA484}"/>
              </a:ext>
            </a:extLst>
          </p:cNvPr>
          <p:cNvSpPr>
            <a:spLocks noGrp="1"/>
          </p:cNvSpPr>
          <p:nvPr>
            <p:ph type="title"/>
          </p:nvPr>
        </p:nvSpPr>
        <p:spPr/>
        <p:txBody>
          <a:bodyPr anchor="ctr"/>
          <a:lstStyle/>
          <a:p>
            <a:pPr algn="ctr"/>
            <a:r>
              <a:rPr lang="en-US" dirty="0" smtClean="0"/>
              <a:t>Types of X Path</a:t>
            </a:r>
            <a:endParaRPr lang="en-US" dirty="0"/>
          </a:p>
        </p:txBody>
      </p:sp>
      <p:sp>
        <p:nvSpPr>
          <p:cNvPr id="8" name="Slide Number Placeholder 7">
            <a:extLst>
              <a:ext uri="{FF2B5EF4-FFF2-40B4-BE49-F238E27FC236}">
                <a16:creationId xmlns=""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pPr/>
              <a:t>31</a:t>
            </a:fld>
            <a:endParaRPr lang="en-US" dirty="0"/>
          </a:p>
        </p:txBody>
      </p:sp>
      <p:sp>
        <p:nvSpPr>
          <p:cNvPr id="4" name="Text Placeholder 3">
            <a:extLst>
              <a:ext uri="{FF2B5EF4-FFF2-40B4-BE49-F238E27FC236}">
                <a16:creationId xmlns="" xmlns:a16="http://schemas.microsoft.com/office/drawing/2014/main" id="{CC409A73-2FDB-4725-9558-77B4ACF929B3}"/>
              </a:ext>
            </a:extLst>
          </p:cNvPr>
          <p:cNvSpPr>
            <a:spLocks noGrp="1"/>
          </p:cNvSpPr>
          <p:nvPr>
            <p:ph type="body" idx="4294967295"/>
          </p:nvPr>
        </p:nvSpPr>
        <p:spPr>
          <a:xfrm>
            <a:off x="1579418" y="2297834"/>
            <a:ext cx="3867150" cy="369888"/>
          </a:xfrm>
        </p:spPr>
        <p:txBody>
          <a:bodyPr>
            <a:noAutofit/>
          </a:bodyPr>
          <a:lstStyle/>
          <a:p>
            <a:r>
              <a:rPr lang="en-US" sz="1700" b="1" dirty="0" smtClean="0">
                <a:effectLst>
                  <a:outerShdw blurRad="38100" dist="38100" dir="2700000" algn="tl">
                    <a:srgbClr val="000000">
                      <a:alpha val="43137"/>
                    </a:srgbClr>
                  </a:outerShdw>
                </a:effectLst>
              </a:rPr>
              <a:t>Absolute </a:t>
            </a:r>
            <a:r>
              <a:rPr lang="en-US" sz="1700" b="1" dirty="0" err="1" smtClean="0">
                <a:effectLst>
                  <a:outerShdw blurRad="38100" dist="38100" dir="2700000" algn="tl">
                    <a:srgbClr val="000000">
                      <a:alpha val="43137"/>
                    </a:srgbClr>
                  </a:outerShdw>
                </a:effectLst>
              </a:rPr>
              <a:t>XPath</a:t>
            </a:r>
            <a:endParaRPr lang="en-US" sz="1700" b="1" dirty="0" smtClean="0">
              <a:effectLst>
                <a:outerShdw blurRad="38100" dist="38100" dir="2700000" algn="tl">
                  <a:srgbClr val="000000">
                    <a:alpha val="43137"/>
                  </a:srgbClr>
                </a:outerShdw>
              </a:effectLst>
            </a:endParaRPr>
          </a:p>
        </p:txBody>
      </p:sp>
      <p:sp>
        <p:nvSpPr>
          <p:cNvPr id="6" name="Text Placeholder 5">
            <a:extLst>
              <a:ext uri="{FF2B5EF4-FFF2-40B4-BE49-F238E27FC236}">
                <a16:creationId xmlns="" xmlns:a16="http://schemas.microsoft.com/office/drawing/2014/main" id="{5FBB0776-0624-4A97-8BD3-03CF602288BA}"/>
              </a:ext>
            </a:extLst>
          </p:cNvPr>
          <p:cNvSpPr>
            <a:spLocks noGrp="1"/>
          </p:cNvSpPr>
          <p:nvPr>
            <p:ph type="body" sz="half" idx="4294967295"/>
          </p:nvPr>
        </p:nvSpPr>
        <p:spPr>
          <a:xfrm>
            <a:off x="1574862" y="2938340"/>
            <a:ext cx="3887787" cy="371475"/>
          </a:xfrm>
        </p:spPr>
        <p:txBody>
          <a:bodyPr>
            <a:normAutofit fontScale="85000" lnSpcReduction="20000"/>
          </a:bodyPr>
          <a:lstStyle/>
          <a:p>
            <a:r>
              <a:rPr lang="en-US" sz="1900" b="1" dirty="0" smtClean="0">
                <a:effectLst>
                  <a:outerShdw blurRad="38100" dist="38100" dir="2700000" algn="tl">
                    <a:srgbClr val="000000">
                      <a:alpha val="43137"/>
                    </a:srgbClr>
                  </a:outerShdw>
                </a:effectLst>
              </a:rPr>
              <a:t>Relative</a:t>
            </a:r>
            <a:r>
              <a:rPr lang="en-US"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XPath</a:t>
            </a:r>
            <a:endParaRPr lang="en-US" b="1" dirty="0" smtClean="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srcRect b="2909"/>
          <a:stretch>
            <a:fillRect/>
          </a:stretch>
        </p:blipFill>
        <p:spPr bwMode="auto">
          <a:xfrm>
            <a:off x="7610664" y="4872804"/>
            <a:ext cx="1093787" cy="274355"/>
          </a:xfrm>
          <a:prstGeom prst="roundRect">
            <a:avLst/>
          </a:prstGeom>
          <a:noFill/>
          <a:ln w="9525">
            <a:noFill/>
            <a:miter lim="800000"/>
            <a:headEnd/>
            <a:tailEnd/>
          </a:ln>
          <a:effectLst/>
        </p:spPr>
      </p:pic>
    </p:spTree>
    <p:extLst>
      <p:ext uri="{BB962C8B-B14F-4D97-AF65-F5344CB8AC3E}">
        <p14:creationId xmlns="" xmlns:p14="http://schemas.microsoft.com/office/powerpoint/2010/main" val="1619265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C2E478F-E849-4A8C-AF1F-CBCC78A7CBFA}" type="slidenum">
              <a:rPr lang="en-US" smtClean="0"/>
              <a:pPr/>
              <a:t>32</a:t>
            </a:fld>
            <a:endParaRPr lang="en-US" dirty="0"/>
          </a:p>
        </p:txBody>
      </p:sp>
      <p:sp>
        <p:nvSpPr>
          <p:cNvPr id="8" name="Title 7"/>
          <p:cNvSpPr>
            <a:spLocks noGrp="1"/>
          </p:cNvSpPr>
          <p:nvPr>
            <p:ph type="title"/>
          </p:nvPr>
        </p:nvSpPr>
        <p:spPr>
          <a:xfrm>
            <a:off x="457200" y="243058"/>
            <a:ext cx="8229600" cy="857250"/>
          </a:xfrm>
        </p:spPr>
        <p:txBody>
          <a:bodyPr>
            <a:normAutofit/>
          </a:bodyPr>
          <a:lstStyle/>
          <a:p>
            <a:r>
              <a:rPr lang="en-US" sz="3600" dirty="0" smtClean="0">
                <a:effectLst>
                  <a:outerShdw blurRad="38100" dist="38100" dir="2700000" algn="tl">
                    <a:srgbClr val="000000">
                      <a:alpha val="43137"/>
                    </a:srgbClr>
                  </a:outerShdw>
                </a:effectLst>
              </a:rPr>
              <a:t>Relative </a:t>
            </a:r>
            <a:r>
              <a:rPr lang="en-US" sz="3600" dirty="0" err="1" smtClean="0">
                <a:effectLst>
                  <a:outerShdw blurRad="38100" dist="38100" dir="2700000" algn="tl">
                    <a:srgbClr val="000000">
                      <a:alpha val="43137"/>
                    </a:srgbClr>
                  </a:outerShdw>
                </a:effectLst>
              </a:rPr>
              <a:t>Xpath</a:t>
            </a:r>
            <a:r>
              <a:rPr lang="en-US" sz="3600" dirty="0" smtClean="0">
                <a:effectLst>
                  <a:outerShdw blurRad="38100" dist="38100" dir="2700000" algn="tl">
                    <a:srgbClr val="000000">
                      <a:alpha val="43137"/>
                    </a:srgbClr>
                  </a:outerShdw>
                </a:effectLst>
              </a:rPr>
              <a:t>:</a:t>
            </a:r>
          </a:p>
        </p:txBody>
      </p:sp>
      <p:sp>
        <p:nvSpPr>
          <p:cNvPr id="9" name="Content Placeholder 8"/>
          <p:cNvSpPr>
            <a:spLocks noGrp="1"/>
          </p:cNvSpPr>
          <p:nvPr>
            <p:ph idx="1"/>
          </p:nvPr>
        </p:nvSpPr>
        <p:spPr>
          <a:solidFill>
            <a:schemeClr val="bg1"/>
          </a:solidFill>
          <a:ln>
            <a:solidFill>
              <a:schemeClr val="bg1"/>
            </a:solidFill>
          </a:ln>
        </p:spPr>
        <p:txBody>
          <a:bodyPr>
            <a:normAutofit/>
          </a:bodyPr>
          <a:lstStyle/>
          <a:p>
            <a:r>
              <a:rPr lang="en-US" sz="2000" dirty="0" smtClean="0">
                <a:latin typeface="Calibri" pitchFamily="34" charset="0"/>
              </a:rPr>
              <a:t>The path starts from the middle of the HTML DOM structure. It starts with the double forward slash (//), which means it can search the element anywhere at the webpage.</a:t>
            </a:r>
          </a:p>
          <a:p>
            <a:r>
              <a:rPr lang="en-US" sz="2000" dirty="0" smtClean="0">
                <a:latin typeface="Calibri" pitchFamily="34" charset="0"/>
              </a:rPr>
              <a:t>You can start from the middle of the HTML DOM structure and no need to write long </a:t>
            </a:r>
            <a:r>
              <a:rPr lang="en-US" sz="2000" dirty="0" err="1" smtClean="0">
                <a:latin typeface="Calibri" pitchFamily="34" charset="0"/>
              </a:rPr>
              <a:t>xpath</a:t>
            </a:r>
            <a:r>
              <a:rPr lang="en-US" sz="2000" dirty="0" smtClean="0">
                <a:latin typeface="Calibri" pitchFamily="34" charset="0"/>
              </a:rPr>
              <a:t>.</a:t>
            </a:r>
          </a:p>
          <a:p>
            <a:endParaRPr lang="en-IN" sz="2000"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33</a:t>
            </a:fld>
            <a:endParaRPr lang="en-US" dirty="0"/>
          </a:p>
        </p:txBody>
      </p:sp>
      <p:sp>
        <p:nvSpPr>
          <p:cNvPr id="3" name="Title 2"/>
          <p:cNvSpPr>
            <a:spLocks noGrp="1"/>
          </p:cNvSpPr>
          <p:nvPr>
            <p:ph type="title"/>
          </p:nvPr>
        </p:nvSpPr>
        <p:spPr>
          <a:xfrm>
            <a:off x="623454" y="190006"/>
            <a:ext cx="8229600" cy="857250"/>
          </a:xfrm>
        </p:spPr>
        <p:txBody>
          <a:bodyPr>
            <a:normAutofit/>
          </a:bodyPr>
          <a:lstStyle/>
          <a:p>
            <a:r>
              <a:rPr lang="en-IN" sz="3600" dirty="0" smtClean="0"/>
              <a:t>Absolute </a:t>
            </a:r>
            <a:r>
              <a:rPr lang="en-IN" sz="3600" dirty="0" err="1" smtClean="0"/>
              <a:t>Xpath</a:t>
            </a:r>
            <a:r>
              <a:rPr lang="en-IN" sz="3600" dirty="0" smtClean="0"/>
              <a:t>:</a:t>
            </a:r>
            <a:endParaRPr lang="en-IN" sz="3600" dirty="0"/>
          </a:p>
        </p:txBody>
      </p:sp>
      <p:sp>
        <p:nvSpPr>
          <p:cNvPr id="4" name="Content Placeholder 3"/>
          <p:cNvSpPr>
            <a:spLocks noGrp="1"/>
          </p:cNvSpPr>
          <p:nvPr>
            <p:ph idx="1"/>
          </p:nvPr>
        </p:nvSpPr>
        <p:spPr/>
        <p:txBody>
          <a:bodyPr>
            <a:normAutofit/>
          </a:bodyPr>
          <a:lstStyle/>
          <a:p>
            <a:r>
              <a:rPr lang="en-US" sz="2000" dirty="0" smtClean="0">
                <a:latin typeface="Calibri" pitchFamily="34" charset="0"/>
              </a:rPr>
              <a:t>It is the direct way to find the element, but the disadvantage of the absolute </a:t>
            </a:r>
            <a:r>
              <a:rPr lang="en-US" sz="2000" dirty="0" err="1" smtClean="0">
                <a:latin typeface="Calibri" pitchFamily="34" charset="0"/>
              </a:rPr>
              <a:t>XPath</a:t>
            </a:r>
            <a:r>
              <a:rPr lang="en-US" sz="2000" dirty="0" smtClean="0">
                <a:latin typeface="Calibri" pitchFamily="34" charset="0"/>
              </a:rPr>
              <a:t> is that if there are any changes made in the path of the element then that </a:t>
            </a:r>
            <a:r>
              <a:rPr lang="en-US" sz="2000" dirty="0" err="1" smtClean="0">
                <a:latin typeface="Calibri" pitchFamily="34" charset="0"/>
              </a:rPr>
              <a:t>XPath</a:t>
            </a:r>
            <a:r>
              <a:rPr lang="en-US" sz="2000" dirty="0" smtClean="0">
                <a:latin typeface="Calibri" pitchFamily="34" charset="0"/>
              </a:rPr>
              <a:t> gets failed.</a:t>
            </a:r>
          </a:p>
          <a:p>
            <a:r>
              <a:rPr lang="en-US" sz="2000" dirty="0" smtClean="0">
                <a:latin typeface="Calibri" pitchFamily="34" charset="0"/>
              </a:rPr>
              <a:t>The key characteristic of </a:t>
            </a:r>
            <a:r>
              <a:rPr lang="en-US" sz="2000" dirty="0" err="1" smtClean="0">
                <a:latin typeface="Calibri" pitchFamily="34" charset="0"/>
              </a:rPr>
              <a:t>XPath</a:t>
            </a:r>
            <a:r>
              <a:rPr lang="en-US" sz="2000" dirty="0" smtClean="0">
                <a:latin typeface="Calibri" pitchFamily="34" charset="0"/>
              </a:rPr>
              <a:t> is that it begins with the single forward slash(/) ,which means you can select the element from the root node.</a:t>
            </a:r>
          </a:p>
          <a:p>
            <a:endParaRPr lang="en-IN" sz="2000"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 xmlns:a16="http://schemas.microsoft.com/office/drawing/2014/main" id="{5FC6C278-4035-446A-A94B-030E792FDDF5}"/>
              </a:ext>
            </a:extLst>
          </p:cNvPr>
          <p:cNvSpPr txBox="1"/>
          <p:nvPr/>
        </p:nvSpPr>
        <p:spPr>
          <a:xfrm>
            <a:off x="1160868" y="1844632"/>
            <a:ext cx="6822281" cy="761747"/>
          </a:xfrm>
          <a:prstGeom prst="rect">
            <a:avLst/>
          </a:prstGeom>
          <a:noFill/>
        </p:spPr>
        <p:txBody>
          <a:bodyPr wrap="square" lIns="68580" tIns="34290" rIns="68580" bIns="34290" rtlCol="0">
            <a:spAutoFit/>
          </a:bodyPr>
          <a:lstStyle/>
          <a:p>
            <a:pPr algn="ctr"/>
            <a:r>
              <a:rPr lang="en-US" sz="4500" u="sng" dirty="0" smtClean="0">
                <a:solidFill>
                  <a:srgbClr val="0070C0"/>
                </a:solidFill>
              </a:rPr>
              <a:t>Thank You</a:t>
            </a:r>
            <a:endParaRPr lang="en-US" sz="4500" u="sng" dirty="0">
              <a:solidFill>
                <a:srgbClr val="0070C0"/>
              </a:solidFill>
            </a:endParaRPr>
          </a:p>
        </p:txBody>
      </p:sp>
      <p:sp>
        <p:nvSpPr>
          <p:cNvPr id="2" name="Slide Number Placeholder 1">
            <a:extLst>
              <a:ext uri="{FF2B5EF4-FFF2-40B4-BE49-F238E27FC236}">
                <a16:creationId xmlns="" xmlns:a16="http://schemas.microsoft.com/office/drawing/2014/main" id="{BCFAD812-11EF-4B6C-899B-8AB321C455AB}"/>
              </a:ext>
            </a:extLst>
          </p:cNvPr>
          <p:cNvSpPr>
            <a:spLocks noGrp="1"/>
          </p:cNvSpPr>
          <p:nvPr>
            <p:ph type="sldNum" sz="quarter" idx="12"/>
          </p:nvPr>
        </p:nvSpPr>
        <p:spPr/>
        <p:txBody>
          <a:bodyPr/>
          <a:lstStyle/>
          <a:p>
            <a:fld id="{4B73C415-D670-4716-A5EC-CC4D52CA2BAC}" type="slidenum">
              <a:rPr lang="en-ZA" smtClean="0"/>
              <a:pPr/>
              <a:t>34</a:t>
            </a:fld>
            <a:endParaRPr lang="en-ZA" dirty="0"/>
          </a:p>
        </p:txBody>
      </p:sp>
      <p:sp>
        <p:nvSpPr>
          <p:cNvPr id="7" name="Rectangle 6"/>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902525" y="560305"/>
            <a:ext cx="7403832" cy="817233"/>
          </a:xfrm>
        </p:spPr>
        <p:txBody>
          <a:bodyPr>
            <a:noAutofit/>
          </a:bodyPr>
          <a:lstStyle/>
          <a:p>
            <a:r>
              <a:rPr lang="en-US" sz="3600" dirty="0" smtClean="0"/>
              <a:t>What is Scrum Master Profile ?</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985653" y="2066927"/>
            <a:ext cx="7672580" cy="2600325"/>
          </a:xfrm>
        </p:spPr>
        <p:txBody>
          <a:bodyPr>
            <a:noAutofit/>
          </a:bodyPr>
          <a:lstStyle/>
          <a:p>
            <a:pPr>
              <a:lnSpc>
                <a:spcPct val="150000"/>
              </a:lnSpc>
            </a:pPr>
            <a:r>
              <a:rPr lang="en-IN" sz="1600" b="1" dirty="0" smtClean="0">
                <a:solidFill>
                  <a:schemeClr val="tx1"/>
                </a:solidFill>
              </a:rPr>
              <a:t>A scrum master</a:t>
            </a:r>
            <a:r>
              <a:rPr lang="en-IN" sz="1600" b="1" dirty="0" smtClean="0">
                <a:solidFill>
                  <a:schemeClr val="tx1"/>
                </a:solidFill>
              </a:rPr>
              <a:t> is the facilitator for an agile </a:t>
            </a:r>
            <a:r>
              <a:rPr lang="en-IN" sz="1600" b="1" dirty="0" smtClean="0">
                <a:solidFill>
                  <a:schemeClr val="tx1"/>
                </a:solidFill>
              </a:rPr>
              <a:t>development </a:t>
            </a:r>
            <a:r>
              <a:rPr lang="en-IN" sz="1600" b="1" dirty="0" smtClean="0">
                <a:solidFill>
                  <a:schemeClr val="tx1"/>
                </a:solidFill>
              </a:rPr>
              <a:t>team. Scrum is a methodology that allows a team to self-organize and make changes quickly, in accordance with agile principles. The scrum master manages the process for how information is exchanged</a:t>
            </a:r>
            <a:r>
              <a:rPr lang="en-IN" sz="1600" dirty="0" smtClean="0">
                <a:solidFill>
                  <a:schemeClr val="tx1"/>
                </a:solidFill>
              </a:rPr>
              <a:t>.</a:t>
            </a:r>
            <a:endParaRPr lang="en-US" sz="1700" spc="0" dirty="0">
              <a:solidFill>
                <a:schemeClr val="tx1"/>
              </a:solidFill>
              <a:latin typeface="Times New Roman" pitchFamily="18"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50AEA731-C7D0-4A0E-B871-4F369D8BEAC5}"/>
              </a:ext>
            </a:extLst>
          </p:cNvPr>
          <p:cNvSpPr>
            <a:spLocks noGrp="1"/>
          </p:cNvSpPr>
          <p:nvPr>
            <p:ph type="title"/>
          </p:nvPr>
        </p:nvSpPr>
        <p:spPr>
          <a:xfrm>
            <a:off x="1330039" y="558854"/>
            <a:ext cx="4845130" cy="430492"/>
          </a:xfrm>
        </p:spPr>
        <p:txBody>
          <a:bodyPr/>
          <a:lstStyle/>
          <a:p>
            <a:r>
              <a:rPr lang="en-US" sz="2800" dirty="0" smtClean="0"/>
              <a:t>Scrum master profile</a:t>
            </a:r>
            <a:endParaRPr lang="en-US" sz="2800" dirty="0"/>
          </a:p>
        </p:txBody>
      </p:sp>
      <p:sp>
        <p:nvSpPr>
          <p:cNvPr id="13" name="Content Placeholder 12">
            <a:extLst>
              <a:ext uri="{FF2B5EF4-FFF2-40B4-BE49-F238E27FC236}">
                <a16:creationId xmlns="" xmlns:a16="http://schemas.microsoft.com/office/drawing/2014/main" id="{A4E49AC7-7A73-4B51-BDF6-EABA3162F4B7}"/>
              </a:ext>
            </a:extLst>
          </p:cNvPr>
          <p:cNvSpPr>
            <a:spLocks noGrp="1"/>
          </p:cNvSpPr>
          <p:nvPr>
            <p:ph idx="1"/>
          </p:nvPr>
        </p:nvSpPr>
        <p:spPr>
          <a:xfrm>
            <a:off x="593767" y="1104406"/>
            <a:ext cx="8372103" cy="2435215"/>
          </a:xfrm>
        </p:spPr>
        <p:txBody>
          <a:bodyPr>
            <a:noAutofit/>
          </a:bodyPr>
          <a:lstStyle/>
          <a:p>
            <a:pPr marL="228600" indent="-228600">
              <a:buNone/>
            </a:pPr>
            <a:endParaRPr lang="en-US" sz="1400" dirty="0" smtClean="0">
              <a:latin typeface="Calibri" pitchFamily="34" charset="0"/>
            </a:endParaRPr>
          </a:p>
          <a:p>
            <a:r>
              <a:rPr lang="en-IN" sz="1400" dirty="0" smtClean="0">
                <a:latin typeface="Calibri" pitchFamily="34" charset="0"/>
              </a:rPr>
              <a:t>Facilitate his team for better creativity and tries to improve the efficiency of the development team.</a:t>
            </a:r>
          </a:p>
          <a:p>
            <a:r>
              <a:rPr lang="en-IN" sz="1400" dirty="0" smtClean="0">
                <a:latin typeface="Calibri" pitchFamily="34" charset="0"/>
              </a:rPr>
              <a:t>Responsible for managing the scrum process with the coordination of scrum team in Agile methodology.</a:t>
            </a:r>
          </a:p>
          <a:p>
            <a:r>
              <a:rPr lang="en-IN" sz="1400" dirty="0" smtClean="0">
                <a:latin typeface="Calibri" pitchFamily="34" charset="0"/>
              </a:rPr>
              <a:t>Responsible to remove the impediments for the scrum team.</a:t>
            </a:r>
          </a:p>
          <a:p>
            <a:r>
              <a:rPr lang="en-IN" sz="1400" dirty="0" smtClean="0">
                <a:latin typeface="Calibri" pitchFamily="34" charset="0"/>
              </a:rPr>
              <a:t>Arranged daily stand-up meetings, facilitate meetings, schedule meetings, demo and decision-making processes in order to ensure quick inspection and proper use of adaptation process.</a:t>
            </a:r>
          </a:p>
          <a:p>
            <a:r>
              <a:rPr lang="en-IN" sz="1400" dirty="0" smtClean="0">
                <a:latin typeface="Calibri" pitchFamily="34" charset="0"/>
              </a:rPr>
              <a:t>Helps product owner to make the product backlogs in good shape and make them ready for the next sprint.</a:t>
            </a:r>
          </a:p>
          <a:p>
            <a:r>
              <a:rPr lang="en-IN" sz="1400" dirty="0" smtClean="0">
                <a:latin typeface="Calibri" pitchFamily="34" charset="0"/>
              </a:rPr>
              <a:t>Responsible to Conduct retrospective meetings.</a:t>
            </a:r>
          </a:p>
          <a:p>
            <a:r>
              <a:rPr lang="en-IN" sz="1400" dirty="0" smtClean="0">
                <a:latin typeface="Calibri" pitchFamily="34" charset="0"/>
              </a:rPr>
              <a:t>Organizes and facilitates the sprint planning meeting.</a:t>
            </a:r>
          </a:p>
          <a:p>
            <a:r>
              <a:rPr lang="en-IN" sz="1400" dirty="0" smtClean="0">
                <a:latin typeface="Calibri" pitchFamily="34" charset="0"/>
              </a:rPr>
              <a:t>Acts as safeguard for his team.</a:t>
            </a:r>
          </a:p>
          <a:p>
            <a:pPr marL="228600" indent="-228600"/>
            <a:endParaRPr lang="en-US" sz="1400" dirty="0">
              <a:latin typeface="Calibri" pitchFamily="34" charset="0"/>
            </a:endParaRPr>
          </a:p>
        </p:txBody>
      </p:sp>
      <p:sp>
        <p:nvSpPr>
          <p:cNvPr id="35" name="Slide Number Placeholder 34">
            <a:extLst>
              <a:ext uri="{FF2B5EF4-FFF2-40B4-BE49-F238E27FC236}">
                <a16:creationId xmlns="" xmlns:a16="http://schemas.microsoft.com/office/drawing/2014/main" id="{2DD84183-8918-4B86-8418-5094E7C47E67}"/>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9" name="Rectangle 8"/>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2036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C2E478F-E849-4A8C-AF1F-CBCC78A7CBFA}" type="slidenum">
              <a:rPr lang="en-US" smtClean="0"/>
              <a:pPr/>
              <a:t>6</a:t>
            </a:fld>
            <a:endParaRPr lang="en-US" dirty="0"/>
          </a:p>
        </p:txBody>
      </p:sp>
      <p:sp>
        <p:nvSpPr>
          <p:cNvPr id="25" name="Title 2">
            <a:extLst>
              <a:ext uri="{FF2B5EF4-FFF2-40B4-BE49-F238E27FC236}">
                <a16:creationId xmlns="" xmlns:a16="http://schemas.microsoft.com/office/drawing/2014/main" id="{85534194-745D-4888-BF16-6C09F65EA484}"/>
              </a:ext>
            </a:extLst>
          </p:cNvPr>
          <p:cNvSpPr txBox="1">
            <a:spLocks/>
          </p:cNvSpPr>
          <p:nvPr/>
        </p:nvSpPr>
        <p:spPr>
          <a:xfrm>
            <a:off x="422138" y="451266"/>
            <a:ext cx="8252222" cy="891779"/>
          </a:xfrm>
          <a:prstGeom prst="rect">
            <a:avLst/>
          </a:prstGeom>
        </p:spPr>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Role of Scrum Master in Agile</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6" name="Text Placeholder 3">
            <a:extLst>
              <a:ext uri="{FF2B5EF4-FFF2-40B4-BE49-F238E27FC236}">
                <a16:creationId xmlns="" xmlns:a16="http://schemas.microsoft.com/office/drawing/2014/main" id="{CC409A73-2FDB-4725-9558-77B4ACF929B3}"/>
              </a:ext>
            </a:extLst>
          </p:cNvPr>
          <p:cNvSpPr txBox="1">
            <a:spLocks/>
          </p:cNvSpPr>
          <p:nvPr/>
        </p:nvSpPr>
        <p:spPr>
          <a:xfrm>
            <a:off x="399333" y="1834119"/>
            <a:ext cx="3868340" cy="370880"/>
          </a:xfrm>
          <a:prstGeom prst="rect">
            <a:avLst/>
          </a:prstGeom>
        </p:spPr>
        <p:txBody>
          <a:bodyPr>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i="0" u="none" strike="noStrike" kern="1200" cap="none" spc="0" normalizeH="0" baseline="0" noProof="0" dirty="0" smtClean="0">
                <a:ln>
                  <a:noFill/>
                </a:ln>
                <a:solidFill>
                  <a:schemeClr val="tx1"/>
                </a:solidFill>
                <a:uLnTx/>
                <a:uFillTx/>
                <a:latin typeface="+mj-lt"/>
                <a:ea typeface="+mn-ea"/>
                <a:cs typeface="+mn-cs"/>
              </a:rPr>
              <a:t>INTERNAL ROLES</a:t>
            </a:r>
            <a:endParaRPr kumimoji="0" lang="en-US" sz="2600" i="0" u="none" strike="noStrike" kern="1200" cap="none" spc="0" normalizeH="0" baseline="0" noProof="0" dirty="0">
              <a:ln>
                <a:noFill/>
              </a:ln>
              <a:solidFill>
                <a:schemeClr val="tx1"/>
              </a:solidFill>
              <a:uLnTx/>
              <a:uFillTx/>
              <a:latin typeface="+mj-lt"/>
              <a:ea typeface="+mn-ea"/>
              <a:cs typeface="+mn-cs"/>
            </a:endParaRPr>
          </a:p>
        </p:txBody>
      </p:sp>
      <p:sp>
        <p:nvSpPr>
          <p:cNvPr id="27" name="Content Placeholder 4">
            <a:extLst>
              <a:ext uri="{FF2B5EF4-FFF2-40B4-BE49-F238E27FC236}">
                <a16:creationId xmlns="" xmlns:a16="http://schemas.microsoft.com/office/drawing/2014/main" id="{56D0F54D-A602-4D35-8BE1-6B9BE8078989}"/>
              </a:ext>
            </a:extLst>
          </p:cNvPr>
          <p:cNvSpPr txBox="1">
            <a:spLocks/>
          </p:cNvSpPr>
          <p:nvPr/>
        </p:nvSpPr>
        <p:spPr>
          <a:xfrm>
            <a:off x="351831" y="2540541"/>
            <a:ext cx="3868340" cy="2763441"/>
          </a:xfrm>
          <a:prstGeom prst="rect">
            <a:avLst/>
          </a:prstGeom>
        </p:spPr>
        <p:txBody>
          <a:bodyPr>
            <a:normAutofit/>
          </a:bodyPr>
          <a:lstStyle/>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Clearing obstacles</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Establishing an environment where the team can be effective</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Addressing team dynamics</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monitoring the scrum processes and scrum meetings</a:t>
            </a:r>
          </a:p>
        </p:txBody>
      </p:sp>
      <p:sp>
        <p:nvSpPr>
          <p:cNvPr id="28" name="Text Placeholder 5">
            <a:extLst>
              <a:ext uri="{FF2B5EF4-FFF2-40B4-BE49-F238E27FC236}">
                <a16:creationId xmlns="" xmlns:a16="http://schemas.microsoft.com/office/drawing/2014/main" id="{5FBB0776-0624-4A97-8BD3-03CF602288BA}"/>
              </a:ext>
            </a:extLst>
          </p:cNvPr>
          <p:cNvSpPr txBox="1">
            <a:spLocks/>
          </p:cNvSpPr>
          <p:nvPr/>
        </p:nvSpPr>
        <p:spPr>
          <a:xfrm>
            <a:off x="5030716" y="1822242"/>
            <a:ext cx="3887391" cy="370880"/>
          </a:xfrm>
          <a:prstGeom prst="rect">
            <a:avLst/>
          </a:prstGeom>
        </p:spPr>
        <p:txBody>
          <a:bodyPr>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i="0" u="none" strike="noStrike" kern="1200" cap="none" spc="0" normalizeH="0" baseline="0" noProof="0" dirty="0" smtClean="0">
                <a:ln>
                  <a:noFill/>
                </a:ln>
                <a:solidFill>
                  <a:schemeClr val="tx1"/>
                </a:solidFill>
                <a:uLnTx/>
                <a:uFillTx/>
                <a:latin typeface="+mj-lt"/>
                <a:ea typeface="+mn-ea"/>
                <a:cs typeface="+mn-cs"/>
              </a:rPr>
              <a:t>EXTERNAL</a:t>
            </a:r>
            <a:r>
              <a:rPr kumimoji="0" lang="en-US" sz="26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n-ea"/>
                <a:cs typeface="+mn-cs"/>
              </a:rPr>
              <a:t> </a:t>
            </a:r>
            <a:r>
              <a:rPr kumimoji="0" lang="en-US" sz="2600" i="0" u="none" strike="noStrike" kern="1200" cap="none" spc="0" normalizeH="0" baseline="0" noProof="0" dirty="0" smtClean="0">
                <a:ln>
                  <a:noFill/>
                </a:ln>
                <a:solidFill>
                  <a:schemeClr val="tx1"/>
                </a:solidFill>
                <a:uLnTx/>
                <a:uFillTx/>
                <a:latin typeface="+mj-lt"/>
                <a:ea typeface="+mn-ea"/>
                <a:cs typeface="+mn-cs"/>
              </a:rPr>
              <a:t>ROLES</a:t>
            </a:r>
            <a:endParaRPr kumimoji="0" lang="en-US" sz="2600" i="0" u="none" strike="noStrike" kern="1200" cap="none" spc="0" normalizeH="0" baseline="0" noProof="0" dirty="0">
              <a:ln>
                <a:noFill/>
              </a:ln>
              <a:solidFill>
                <a:schemeClr val="tx1"/>
              </a:solidFill>
              <a:uLnTx/>
              <a:uFillTx/>
              <a:latin typeface="+mj-lt"/>
              <a:ea typeface="+mn-ea"/>
              <a:cs typeface="+mn-cs"/>
            </a:endParaRPr>
          </a:p>
        </p:txBody>
      </p:sp>
      <p:sp>
        <p:nvSpPr>
          <p:cNvPr id="29" name="Content Placeholder 6">
            <a:extLst>
              <a:ext uri="{FF2B5EF4-FFF2-40B4-BE49-F238E27FC236}">
                <a16:creationId xmlns="" xmlns:a16="http://schemas.microsoft.com/office/drawing/2014/main" id="{EFFBC808-1837-4C36-BFF0-135B8C1042A2}"/>
              </a:ext>
            </a:extLst>
          </p:cNvPr>
          <p:cNvSpPr txBox="1">
            <a:spLocks/>
          </p:cNvSpPr>
          <p:nvPr/>
        </p:nvSpPr>
        <p:spPr>
          <a:xfrm>
            <a:off x="5006964" y="2546313"/>
            <a:ext cx="3887391" cy="2763441"/>
          </a:xfrm>
          <a:prstGeom prst="rect">
            <a:avLst/>
          </a:prstGeom>
        </p:spPr>
        <p:txBody>
          <a:bodyPr>
            <a:normAutofit/>
          </a:bodyPr>
          <a:lstStyle/>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Ensuring a good relationship between the team and product owner as well as others outside the team</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Protecting the team from outside interruptions and distractions.</a:t>
            </a:r>
          </a:p>
        </p:txBody>
      </p:sp>
      <p:sp>
        <p:nvSpPr>
          <p:cNvPr id="30" name="Slide Number Placeholder 7">
            <a:extLst>
              <a:ext uri="{FF2B5EF4-FFF2-40B4-BE49-F238E27FC236}">
                <a16:creationId xmlns="" xmlns:a16="http://schemas.microsoft.com/office/drawing/2014/main" id="{84A4C0E3-E146-49BF-804D-D369F89E8F2A}"/>
              </a:ext>
            </a:extLst>
          </p:cNvPr>
          <p:cNvSpPr txBox="1">
            <a:spLocks/>
          </p:cNvSpPr>
          <p:nvPr/>
        </p:nvSpPr>
        <p:spPr>
          <a:xfrm>
            <a:off x="7924800" y="4767263"/>
            <a:ext cx="762000" cy="273844"/>
          </a:xfrm>
          <a:prstGeom prst="rect">
            <a:avLst/>
          </a:prstGeom>
        </p:spPr>
        <p:txBody>
          <a:bodyPr vert="horz" lIns="0" tIns="0" rIns="0" bIns="0" anchor="b"/>
          <a:lstStyle/>
          <a:p>
            <a:pPr marL="0" marR="0" lvl="0" indent="0" algn="r" defTabSz="685800" rtl="0" eaLnBrk="1" fontAlgn="auto" latinLnBrk="0" hangingPunct="1">
              <a:lnSpc>
                <a:spcPct val="100000"/>
              </a:lnSpc>
              <a:spcBef>
                <a:spcPts val="0"/>
              </a:spcBef>
              <a:spcAft>
                <a:spcPts val="0"/>
              </a:spcAft>
              <a:buClrTx/>
              <a:buSzTx/>
              <a:buFontTx/>
              <a:buNone/>
              <a:tabLst/>
              <a:defRPr/>
            </a:pPr>
            <a:fld id="{8C2E478F-E849-4A8C-AF1F-CBCC78A7CBFA}"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pic>
        <p:nvPicPr>
          <p:cNvPr id="32" name="Picture 2"/>
          <p:cNvPicPr>
            <a:picLocks noChangeAspect="1" noChangeArrowheads="1"/>
          </p:cNvPicPr>
          <p:nvPr/>
        </p:nvPicPr>
        <p:blipFill>
          <a:blip r:embed="rId3"/>
          <a:srcRect b="2909"/>
          <a:stretch>
            <a:fillRect/>
          </a:stretch>
        </p:blipFill>
        <p:spPr bwMode="auto">
          <a:xfrm>
            <a:off x="7610664" y="4872804"/>
            <a:ext cx="1093787" cy="274355"/>
          </a:xfrm>
          <a:prstGeom prst="round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888298" y="180294"/>
            <a:ext cx="3938588" cy="1245973"/>
          </a:xfrm>
        </p:spPr>
        <p:txBody>
          <a:bodyPr>
            <a:noAutofit/>
          </a:bodyPr>
          <a:lstStyle/>
          <a:p>
            <a:r>
              <a:rPr lang="en-US" sz="3600" dirty="0" smtClean="0"/>
              <a:t>User Stories</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427512" y="1068783"/>
            <a:ext cx="8230712" cy="3598471"/>
          </a:xfrm>
        </p:spPr>
        <p:txBody>
          <a:bodyPr>
            <a:noAutofit/>
          </a:bodyPr>
          <a:lstStyle/>
          <a:p>
            <a:pPr marL="342900" indent="-342900">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S</a:t>
            </a:r>
            <a:r>
              <a:rPr lang="en-US" sz="1600" spc="0" dirty="0" smtClean="0">
                <a:solidFill>
                  <a:schemeClr val="tx1"/>
                </a:solidFill>
                <a:latin typeface="Calibri" pitchFamily="34" charset="0"/>
                <a:cs typeface="Times New Roman" pitchFamily="18" charset="0"/>
              </a:rPr>
              <a:t>hort</a:t>
            </a:r>
            <a:r>
              <a:rPr lang="en-US" sz="1600" spc="0" dirty="0" smtClean="0">
                <a:solidFill>
                  <a:schemeClr val="tx1"/>
                </a:solidFill>
                <a:latin typeface="Calibri" pitchFamily="34" charset="0"/>
                <a:cs typeface="Times New Roman" pitchFamily="18" charset="0"/>
              </a:rPr>
              <a:t>, simple descriptions of a feature told from the perspective of the person who desires the new capability, usually a user or customer of the system.</a:t>
            </a:r>
            <a:br>
              <a:rPr lang="en-US" sz="1600" spc="0" dirty="0" smtClean="0">
                <a:solidFill>
                  <a:schemeClr val="tx1"/>
                </a:solidFill>
                <a:latin typeface="Calibri" pitchFamily="34" charset="0"/>
                <a:cs typeface="Times New Roman" pitchFamily="18" charset="0"/>
              </a:rPr>
            </a:br>
            <a:endParaRPr lang="en-US" sz="1600" spc="0" dirty="0" smtClean="0">
              <a:solidFill>
                <a:schemeClr val="tx1"/>
              </a:solidFill>
              <a:latin typeface="Calibri" pitchFamily="34" charset="0"/>
              <a:cs typeface="Times New Roman" pitchFamily="18" charset="0"/>
            </a:endParaRPr>
          </a:p>
          <a:p>
            <a:pPr lvl="1">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User stories are part of an agile approach that helps shift the focus from writing about requirements to talking about them. </a:t>
            </a:r>
            <a:endParaRPr lang="en-US" sz="16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8</a:t>
            </a:fld>
            <a:endParaRPr lang="en-US" dirty="0"/>
          </a:p>
        </p:txBody>
      </p:sp>
      <p:sp>
        <p:nvSpPr>
          <p:cNvPr id="6" name="Rectangle 5">
            <a:extLst>
              <a:ext uri="{FF2B5EF4-FFF2-40B4-BE49-F238E27FC236}">
                <a16:creationId xmlns="" xmlns:a16="http://schemas.microsoft.com/office/drawing/2014/main" id="{76D4BFC2-69CA-4ED6-89E7-A9ADB571E7A4}"/>
              </a:ext>
            </a:extLst>
          </p:cNvPr>
          <p:cNvSpPr/>
          <p:nvPr/>
        </p:nvSpPr>
        <p:spPr>
          <a:xfrm>
            <a:off x="629400" y="332514"/>
            <a:ext cx="5023254" cy="1140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05740" tIns="34290" rIns="68580" bIns="34290" rtlCol="0" anchor="ctr"/>
          <a:lstStyle/>
          <a:p>
            <a:pPr>
              <a:lnSpc>
                <a:spcPct val="80000"/>
              </a:lnSpc>
              <a:defRPr sz="10000">
                <a:solidFill>
                  <a:srgbClr val="3A3B39"/>
                </a:solidFill>
                <a:latin typeface="Bebas"/>
                <a:ea typeface="Bebas"/>
                <a:cs typeface="Bebas"/>
                <a:sym typeface="Bebas"/>
              </a:defRPr>
            </a:pPr>
            <a:r>
              <a:rPr lang="en-US" sz="2800" dirty="0" smtClean="0">
                <a:solidFill>
                  <a:schemeClr val="tx2">
                    <a:lumMod val="75000"/>
                  </a:schemeClr>
                </a:solidFill>
                <a:latin typeface="+mj-lt"/>
                <a:cs typeface="Gill Sans" panose="020B0502020104020203" pitchFamily="34" charset="-79"/>
              </a:rPr>
              <a:t>Why user story is so good?</a:t>
            </a:r>
            <a:endParaRPr lang="en-US" sz="2800" dirty="0">
              <a:solidFill>
                <a:schemeClr val="tx2">
                  <a:lumMod val="75000"/>
                </a:schemeClr>
              </a:solidFill>
            </a:endParaRPr>
          </a:p>
        </p:txBody>
      </p:sp>
      <p:sp>
        <p:nvSpPr>
          <p:cNvPr id="7" name="Text Placeholder 3">
            <a:extLst>
              <a:ext uri="{FF2B5EF4-FFF2-40B4-BE49-F238E27FC236}">
                <a16:creationId xmlns="" xmlns:a16="http://schemas.microsoft.com/office/drawing/2014/main" id="{A8CA6DEC-302B-49C8-AC11-FD6F37AFA854}"/>
              </a:ext>
            </a:extLst>
          </p:cNvPr>
          <p:cNvSpPr txBox="1">
            <a:spLocks/>
          </p:cNvSpPr>
          <p:nvPr/>
        </p:nvSpPr>
        <p:spPr>
          <a:xfrm>
            <a:off x="2268185" y="1413166"/>
            <a:ext cx="4286994" cy="3372841"/>
          </a:xfrm>
          <a:prstGeom prst="rect">
            <a:avLst/>
          </a:prstGeom>
        </p:spPr>
        <p:txBody>
          <a:bodyPr vert="horz" lIns="68580" tIns="34290" rIns="68580" bIns="34290" rtlCol="0">
            <a:noAutofit/>
          </a:bodyPr>
          <a:lstStyle/>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Understood equally well by everyone</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Useful for iteration planning</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Great for iterative development</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Encourage deferring of details</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Include varying levels of detail </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Support opportunistic design </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Emphasize verbal communication</a:t>
            </a:r>
            <a:endParaRPr kumimoji="0" lang="en-US" sz="1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26" name="Rectangle 25"/>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D24B42B-925B-494C-A986-BD85E8117E1E}"/>
              </a:ext>
            </a:extLst>
          </p:cNvPr>
          <p:cNvSpPr>
            <a:spLocks noGrp="1"/>
          </p:cNvSpPr>
          <p:nvPr>
            <p:ph type="title"/>
          </p:nvPr>
        </p:nvSpPr>
        <p:spPr>
          <a:xfrm>
            <a:off x="959550" y="451264"/>
            <a:ext cx="3938588" cy="629391"/>
          </a:xfrm>
        </p:spPr>
        <p:txBody>
          <a:bodyPr>
            <a:noAutofit/>
          </a:bodyPr>
          <a:lstStyle/>
          <a:p>
            <a:r>
              <a:rPr lang="en-US" sz="3600" dirty="0" smtClean="0"/>
              <a:t>Sprint Planning</a:t>
            </a:r>
            <a:endParaRPr lang="en-US" sz="3600" dirty="0"/>
          </a:p>
        </p:txBody>
      </p:sp>
      <p:sp>
        <p:nvSpPr>
          <p:cNvPr id="4" name="Text Placeholder 3">
            <a:extLst>
              <a:ext uri="{FF2B5EF4-FFF2-40B4-BE49-F238E27FC236}">
                <a16:creationId xmlns="" xmlns:a16="http://schemas.microsoft.com/office/drawing/2014/main" id="{A8CA6DEC-302B-49C8-AC11-FD6F37AFA854}"/>
              </a:ext>
            </a:extLst>
          </p:cNvPr>
          <p:cNvSpPr>
            <a:spLocks noGrp="1"/>
          </p:cNvSpPr>
          <p:nvPr>
            <p:ph type="body" idx="1"/>
          </p:nvPr>
        </p:nvSpPr>
        <p:spPr>
          <a:xfrm>
            <a:off x="178131" y="1282537"/>
            <a:ext cx="8763988" cy="3348842"/>
          </a:xfrm>
        </p:spPr>
        <p:txBody>
          <a:bodyPr>
            <a:noAutofit/>
          </a:bodyPr>
          <a:lstStyle/>
          <a:p>
            <a:pPr marL="342900" indent="-342900" algn="just">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It’s a scrum framework where the team determines the product backlog items to work on during that sprint and discusses their initial plan for completing those product backlog items.</a:t>
            </a:r>
          </a:p>
          <a:p>
            <a:pPr marL="228600" indent="-2286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This collaborative effort involves a Scrum Master, a Product Owner, and the Entire Agile Management Team.</a:t>
            </a:r>
          </a:p>
        </p:txBody>
      </p:sp>
      <p:sp>
        <p:nvSpPr>
          <p:cNvPr id="2094" name="Slide Number Placeholder 2093">
            <a:extLst>
              <a:ext uri="{FF2B5EF4-FFF2-40B4-BE49-F238E27FC236}">
                <a16:creationId xmlns=""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34210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3C5BC67-BC5F-49A0-B382-4FB47F800C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264107-8248-43DA-8012-F707E0E46E9C}">
  <ds:schemaRefs>
    <ds:schemaRef ds:uri="http://schemas.microsoft.com/sharepoint/v3/contenttype/forms"/>
  </ds:schemaRefs>
</ds:datastoreItem>
</file>

<file path=customXml/itemProps3.xml><?xml version="1.0" encoding="utf-8"?>
<ds:datastoreItem xmlns:ds="http://schemas.openxmlformats.org/officeDocument/2006/customXml" ds:itemID="{40C9F62E-0773-4164-B986-3E326BE687C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On-screen Show (16:9)</PresentationFormat>
  <Paragraphs>194</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AGILE MANAGEMENT</vt:lpstr>
      <vt:lpstr>WHAT IS AGILE METHODOLOGY ?</vt:lpstr>
      <vt:lpstr>Agile Methodology</vt:lpstr>
      <vt:lpstr>What is Scrum Master Profile ?</vt:lpstr>
      <vt:lpstr>Scrum master profile</vt:lpstr>
      <vt:lpstr>Slide 6</vt:lpstr>
      <vt:lpstr>User Stories</vt:lpstr>
      <vt:lpstr>Slide 8</vt:lpstr>
      <vt:lpstr>Sprint Planning</vt:lpstr>
      <vt:lpstr>Sprint Planning Steps</vt:lpstr>
      <vt:lpstr>Retrospection in Agile Management</vt:lpstr>
      <vt:lpstr>Agile Retrospection Steps</vt:lpstr>
      <vt:lpstr>Burndown Charts in Agile</vt:lpstr>
      <vt:lpstr>Burndown charts in Agile Management</vt:lpstr>
      <vt:lpstr>They are useful because:</vt:lpstr>
      <vt:lpstr>Planning Poker</vt:lpstr>
      <vt:lpstr>Planning Poker in Agile Management</vt:lpstr>
      <vt:lpstr>What is the daily standup</vt:lpstr>
      <vt:lpstr>Daily Standup Meetings</vt:lpstr>
      <vt:lpstr>Scrum board</vt:lpstr>
      <vt:lpstr>Scrum board example</vt:lpstr>
      <vt:lpstr>What is Kanban?</vt:lpstr>
      <vt:lpstr>Kanban</vt:lpstr>
      <vt:lpstr>What is Jira?</vt:lpstr>
      <vt:lpstr>Product holder owner</vt:lpstr>
      <vt:lpstr>Product holder owner</vt:lpstr>
      <vt:lpstr>Velocity in Agile</vt:lpstr>
      <vt:lpstr>What is Sprint Backlog?</vt:lpstr>
      <vt:lpstr>Sprint Backlog</vt:lpstr>
      <vt:lpstr>Xpath</vt:lpstr>
      <vt:lpstr>Types of X Path</vt:lpstr>
      <vt:lpstr>Relative Xpath:</vt:lpstr>
      <vt:lpstr>Absolute Xpath:</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2019-03-14T06:11:59Z</dcterms:created>
  <dcterms:modified xsi:type="dcterms:W3CDTF">2019-03-14T20:25:46Z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