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74" r:id="rId4"/>
    <p:sldId id="265" r:id="rId5"/>
    <p:sldId id="266" r:id="rId6"/>
    <p:sldId id="267" r:id="rId7"/>
    <p:sldId id="268" r:id="rId8"/>
    <p:sldId id="275" r:id="rId9"/>
    <p:sldId id="260" r:id="rId10"/>
    <p:sldId id="263" r:id="rId11"/>
    <p:sldId id="262" r:id="rId12"/>
    <p:sldId id="261" r:id="rId13"/>
    <p:sldId id="272" r:id="rId14"/>
    <p:sldId id="276" r:id="rId15"/>
    <p:sldId id="278" r:id="rId16"/>
    <p:sldId id="279" r:id="rId17"/>
    <p:sldId id="270" r:id="rId18"/>
    <p:sldId id="283" r:id="rId19"/>
    <p:sldId id="282" r:id="rId20"/>
    <p:sldId id="281" r:id="rId21"/>
    <p:sldId id="269" r:id="rId22"/>
    <p:sldId id="284" r:id="rId23"/>
    <p:sldId id="258" r:id="rId24"/>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239"/>
  </p:normalViewPr>
  <p:slideViewPr>
    <p:cSldViewPr snapToGrid="0">
      <p:cViewPr>
        <p:scale>
          <a:sx n="100" d="100"/>
          <a:sy n="100" d="100"/>
        </p:scale>
        <p:origin x="76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3/30/23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50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3/30/23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992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3/30/23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8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3/30/23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4955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3/30/23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365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3/30/23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0157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3/30/23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44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3/30/23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3485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3/30/23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13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3/30/23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087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3/30/23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24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32294"/>
              </a:schemeClr>
            </a:gs>
            <a:gs pos="62250">
              <a:srgbClr val="CDCDCD"/>
            </a:gs>
            <a:gs pos="45000">
              <a:srgbClr val="C0C0C0">
                <a:lumMod val="61129"/>
                <a:lumOff val="38871"/>
              </a:srgbClr>
            </a:gs>
            <a:gs pos="71000">
              <a:schemeClr val="bg1">
                <a:lumMod val="85000"/>
                <a:alpha val="94562"/>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3/30/23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1946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negadeproducer.com/audio-synthesis.html" TargetMode="External"/><Relationship Id="rId2" Type="http://schemas.openxmlformats.org/officeDocument/2006/relationships/hyperlink" Target="https://www.blackghostaudio.com/blog/the-beginners-guide-to-audio-synthesis" TargetMode="External"/><Relationship Id="rId1" Type="http://schemas.openxmlformats.org/officeDocument/2006/relationships/slideLayout" Target="../slideLayouts/slideLayout2.xml"/><Relationship Id="rId5" Type="http://schemas.openxmlformats.org/officeDocument/2006/relationships/hyperlink" Target="https://youtu.be/OVdwspf0epY" TargetMode="External"/><Relationship Id="rId4" Type="http://schemas.openxmlformats.org/officeDocument/2006/relationships/hyperlink" Target="https://youtube.com/playlist?list=PLrnjie9klQEkZGar3zZ4hRurU_kUDk7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Volume indicators">
            <a:extLst>
              <a:ext uri="{FF2B5EF4-FFF2-40B4-BE49-F238E27FC236}">
                <a16:creationId xmlns:a16="http://schemas.microsoft.com/office/drawing/2014/main" id="{A6EA8242-6540-51FA-C1A5-F4B448A80783}"/>
              </a:ext>
            </a:extLst>
          </p:cNvPr>
          <p:cNvPicPr>
            <a:picLocks noChangeAspect="1"/>
          </p:cNvPicPr>
          <p:nvPr/>
        </p:nvPicPr>
        <p:blipFill rotWithShape="1">
          <a:blip r:embed="rId2"/>
          <a:srcRect t="12053" r="-1" b="8979"/>
          <a:stretch/>
        </p:blipFill>
        <p:spPr>
          <a:xfrm>
            <a:off x="0" y="-314315"/>
            <a:ext cx="12188932" cy="6857990"/>
          </a:xfrm>
          <a:prstGeom prst="rect">
            <a:avLst/>
          </a:prstGeom>
        </p:spPr>
      </p:pic>
      <p:sp>
        <p:nvSpPr>
          <p:cNvPr id="23" name="Rectangle 22">
            <a:extLst>
              <a:ext uri="{FF2B5EF4-FFF2-40B4-BE49-F238E27FC236}">
                <a16:creationId xmlns:a16="http://schemas.microsoft.com/office/drawing/2014/main" id="{67B3E2DB-180D-4752-BBB6-987822D6B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6A57C5-A3C4-194D-84E4-B6FC35F54BE3}"/>
              </a:ext>
            </a:extLst>
          </p:cNvPr>
          <p:cNvSpPr txBox="1"/>
          <p:nvPr/>
        </p:nvSpPr>
        <p:spPr>
          <a:xfrm>
            <a:off x="271463" y="200025"/>
            <a:ext cx="5014913" cy="885825"/>
          </a:xfrm>
          <a:prstGeom prst="rect">
            <a:avLst/>
          </a:prstGeom>
          <a:effectLst>
            <a:outerShdw blurRad="204487" dist="543188" dir="2220000" algn="tl" rotWithShape="0">
              <a:prstClr val="black">
                <a:alpha val="79796"/>
              </a:prstClr>
            </a:outerShdw>
          </a:effectLst>
        </p:spPr>
        <p:txBody>
          <a:bodyPr vert="horz" lIns="91440" tIns="45720" rIns="91440" bIns="45720" rtlCol="0" anchor="t">
            <a:noAutofit/>
          </a:bodyPr>
          <a:lstStyle/>
          <a:p>
            <a:pPr>
              <a:spcBef>
                <a:spcPct val="0"/>
              </a:spcBef>
              <a:spcAft>
                <a:spcPts val="600"/>
              </a:spcAft>
            </a:pPr>
            <a:r>
              <a:rPr lang="en-US" sz="4400" b="1" dirty="0">
                <a:effectLst>
                  <a:outerShdw blurRad="1270000" dir="21540000" algn="l" rotWithShape="0">
                    <a:prstClr val="black">
                      <a:alpha val="40000"/>
                    </a:prstClr>
                  </a:outerShdw>
                </a:effectLst>
                <a:latin typeface="+mj-lt"/>
                <a:ea typeface="+mj-ea"/>
                <a:cs typeface="+mj-cs"/>
              </a:rPr>
              <a:t>AUDIO SYNTHESIS </a:t>
            </a:r>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863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DECAY</a:t>
            </a:r>
          </a:p>
        </p:txBody>
      </p:sp>
      <p:pic>
        <p:nvPicPr>
          <p:cNvPr id="5" name="Content Placeholder 4">
            <a:extLst>
              <a:ext uri="{FF2B5EF4-FFF2-40B4-BE49-F238E27FC236}">
                <a16:creationId xmlns:a16="http://schemas.microsoft.com/office/drawing/2014/main" id="{F328BDBF-8FE4-CAC7-BF03-56D65A328FA8}"/>
              </a:ext>
            </a:extLst>
          </p:cNvPr>
          <p:cNvPicPr>
            <a:picLocks noGrp="1" noChangeAspect="1"/>
          </p:cNvPicPr>
          <p:nvPr>
            <p:ph idx="1"/>
          </p:nvPr>
        </p:nvPicPr>
        <p:blipFill>
          <a:blip r:embed="rId2"/>
          <a:srcRect/>
          <a:stretch/>
        </p:blipFill>
        <p:spPr>
          <a:xfrm>
            <a:off x="7268369" y="2408238"/>
            <a:ext cx="3810000" cy="1993900"/>
          </a:xfrm>
        </p:spPr>
      </p:pic>
      <p:sp>
        <p:nvSpPr>
          <p:cNvPr id="3" name="TextBox 2">
            <a:extLst>
              <a:ext uri="{FF2B5EF4-FFF2-40B4-BE49-F238E27FC236}">
                <a16:creationId xmlns:a16="http://schemas.microsoft.com/office/drawing/2014/main" id="{B479F805-3F16-A4D7-66FC-6F34A71DB336}"/>
              </a:ext>
            </a:extLst>
          </p:cNvPr>
          <p:cNvSpPr txBox="1"/>
          <p:nvPr/>
        </p:nvSpPr>
        <p:spPr>
          <a:xfrm>
            <a:off x="517870" y="2074127"/>
            <a:ext cx="5021183" cy="1200329"/>
          </a:xfrm>
          <a:prstGeom prst="rect">
            <a:avLst/>
          </a:prstGeom>
          <a:noFill/>
        </p:spPr>
        <p:txBody>
          <a:bodyPr wrap="square" rtlCol="0">
            <a:spAutoFit/>
          </a:bodyPr>
          <a:lstStyle/>
          <a:p>
            <a:r>
              <a:rPr lang="en-GB" b="0" i="0" u="none" strike="noStrike" dirty="0">
                <a:solidFill>
                  <a:srgbClr val="333333"/>
                </a:solidFill>
                <a:effectLst/>
                <a:latin typeface="Open Sans" panose="020B0606030504020204" pitchFamily="34" charset="0"/>
              </a:rPr>
              <a:t>Decay time determines how long it takes for the amplitude to transition from its maximum value to the level set with the sustain knob.</a:t>
            </a:r>
            <a:endParaRPr lang="en-IT" dirty="0"/>
          </a:p>
        </p:txBody>
      </p:sp>
    </p:spTree>
    <p:extLst>
      <p:ext uri="{BB962C8B-B14F-4D97-AF65-F5344CB8AC3E}">
        <p14:creationId xmlns:p14="http://schemas.microsoft.com/office/powerpoint/2010/main" val="38012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SUSTAIN</a:t>
            </a:r>
          </a:p>
        </p:txBody>
      </p:sp>
      <p:pic>
        <p:nvPicPr>
          <p:cNvPr id="5" name="Content Placeholder 4">
            <a:extLst>
              <a:ext uri="{FF2B5EF4-FFF2-40B4-BE49-F238E27FC236}">
                <a16:creationId xmlns:a16="http://schemas.microsoft.com/office/drawing/2014/main" id="{F328BDBF-8FE4-CAC7-BF03-56D65A328FA8}"/>
              </a:ext>
            </a:extLst>
          </p:cNvPr>
          <p:cNvPicPr>
            <a:picLocks noGrp="1" noChangeAspect="1"/>
          </p:cNvPicPr>
          <p:nvPr>
            <p:ph idx="1"/>
          </p:nvPr>
        </p:nvPicPr>
        <p:blipFill>
          <a:blip r:embed="rId2"/>
          <a:srcRect/>
          <a:stretch/>
        </p:blipFill>
        <p:spPr>
          <a:xfrm>
            <a:off x="7268369" y="2408238"/>
            <a:ext cx="3810000" cy="1993900"/>
          </a:xfrm>
        </p:spPr>
      </p:pic>
      <p:sp>
        <p:nvSpPr>
          <p:cNvPr id="3" name="TextBox 2">
            <a:extLst>
              <a:ext uri="{FF2B5EF4-FFF2-40B4-BE49-F238E27FC236}">
                <a16:creationId xmlns:a16="http://schemas.microsoft.com/office/drawing/2014/main" id="{C381C3EB-670F-E66F-4A1F-15E969CDC257}"/>
              </a:ext>
            </a:extLst>
          </p:cNvPr>
          <p:cNvSpPr txBox="1"/>
          <p:nvPr/>
        </p:nvSpPr>
        <p:spPr>
          <a:xfrm>
            <a:off x="517871" y="2018371"/>
            <a:ext cx="5021182" cy="923330"/>
          </a:xfrm>
          <a:prstGeom prst="rect">
            <a:avLst/>
          </a:prstGeom>
          <a:noFill/>
        </p:spPr>
        <p:txBody>
          <a:bodyPr wrap="square" rtlCol="0">
            <a:spAutoFit/>
          </a:bodyPr>
          <a:lstStyle/>
          <a:p>
            <a:r>
              <a:rPr lang="en-GB" b="0" i="0" u="none" strike="noStrike" dirty="0">
                <a:solidFill>
                  <a:srgbClr val="333333"/>
                </a:solidFill>
                <a:effectLst/>
                <a:latin typeface="Open Sans" panose="020B0606030504020204" pitchFamily="34" charset="0"/>
              </a:rPr>
              <a:t>Sustain determines the level at which your amplitude will remain constant after it has attacked, and decayed.</a:t>
            </a:r>
            <a:endParaRPr lang="en-IT" dirty="0"/>
          </a:p>
        </p:txBody>
      </p:sp>
    </p:spTree>
    <p:extLst>
      <p:ext uri="{BB962C8B-B14F-4D97-AF65-F5344CB8AC3E}">
        <p14:creationId xmlns:p14="http://schemas.microsoft.com/office/powerpoint/2010/main" val="16691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RELEASE</a:t>
            </a:r>
          </a:p>
        </p:txBody>
      </p:sp>
      <p:pic>
        <p:nvPicPr>
          <p:cNvPr id="5" name="Content Placeholder 4">
            <a:extLst>
              <a:ext uri="{FF2B5EF4-FFF2-40B4-BE49-F238E27FC236}">
                <a16:creationId xmlns:a16="http://schemas.microsoft.com/office/drawing/2014/main" id="{F328BDBF-8FE4-CAC7-BF03-56D65A328FA8}"/>
              </a:ext>
            </a:extLst>
          </p:cNvPr>
          <p:cNvPicPr>
            <a:picLocks noGrp="1" noChangeAspect="1"/>
          </p:cNvPicPr>
          <p:nvPr>
            <p:ph idx="1"/>
          </p:nvPr>
        </p:nvPicPr>
        <p:blipFill>
          <a:blip r:embed="rId2"/>
          <a:srcRect/>
          <a:stretch/>
        </p:blipFill>
        <p:spPr>
          <a:xfrm>
            <a:off x="7268369" y="2408238"/>
            <a:ext cx="3810000" cy="1993900"/>
          </a:xfrm>
        </p:spPr>
      </p:pic>
      <p:sp>
        <p:nvSpPr>
          <p:cNvPr id="3" name="TextBox 2">
            <a:extLst>
              <a:ext uri="{FF2B5EF4-FFF2-40B4-BE49-F238E27FC236}">
                <a16:creationId xmlns:a16="http://schemas.microsoft.com/office/drawing/2014/main" id="{5073501F-FB58-84DA-3C86-EF17C44C6AB2}"/>
              </a:ext>
            </a:extLst>
          </p:cNvPr>
          <p:cNvSpPr txBox="1"/>
          <p:nvPr/>
        </p:nvSpPr>
        <p:spPr>
          <a:xfrm>
            <a:off x="517870" y="2029522"/>
            <a:ext cx="5021182" cy="1200329"/>
          </a:xfrm>
          <a:prstGeom prst="rect">
            <a:avLst/>
          </a:prstGeom>
          <a:noFill/>
        </p:spPr>
        <p:txBody>
          <a:bodyPr wrap="square" rtlCol="0">
            <a:spAutoFit/>
          </a:bodyPr>
          <a:lstStyle/>
          <a:p>
            <a:r>
              <a:rPr lang="en-GB" b="0" i="0" u="none" strike="noStrike" dirty="0">
                <a:solidFill>
                  <a:srgbClr val="333333"/>
                </a:solidFill>
                <a:effectLst/>
                <a:latin typeface="Open Sans" panose="020B0606030504020204" pitchFamily="34" charset="0"/>
              </a:rPr>
              <a:t>Release time determines how long it takes your sustained amplitude level to diminish to zero once you’ve stopped triggering your synth.</a:t>
            </a:r>
            <a:endParaRPr lang="en-IT" dirty="0"/>
          </a:p>
        </p:txBody>
      </p:sp>
    </p:spTree>
    <p:extLst>
      <p:ext uri="{BB962C8B-B14F-4D97-AF65-F5344CB8AC3E}">
        <p14:creationId xmlns:p14="http://schemas.microsoft.com/office/powerpoint/2010/main" val="3954766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TYPES OF SYNTHESIS</a:t>
            </a:r>
            <a:br>
              <a:rPr lang="en-IT" sz="3600" dirty="0"/>
            </a:br>
            <a:br>
              <a:rPr lang="en-IT" sz="3600" dirty="0"/>
            </a:br>
            <a:r>
              <a:rPr lang="en-GB" sz="2000" b="0" i="0" u="none" strike="noStrike" dirty="0">
                <a:solidFill>
                  <a:srgbClr val="333333"/>
                </a:solidFill>
                <a:effectLst/>
                <a:latin typeface="+mn-lt"/>
                <a:ea typeface="Open Sans" panose="020B0606030504020204" pitchFamily="34" charset="0"/>
                <a:cs typeface="Open Sans" panose="020B0606030504020204" pitchFamily="34" charset="0"/>
              </a:rPr>
              <a:t>There are various different types of synthesis, and the type of synthesis used by a synth greatly effects the character of the sound it produces. </a:t>
            </a:r>
            <a:r>
              <a:rPr lang="en-IT" sz="2000" b="0" dirty="0">
                <a:latin typeface="+mn-lt"/>
                <a:ea typeface="Open Sans" panose="020B0606030504020204" pitchFamily="34" charset="0"/>
                <a:cs typeface="Open Sans" panose="020B0606030504020204" pitchFamily="34" charset="0"/>
              </a:rPr>
              <a:t>These two are the most useful synthesis: </a:t>
            </a:r>
            <a:br>
              <a:rPr lang="en-IT" sz="2000" b="0" dirty="0">
                <a:latin typeface="+mn-lt"/>
                <a:ea typeface="Open Sans" panose="020B0606030504020204" pitchFamily="34" charset="0"/>
                <a:cs typeface="Open Sans" panose="020B0606030504020204" pitchFamily="34" charset="0"/>
              </a:rPr>
            </a:b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ADDITIVE SYNTHESIS</a:t>
            </a: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SUBTRACTIVE SYNTHESIS</a:t>
            </a:r>
            <a:br>
              <a:rPr lang="en-IT" sz="2000" b="0" dirty="0">
                <a:latin typeface="+mn-lt"/>
                <a:ea typeface="Open Sans" panose="020B0606030504020204" pitchFamily="34" charset="0"/>
                <a:cs typeface="Open Sans" panose="020B0606030504020204" pitchFamily="34" charset="0"/>
              </a:rPr>
            </a:br>
            <a:br>
              <a:rPr lang="en-IT" sz="2000" b="0" dirty="0">
                <a:latin typeface="+mn-lt"/>
                <a:ea typeface="Open Sans" panose="020B0606030504020204" pitchFamily="34" charset="0"/>
                <a:cs typeface="Open Sans" panose="020B0606030504020204" pitchFamily="34" charset="0"/>
              </a:rPr>
            </a:br>
            <a:endParaRPr lang="en-IT" sz="2000" b="0" dirty="0">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8525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70" y="978408"/>
            <a:ext cx="4901623" cy="4870457"/>
          </a:xfrm>
        </p:spPr>
        <p:txBody>
          <a:bodyPr>
            <a:normAutofit/>
          </a:bodyPr>
          <a:lstStyle/>
          <a:p>
            <a:r>
              <a:rPr lang="en-IT" sz="2000" dirty="0"/>
              <a:t>ADDITIVE SYNTHESIS</a:t>
            </a:r>
            <a:br>
              <a:rPr lang="en-IT" sz="2000" dirty="0"/>
            </a:br>
            <a:br>
              <a:rPr lang="en-IT" sz="2000" dirty="0"/>
            </a:br>
            <a:r>
              <a:rPr lang="en-GB" sz="2000" b="0" i="0" u="none" strike="noStrike" dirty="0">
                <a:solidFill>
                  <a:srgbClr val="000000"/>
                </a:solidFill>
                <a:effectLst/>
                <a:latin typeface="Raleway" panose="020F0502020204030204" pitchFamily="34" charset="0"/>
              </a:rPr>
              <a:t>With additive synthesis the sum of the output of two or more oscillators are used to create the desired synth sound. </a:t>
            </a:r>
            <a:endParaRPr lang="en-IT" sz="2000" dirty="0"/>
          </a:p>
        </p:txBody>
      </p:sp>
      <p:pic>
        <p:nvPicPr>
          <p:cNvPr id="4" name="Picture 3" descr="A picture containing diagram&#10;&#10;Description automatically generated">
            <a:extLst>
              <a:ext uri="{FF2B5EF4-FFF2-40B4-BE49-F238E27FC236}">
                <a16:creationId xmlns:a16="http://schemas.microsoft.com/office/drawing/2014/main" id="{0452A978-F840-84C0-4EAF-B69B3209A673}"/>
              </a:ext>
            </a:extLst>
          </p:cNvPr>
          <p:cNvPicPr>
            <a:picLocks noChangeAspect="1"/>
          </p:cNvPicPr>
          <p:nvPr/>
        </p:nvPicPr>
        <p:blipFill>
          <a:blip r:embed="rId2"/>
          <a:stretch>
            <a:fillRect/>
          </a:stretch>
        </p:blipFill>
        <p:spPr>
          <a:xfrm>
            <a:off x="5904812" y="1211456"/>
            <a:ext cx="5529042" cy="3970144"/>
          </a:xfrm>
          <a:prstGeom prst="rect">
            <a:avLst/>
          </a:prstGeom>
        </p:spPr>
      </p:pic>
    </p:spTree>
    <p:extLst>
      <p:ext uri="{BB962C8B-B14F-4D97-AF65-F5344CB8AC3E}">
        <p14:creationId xmlns:p14="http://schemas.microsoft.com/office/powerpoint/2010/main" val="4161312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70" y="978408"/>
            <a:ext cx="4935076" cy="4870457"/>
          </a:xfrm>
        </p:spPr>
        <p:txBody>
          <a:bodyPr>
            <a:normAutofit/>
          </a:bodyPr>
          <a:lstStyle/>
          <a:p>
            <a:r>
              <a:rPr lang="en-IT" sz="2000" dirty="0"/>
              <a:t>SUBTRACTIVE SYNTHESIS</a:t>
            </a:r>
            <a:br>
              <a:rPr lang="en-IT" sz="2000" dirty="0"/>
            </a:br>
            <a:br>
              <a:rPr lang="en-IT" sz="2000" dirty="0"/>
            </a:br>
            <a:r>
              <a:rPr lang="en-GB" sz="2000" b="0" i="0" u="none" strike="noStrike" dirty="0">
                <a:solidFill>
                  <a:srgbClr val="000000"/>
                </a:solidFill>
                <a:effectLst/>
                <a:latin typeface="Raleway" pitchFamily="2" charset="77"/>
              </a:rPr>
              <a:t>Subtractive synthesis is a method of audio synthesis is where you use filters to remove frequency content from, often harmonically rich, generated waveforms. </a:t>
            </a:r>
            <a:endParaRPr lang="en-IT" sz="2000" dirty="0"/>
          </a:p>
        </p:txBody>
      </p:sp>
      <p:pic>
        <p:nvPicPr>
          <p:cNvPr id="4" name="Picture 3">
            <a:extLst>
              <a:ext uri="{FF2B5EF4-FFF2-40B4-BE49-F238E27FC236}">
                <a16:creationId xmlns:a16="http://schemas.microsoft.com/office/drawing/2014/main" id="{0452A978-F840-84C0-4EAF-B69B3209A673}"/>
              </a:ext>
            </a:extLst>
          </p:cNvPr>
          <p:cNvPicPr>
            <a:picLocks noChangeAspect="1"/>
          </p:cNvPicPr>
          <p:nvPr/>
        </p:nvPicPr>
        <p:blipFill>
          <a:blip r:embed="rId2"/>
          <a:srcRect/>
          <a:stretch/>
        </p:blipFill>
        <p:spPr>
          <a:xfrm>
            <a:off x="6648355" y="1211456"/>
            <a:ext cx="4041955" cy="3970144"/>
          </a:xfrm>
          <a:prstGeom prst="rect">
            <a:avLst/>
          </a:prstGeom>
        </p:spPr>
      </p:pic>
    </p:spTree>
    <p:extLst>
      <p:ext uri="{BB962C8B-B14F-4D97-AF65-F5344CB8AC3E}">
        <p14:creationId xmlns:p14="http://schemas.microsoft.com/office/powerpoint/2010/main" val="1526179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70" y="978408"/>
            <a:ext cx="11674130" cy="4870457"/>
          </a:xfrm>
        </p:spPr>
        <p:txBody>
          <a:bodyPr>
            <a:normAutofit/>
          </a:bodyPr>
          <a:lstStyle/>
          <a:p>
            <a:r>
              <a:rPr lang="en-IT" sz="3600" dirty="0"/>
              <a:t>TYPES OF SYNTHESIS</a:t>
            </a:r>
            <a:br>
              <a:rPr lang="en-IT" sz="3600" dirty="0"/>
            </a:b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Other types of synthesis are: </a:t>
            </a:r>
            <a:br>
              <a:rPr lang="en-IT" sz="2000" b="0" dirty="0">
                <a:latin typeface="+mn-lt"/>
                <a:ea typeface="Open Sans" panose="020B0606030504020204" pitchFamily="34" charset="0"/>
                <a:cs typeface="Open Sans" panose="020B0606030504020204" pitchFamily="34" charset="0"/>
              </a:rPr>
            </a:b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GRANULAR: It samples a sound source and split the samples into smaller pieces. </a:t>
            </a: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FREQUENCY MODULATION: It uses a modulator frequency to change the timbre of a simple waveform.</a:t>
            </a: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MODULAR: It modules to generate and process signal, modules can be connected together via patch cables.</a:t>
            </a: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PHYSICAL MODELLING: It computes a waveform using a mathematical model</a:t>
            </a:r>
            <a:r>
              <a:rPr lang="en-IT" sz="1400" b="0" dirty="0">
                <a:latin typeface="+mn-lt"/>
                <a:ea typeface="Open Sans" panose="020B0606030504020204" pitchFamily="34" charset="0"/>
                <a:cs typeface="Open Sans" panose="020B0606030504020204" pitchFamily="34" charset="0"/>
              </a:rPr>
              <a:t>(consists equations and algorithm).</a:t>
            </a:r>
            <a:br>
              <a:rPr lang="en-IT" sz="14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SAMPLE-BASED: It uses a form of synthesis that’s similar to subtractive synthesis.</a:t>
            </a:r>
            <a:br>
              <a:rPr lang="en-IT" sz="2000" b="0" dirty="0">
                <a:latin typeface="+mn-lt"/>
                <a:ea typeface="Open Sans" panose="020B0606030504020204" pitchFamily="34" charset="0"/>
                <a:cs typeface="Open Sans" panose="020B0606030504020204" pitchFamily="34" charset="0"/>
              </a:rPr>
            </a:br>
            <a:r>
              <a:rPr lang="en-IT" sz="2000" b="0" dirty="0">
                <a:latin typeface="+mn-lt"/>
                <a:ea typeface="Open Sans" panose="020B0606030504020204" pitchFamily="34" charset="0"/>
                <a:cs typeface="Open Sans" panose="020B0606030504020204" pitchFamily="34" charset="0"/>
              </a:rPr>
              <a:t>WAVETABLE: It create periodic waveforms. </a:t>
            </a:r>
            <a:r>
              <a:rPr lang="en-GB" sz="2000" b="0" dirty="0">
                <a:latin typeface="+mn-lt"/>
                <a:ea typeface="Open Sans" panose="020B0606030504020204" pitchFamily="34" charset="0"/>
                <a:cs typeface="Open Sans" panose="020B0606030504020204" pitchFamily="34" charset="0"/>
              </a:rPr>
              <a:t>I</a:t>
            </a:r>
            <a:r>
              <a:rPr lang="en-IT" sz="2000" b="0" dirty="0">
                <a:latin typeface="+mn-lt"/>
                <a:ea typeface="Open Sans" panose="020B0606030504020204" pitchFamily="34" charset="0"/>
                <a:cs typeface="Open Sans" panose="020B0606030504020204" pitchFamily="34" charset="0"/>
              </a:rPr>
              <a:t>t is a bunch of waveforms squished together.</a:t>
            </a:r>
          </a:p>
        </p:txBody>
      </p:sp>
    </p:spTree>
    <p:extLst>
      <p:ext uri="{BB962C8B-B14F-4D97-AF65-F5344CB8AC3E}">
        <p14:creationId xmlns:p14="http://schemas.microsoft.com/office/powerpoint/2010/main" val="3205249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69" y="978408"/>
            <a:ext cx="11082459" cy="4870457"/>
          </a:xfrm>
        </p:spPr>
        <p:txBody>
          <a:bodyPr>
            <a:normAutofit fontScale="90000"/>
          </a:bodyPr>
          <a:lstStyle/>
          <a:p>
            <a:r>
              <a:rPr lang="en-IT" sz="3600" dirty="0"/>
              <a:t>FILTERS</a:t>
            </a:r>
            <a:br>
              <a:rPr lang="en-IT" sz="3600" dirty="0"/>
            </a:br>
            <a:br>
              <a:rPr lang="en-IT" sz="2400" dirty="0"/>
            </a:br>
            <a:r>
              <a:rPr lang="en-GB" sz="2200" b="0" i="0" u="none" strike="noStrike" dirty="0">
                <a:solidFill>
                  <a:srgbClr val="333333"/>
                </a:solidFill>
                <a:effectLst/>
                <a:latin typeface="Open Sans" panose="020B0606030504020204" pitchFamily="34" charset="0"/>
              </a:rPr>
              <a:t>The filter section of a synth cuts, or in some cases boosts the frequencies of the signal generated by your oscillators. Filters are a fundamental part of subtractive synthesis because they allow you to sculpt the character of your sound.</a:t>
            </a:r>
            <a:br>
              <a:rPr lang="en-GB" sz="2200" b="0" i="0" u="none" strike="noStrike" dirty="0">
                <a:solidFill>
                  <a:srgbClr val="333333"/>
                </a:solidFill>
                <a:effectLst/>
                <a:latin typeface="Open Sans" panose="020B0606030504020204" pitchFamily="34" charset="0"/>
              </a:rPr>
            </a:br>
            <a:br>
              <a:rPr lang="en-GB" sz="2200" b="0" i="0" u="none" strike="noStrike" dirty="0">
                <a:solidFill>
                  <a:srgbClr val="333333"/>
                </a:solidFill>
                <a:effectLst/>
                <a:latin typeface="Open Sans" panose="020B0606030504020204" pitchFamily="34" charset="0"/>
              </a:rPr>
            </a:br>
            <a:r>
              <a:rPr lang="en-GB" sz="2200" b="0" i="0" u="none" strike="noStrike" dirty="0">
                <a:solidFill>
                  <a:srgbClr val="000000"/>
                </a:solidFill>
                <a:effectLst/>
                <a:latin typeface="Raleway" pitchFamily="2" charset="77"/>
              </a:rPr>
              <a:t>Filters, as you probably know from the post on audio equalization, allow you to remove frequencies from an audio signal. Filters are useful in synths because it allows us to shape the sound generated by the oscillators to achieve the tone we want.</a:t>
            </a:r>
            <a:br>
              <a:rPr lang="en-GB" sz="2200" b="0" i="0" u="none" strike="noStrike" dirty="0">
                <a:solidFill>
                  <a:srgbClr val="000000"/>
                </a:solidFill>
                <a:effectLst/>
                <a:latin typeface="Raleway" pitchFamily="2" charset="77"/>
              </a:rPr>
            </a:br>
            <a:br>
              <a:rPr lang="en-GB" sz="2200" b="0" i="0" u="none" strike="noStrike" dirty="0">
                <a:solidFill>
                  <a:srgbClr val="000000"/>
                </a:solidFill>
                <a:effectLst/>
                <a:latin typeface="Raleway" pitchFamily="2" charset="77"/>
              </a:rPr>
            </a:br>
            <a:r>
              <a:rPr lang="en-GB" sz="2200" b="0" i="0" u="none" strike="noStrike" dirty="0">
                <a:solidFill>
                  <a:srgbClr val="000000"/>
                </a:solidFill>
                <a:effectLst/>
                <a:latin typeface="Raleway" pitchFamily="2" charset="77"/>
              </a:rPr>
              <a:t>The oscillators can create harmonically rich waveforms which you can then tame with the use of filters to produce the synth sound you want.</a:t>
            </a:r>
            <a:br>
              <a:rPr lang="en-GB" sz="1600" b="0" i="0" u="none" strike="noStrike" dirty="0">
                <a:solidFill>
                  <a:srgbClr val="000000"/>
                </a:solidFill>
                <a:effectLst/>
                <a:latin typeface="Raleway" pitchFamily="2" charset="77"/>
              </a:rPr>
            </a:br>
            <a:br>
              <a:rPr lang="en-IT" sz="1800" dirty="0"/>
            </a:br>
            <a:endParaRPr lang="en-IT" dirty="0"/>
          </a:p>
        </p:txBody>
      </p:sp>
    </p:spTree>
    <p:extLst>
      <p:ext uri="{BB962C8B-B14F-4D97-AF65-F5344CB8AC3E}">
        <p14:creationId xmlns:p14="http://schemas.microsoft.com/office/powerpoint/2010/main" val="2901985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FILTERS</a:t>
            </a:r>
            <a:br>
              <a:rPr lang="en-IT" sz="3600" dirty="0"/>
            </a:br>
            <a:br>
              <a:rPr lang="en-IT" sz="2400" dirty="0"/>
            </a:br>
            <a:r>
              <a:rPr lang="en-IT" sz="2000" dirty="0"/>
              <a:t>HIGH PASS </a:t>
            </a:r>
            <a:br>
              <a:rPr lang="en-IT" sz="1800" dirty="0"/>
            </a:br>
            <a:br>
              <a:rPr lang="en-IT" sz="1800" dirty="0"/>
            </a:br>
            <a:r>
              <a:rPr lang="en-GB" sz="2200" b="0" i="0" u="none" strike="noStrike" dirty="0">
                <a:solidFill>
                  <a:srgbClr val="333333"/>
                </a:solidFill>
                <a:effectLst/>
                <a:latin typeface="Open Sans" panose="020B0606030504020204" pitchFamily="34" charset="0"/>
              </a:rPr>
              <a:t>A high pass filter passes frequencies that are higher than the cut-off frequency and attenuates frequencies lower than the cut-off frequency. High pass filters are also sometimes referred to as low cut filters.</a:t>
            </a:r>
            <a:endParaRPr lang="en-IT" sz="2200" dirty="0"/>
          </a:p>
        </p:txBody>
      </p:sp>
      <p:pic>
        <p:nvPicPr>
          <p:cNvPr id="7" name="Picture 6" descr="A picture containing line chart&#10;&#10;Description automatically generated">
            <a:extLst>
              <a:ext uri="{FF2B5EF4-FFF2-40B4-BE49-F238E27FC236}">
                <a16:creationId xmlns:a16="http://schemas.microsoft.com/office/drawing/2014/main" id="{A3471BAA-242F-F093-9F6D-5D12C6DBC7CB}"/>
              </a:ext>
            </a:extLst>
          </p:cNvPr>
          <p:cNvPicPr>
            <a:picLocks noChangeAspect="1"/>
          </p:cNvPicPr>
          <p:nvPr/>
        </p:nvPicPr>
        <p:blipFill>
          <a:blip r:embed="rId2"/>
          <a:stretch>
            <a:fillRect/>
          </a:stretch>
        </p:blipFill>
        <p:spPr>
          <a:xfrm>
            <a:off x="6652950" y="1920240"/>
            <a:ext cx="4666656" cy="2500630"/>
          </a:xfrm>
          <a:prstGeom prst="rect">
            <a:avLst/>
          </a:prstGeom>
        </p:spPr>
      </p:pic>
    </p:spTree>
    <p:extLst>
      <p:ext uri="{BB962C8B-B14F-4D97-AF65-F5344CB8AC3E}">
        <p14:creationId xmlns:p14="http://schemas.microsoft.com/office/powerpoint/2010/main" val="1403355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FILTERS</a:t>
            </a:r>
            <a:br>
              <a:rPr lang="en-IT" sz="3600" dirty="0"/>
            </a:br>
            <a:br>
              <a:rPr lang="en-IT" sz="2400" dirty="0"/>
            </a:br>
            <a:r>
              <a:rPr lang="en-IT" sz="2000" dirty="0"/>
              <a:t>LOW PASS</a:t>
            </a:r>
            <a:br>
              <a:rPr lang="en-IT" sz="2000" dirty="0"/>
            </a:br>
            <a:br>
              <a:rPr lang="en-IT" sz="1800" dirty="0"/>
            </a:br>
            <a:r>
              <a:rPr lang="en-GB" sz="2200" b="0" i="0" u="none" strike="noStrike" dirty="0">
                <a:solidFill>
                  <a:srgbClr val="333333"/>
                </a:solidFill>
                <a:effectLst/>
                <a:latin typeface="Open Sans" panose="020B0606030504020204" pitchFamily="34" charset="0"/>
              </a:rPr>
              <a:t>A low pass filter passes frequencies that are lower than the cut-off frequency and attenuates frequencies higher than the cut-off frequency. Low pass filters are also sometimes referred to as high cut filters.</a:t>
            </a:r>
            <a:endParaRPr lang="en-IT" sz="2200" dirty="0"/>
          </a:p>
        </p:txBody>
      </p:sp>
      <p:pic>
        <p:nvPicPr>
          <p:cNvPr id="7" name="Picture 6">
            <a:extLst>
              <a:ext uri="{FF2B5EF4-FFF2-40B4-BE49-F238E27FC236}">
                <a16:creationId xmlns:a16="http://schemas.microsoft.com/office/drawing/2014/main" id="{A3471BAA-242F-F093-9F6D-5D12C6DBC7CB}"/>
              </a:ext>
            </a:extLst>
          </p:cNvPr>
          <p:cNvPicPr>
            <a:picLocks noChangeAspect="1"/>
          </p:cNvPicPr>
          <p:nvPr/>
        </p:nvPicPr>
        <p:blipFill>
          <a:blip r:embed="rId2"/>
          <a:srcRect/>
          <a:stretch/>
        </p:blipFill>
        <p:spPr>
          <a:xfrm>
            <a:off x="6652950" y="1927901"/>
            <a:ext cx="4666656" cy="2485307"/>
          </a:xfrm>
          <a:prstGeom prst="rect">
            <a:avLst/>
          </a:prstGeom>
        </p:spPr>
      </p:pic>
    </p:spTree>
    <p:extLst>
      <p:ext uri="{BB962C8B-B14F-4D97-AF65-F5344CB8AC3E}">
        <p14:creationId xmlns:p14="http://schemas.microsoft.com/office/powerpoint/2010/main" val="1574940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3">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01CC40-ACA0-C3CC-AA53-73B95B040300}"/>
              </a:ext>
            </a:extLst>
          </p:cNvPr>
          <p:cNvSpPr>
            <a:spLocks noGrp="1"/>
          </p:cNvSpPr>
          <p:nvPr>
            <p:ph type="title"/>
          </p:nvPr>
        </p:nvSpPr>
        <p:spPr>
          <a:xfrm>
            <a:off x="700087" y="1165459"/>
            <a:ext cx="10472738" cy="4203785"/>
          </a:xfrm>
        </p:spPr>
        <p:txBody>
          <a:bodyPr vert="horz" lIns="91440" tIns="45720" rIns="91440" bIns="45720" rtlCol="0" anchor="t">
            <a:normAutofit fontScale="90000"/>
          </a:bodyPr>
          <a:lstStyle/>
          <a:p>
            <a:pPr>
              <a:lnSpc>
                <a:spcPct val="90000"/>
              </a:lnSpc>
            </a:pPr>
            <a:r>
              <a:rPr lang="en-US" sz="2700" dirty="0">
                <a:effectLst>
                  <a:outerShdw blurRad="50800" dist="38100" dir="10800000" algn="r" rotWithShape="0">
                    <a:prstClr val="black">
                      <a:alpha val="40000"/>
                    </a:prstClr>
                  </a:outerShdw>
                </a:effectLst>
              </a:rPr>
              <a:t>This guide is categorized into following sections:</a:t>
            </a:r>
            <a:br>
              <a:rPr lang="en-US" sz="2700" dirty="0">
                <a:effectLst>
                  <a:outerShdw blurRad="50800" dist="38100" dir="10800000" algn="r" rotWithShape="0">
                    <a:prstClr val="black">
                      <a:alpha val="40000"/>
                    </a:prstClr>
                  </a:outerShdw>
                </a:effectLst>
              </a:rPr>
            </a:br>
            <a:br>
              <a:rPr lang="en-US" sz="2700" dirty="0">
                <a:solidFill>
                  <a:schemeClr val="accent2"/>
                </a:solidFill>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OSCILLATOR</a:t>
            </a:r>
            <a:br>
              <a:rPr lang="en-US" sz="2700" dirty="0">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ENVELOPES</a:t>
            </a:r>
            <a:br>
              <a:rPr lang="en-US" sz="2700" dirty="0">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TYPES OF SYNTHESIS</a:t>
            </a:r>
            <a:br>
              <a:rPr lang="en-US" sz="2700" dirty="0">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FILTERS</a:t>
            </a:r>
            <a:br>
              <a:rPr lang="en-US" sz="2700" dirty="0">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LFOs</a:t>
            </a:r>
            <a:br>
              <a:rPr lang="en-US" sz="2700" dirty="0">
                <a:effectLst>
                  <a:outerShdw blurRad="50800" dist="38100" dir="10800000" algn="r" rotWithShape="0">
                    <a:prstClr val="black">
                      <a:alpha val="40000"/>
                    </a:prstClr>
                  </a:outerShdw>
                </a:effectLst>
              </a:rPr>
            </a:br>
            <a:r>
              <a:rPr lang="en-US" sz="2700" dirty="0">
                <a:effectLst>
                  <a:outerShdw blurRad="50800" dist="38100" dir="10800000" algn="r" rotWithShape="0">
                    <a:prstClr val="black">
                      <a:alpha val="40000"/>
                    </a:prstClr>
                  </a:outerShdw>
                </a:effectLst>
              </a:rPr>
              <a:t>EFFECTS</a:t>
            </a:r>
            <a:br>
              <a:rPr lang="en-US" sz="2700" dirty="0">
                <a:effectLst>
                  <a:outerShdw blurRad="50800" dist="38100" dir="10800000" algn="r" rotWithShape="0">
                    <a:prstClr val="black">
                      <a:alpha val="40000"/>
                    </a:prstClr>
                  </a:outerShdw>
                </a:effectLst>
              </a:rPr>
            </a:br>
            <a:br>
              <a:rPr lang="en-US" sz="2200" dirty="0"/>
            </a:br>
            <a:br>
              <a:rPr lang="en-US" sz="2200" dirty="0"/>
            </a:br>
            <a:br>
              <a:rPr lang="en-US" sz="2200" dirty="0"/>
            </a:br>
            <a:endParaRPr lang="en-US" sz="2200" dirty="0"/>
          </a:p>
        </p:txBody>
      </p:sp>
      <p:sp>
        <p:nvSpPr>
          <p:cNvPr id="23"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D7F30350-89E1-48BF-9F61-291AB9776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711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495299" y="978408"/>
            <a:ext cx="11506201" cy="4870457"/>
          </a:xfrm>
        </p:spPr>
        <p:txBody>
          <a:bodyPr>
            <a:normAutofit/>
          </a:bodyPr>
          <a:lstStyle/>
          <a:p>
            <a:r>
              <a:rPr lang="en-IT" sz="3600" dirty="0"/>
              <a:t>FILTERS</a:t>
            </a:r>
            <a:br>
              <a:rPr lang="en-IT" sz="3600" dirty="0"/>
            </a:br>
            <a:br>
              <a:rPr lang="en-IT" sz="3600" dirty="0"/>
            </a:br>
            <a:r>
              <a:rPr lang="en-IT" sz="1800" dirty="0"/>
              <a:t>BAND PASS: </a:t>
            </a:r>
            <a:r>
              <a:rPr lang="en-GB" sz="1200" b="0" dirty="0">
                <a:solidFill>
                  <a:srgbClr val="333333"/>
                </a:solidFill>
                <a:latin typeface="Open Sans" panose="020B0606030504020204" pitchFamily="34" charset="0"/>
              </a:rPr>
              <a:t>It </a:t>
            </a:r>
            <a:r>
              <a:rPr lang="en-GB" sz="1200" b="0" i="0" u="none" strike="noStrike" dirty="0">
                <a:solidFill>
                  <a:srgbClr val="333333"/>
                </a:solidFill>
                <a:effectLst/>
                <a:latin typeface="Open Sans" panose="020B0606030504020204" pitchFamily="34" charset="0"/>
              </a:rPr>
              <a:t>passes frequencies within a certain range of its centre frequency and rejects (attenuates) frequencies outside that range</a:t>
            </a:r>
            <a:r>
              <a:rPr lang="en-GB" sz="800" b="0" i="0" u="none" strike="noStrike" dirty="0">
                <a:solidFill>
                  <a:srgbClr val="333333"/>
                </a:solidFill>
                <a:effectLst/>
                <a:latin typeface="Open Sans" panose="020B0606030504020204" pitchFamily="34" charset="0"/>
              </a:rPr>
              <a:t>.</a:t>
            </a:r>
            <a:br>
              <a:rPr lang="en-GB" sz="800" b="0" i="0" u="none" strike="noStrike" dirty="0">
                <a:solidFill>
                  <a:srgbClr val="333333"/>
                </a:solidFill>
                <a:effectLst/>
                <a:latin typeface="Open Sans" panose="020B0606030504020204" pitchFamily="34" charset="0"/>
              </a:rPr>
            </a:br>
            <a:r>
              <a:rPr lang="en-IT" sz="1800" dirty="0"/>
              <a:t>BELL: </a:t>
            </a:r>
            <a:r>
              <a:rPr lang="en-GB" sz="1200" b="0" i="0" u="none" strike="noStrike" dirty="0">
                <a:solidFill>
                  <a:srgbClr val="333333"/>
                </a:solidFill>
                <a:effectLst/>
                <a:latin typeface="Open Sans" panose="020B0606030504020204" pitchFamily="34" charset="0"/>
              </a:rPr>
              <a:t>It boosts or attenuates frequencies within a certain range of its centre frequency.</a:t>
            </a:r>
            <a:br>
              <a:rPr lang="en-IT" sz="2800" dirty="0"/>
            </a:br>
            <a:r>
              <a:rPr lang="en-IT" sz="1800" dirty="0"/>
              <a:t>HIGH SHELF: </a:t>
            </a:r>
            <a:r>
              <a:rPr lang="en-GB" sz="1200" b="0" i="0" u="none" strike="noStrike" dirty="0">
                <a:solidFill>
                  <a:srgbClr val="333333"/>
                </a:solidFill>
                <a:effectLst/>
                <a:latin typeface="Open Sans" panose="020B0606030504020204" pitchFamily="34" charset="0"/>
              </a:rPr>
              <a:t>It passes all frequencies, but increases or decreases frequencies below the shelf frequency by a specified amount.</a:t>
            </a:r>
            <a:br>
              <a:rPr lang="en-IT" sz="1800" dirty="0"/>
            </a:br>
            <a:r>
              <a:rPr lang="en-IT" sz="1800" dirty="0"/>
              <a:t>LOW SHELF: </a:t>
            </a:r>
            <a:r>
              <a:rPr lang="en-GB" sz="1200" b="0" i="0" u="none" strike="noStrike" dirty="0">
                <a:solidFill>
                  <a:srgbClr val="333333"/>
                </a:solidFill>
                <a:effectLst/>
                <a:latin typeface="Open Sans" panose="020B0606030504020204" pitchFamily="34" charset="0"/>
              </a:rPr>
              <a:t>It passes all frequencies, but increases or decreases frequencies below the shelf frequency by a specified amount.</a:t>
            </a:r>
            <a:br>
              <a:rPr lang="en-IT" sz="1800" dirty="0"/>
            </a:br>
            <a:r>
              <a:rPr lang="en-IT" sz="1800" dirty="0"/>
              <a:t>NOTCH: </a:t>
            </a:r>
            <a:r>
              <a:rPr lang="en-GB" sz="1200" b="0" i="0" u="none" strike="noStrike" dirty="0">
                <a:solidFill>
                  <a:srgbClr val="333333"/>
                </a:solidFill>
                <a:effectLst/>
                <a:latin typeface="Open Sans" panose="020B0606030504020204" pitchFamily="34" charset="0"/>
              </a:rPr>
              <a:t>A notch filter or band reject filter, rejects frequencies within a certain range of its centre frequency, and passes frequencies outside its range.</a:t>
            </a:r>
            <a:br>
              <a:rPr lang="en-IT" sz="1800" dirty="0"/>
            </a:br>
            <a:r>
              <a:rPr lang="en-IT" sz="1800" dirty="0"/>
              <a:t>TILT: </a:t>
            </a:r>
            <a:r>
              <a:rPr lang="en-GB" sz="1300" b="0" i="0" u="none" strike="noStrike" dirty="0">
                <a:solidFill>
                  <a:srgbClr val="333333"/>
                </a:solidFill>
                <a:effectLst/>
                <a:latin typeface="Open Sans" panose="020B0606030504020204" pitchFamily="34" charset="0"/>
              </a:rPr>
              <a:t>It boosts frequencies above its centre frequency and attenuates frequencies below its centre frequency. It can also work oppositely and attenuate frequencies above its centre frequency and boost frequencies below its centre frequency.</a:t>
            </a:r>
            <a:endParaRPr lang="en-IT" sz="1300" dirty="0"/>
          </a:p>
        </p:txBody>
      </p:sp>
    </p:spTree>
    <p:extLst>
      <p:ext uri="{BB962C8B-B14F-4D97-AF65-F5344CB8AC3E}">
        <p14:creationId xmlns:p14="http://schemas.microsoft.com/office/powerpoint/2010/main" val="221908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70" y="978408"/>
            <a:ext cx="11255030" cy="4870457"/>
          </a:xfrm>
        </p:spPr>
        <p:txBody>
          <a:bodyPr>
            <a:normAutofit/>
          </a:bodyPr>
          <a:lstStyle/>
          <a:p>
            <a:r>
              <a:rPr lang="en-IT" sz="3600" dirty="0"/>
              <a:t>LFOs</a:t>
            </a:r>
            <a:br>
              <a:rPr lang="en-IT" sz="3600" dirty="0"/>
            </a:br>
            <a:br>
              <a:rPr lang="en-IT" sz="3600" dirty="0"/>
            </a:br>
            <a:r>
              <a:rPr lang="en-GB" sz="2000" b="0" i="0" u="none" strike="noStrike" dirty="0">
                <a:solidFill>
                  <a:srgbClr val="333333"/>
                </a:solidFill>
                <a:effectLst/>
                <a:latin typeface="Open Sans" panose="020B0606030504020204" pitchFamily="34" charset="0"/>
              </a:rPr>
              <a:t>The LFO (Low-Frequency Oscillator) section of a synth creates a rhythmic pulse or sweep that allows you to control the synth's parameters over time. LFOs can be applied to parameters in Serum the same way that an envelope can, but the difference is that an LFO isn’t based on ADSR.</a:t>
            </a:r>
            <a:br>
              <a:rPr lang="en-IT" sz="2000" dirty="0"/>
            </a:br>
            <a:r>
              <a:rPr lang="en-GB" sz="2000" b="0" i="0" u="none" strike="noStrike" dirty="0">
                <a:solidFill>
                  <a:srgbClr val="333333"/>
                </a:solidFill>
                <a:effectLst/>
                <a:latin typeface="Open Sans" panose="020B0606030504020204" pitchFamily="34" charset="0"/>
              </a:rPr>
              <a:t>An LFO will continuously effect the parameter it's mapped to, and modulate the parameter based on the shape and rate of the LFO. Typical LFO shapes include sine waves, triangle waves, saw waves, or pulse waves. However, Serum allows you to make custom LFO shapes, which means you aren’t limited in your modulation options.</a:t>
            </a:r>
            <a:br>
              <a:rPr lang="en-IT" sz="2000" dirty="0"/>
            </a:br>
            <a:r>
              <a:rPr lang="en-GB" sz="2000" b="0" i="0" u="none" strike="noStrike" dirty="0">
                <a:solidFill>
                  <a:srgbClr val="333333"/>
                </a:solidFill>
                <a:effectLst/>
                <a:latin typeface="Open Sans" panose="020B0606030504020204" pitchFamily="34" charset="0"/>
              </a:rPr>
              <a:t>An LFO is typically used to apply audio effects like vibrato, tremolo, and phasing to your audio signal. If you wanted a filter to open and close every quarter note, you could program Serum to do so using an LFO. LFOs are great for adding texture to your patches and are an excellent way to make your synths come to life.</a:t>
            </a:r>
            <a:r>
              <a:rPr lang="en-IT" sz="2000" dirty="0"/>
              <a:t> </a:t>
            </a:r>
          </a:p>
        </p:txBody>
      </p:sp>
    </p:spTree>
    <p:extLst>
      <p:ext uri="{BB962C8B-B14F-4D97-AF65-F5344CB8AC3E}">
        <p14:creationId xmlns:p14="http://schemas.microsoft.com/office/powerpoint/2010/main" val="3441853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70" y="978408"/>
            <a:ext cx="11331230" cy="4870457"/>
          </a:xfrm>
        </p:spPr>
        <p:txBody>
          <a:bodyPr>
            <a:normAutofit/>
          </a:bodyPr>
          <a:lstStyle/>
          <a:p>
            <a:r>
              <a:rPr lang="en-IT" sz="3600" dirty="0"/>
              <a:t>EFFECTS</a:t>
            </a:r>
            <a:br>
              <a:rPr lang="en-IT" sz="3600" dirty="0"/>
            </a:br>
            <a:br>
              <a:rPr lang="en-IT" sz="1200" dirty="0"/>
            </a:br>
            <a:r>
              <a:rPr lang="en-GB" sz="2000" b="0" i="0" u="none" strike="noStrike" dirty="0">
                <a:solidFill>
                  <a:srgbClr val="333333"/>
                </a:solidFill>
                <a:effectLst/>
                <a:latin typeface="Open Sans" panose="020B0606030504020204" pitchFamily="34" charset="0"/>
              </a:rPr>
              <a:t>Synths often come loaded with some effects that you can add into your signal path. Common types of effects include. </a:t>
            </a:r>
            <a:br>
              <a:rPr lang="en-IT" sz="2400" dirty="0"/>
            </a:br>
            <a:r>
              <a:rPr lang="en-IT" sz="2000" b="0" dirty="0"/>
              <a:t>CHORUSES</a:t>
            </a:r>
            <a:br>
              <a:rPr lang="en-IT" sz="2000" b="0" dirty="0"/>
            </a:br>
            <a:r>
              <a:rPr lang="en-IT" sz="2000" b="0" dirty="0"/>
              <a:t>COMPRESSORS</a:t>
            </a:r>
            <a:br>
              <a:rPr lang="en-IT" b="0" dirty="0"/>
            </a:br>
            <a:r>
              <a:rPr lang="en-IT" sz="2000" b="0" dirty="0"/>
              <a:t>DELAY</a:t>
            </a:r>
            <a:br>
              <a:rPr lang="en-IT" sz="2000" b="0" dirty="0"/>
            </a:br>
            <a:r>
              <a:rPr lang="en-IT" sz="2000" b="0" dirty="0"/>
              <a:t>DISTORTION</a:t>
            </a:r>
            <a:br>
              <a:rPr lang="en-IT" sz="2000" b="0" dirty="0"/>
            </a:br>
            <a:r>
              <a:rPr lang="en-IT" sz="2000" b="0" dirty="0"/>
              <a:t>E</a:t>
            </a:r>
            <a:r>
              <a:rPr lang="en-GB" sz="2000" b="0" dirty="0"/>
              <a:t>q</a:t>
            </a:r>
            <a:r>
              <a:rPr lang="en-IT" sz="2000" b="0" dirty="0"/>
              <a:t>s</a:t>
            </a:r>
            <a:br>
              <a:rPr lang="en-IT" sz="2000" b="0" dirty="0"/>
            </a:br>
            <a:r>
              <a:rPr lang="en-IT" sz="2000" b="0" dirty="0"/>
              <a:t>PHASERS</a:t>
            </a:r>
            <a:br>
              <a:rPr lang="en-IT" sz="2000" b="0" dirty="0"/>
            </a:br>
            <a:r>
              <a:rPr lang="en-IT" sz="2000" b="0" dirty="0"/>
              <a:t>REVERBS</a:t>
            </a:r>
            <a:br>
              <a:rPr lang="en-IT" sz="2000" dirty="0"/>
            </a:br>
            <a:br>
              <a:rPr lang="en-IT" sz="2000" dirty="0"/>
            </a:br>
            <a:br>
              <a:rPr lang="en-IT" sz="2000" dirty="0"/>
            </a:br>
            <a:endParaRPr lang="en-IT" sz="2000" dirty="0"/>
          </a:p>
        </p:txBody>
      </p:sp>
    </p:spTree>
    <p:extLst>
      <p:ext uri="{BB962C8B-B14F-4D97-AF65-F5344CB8AC3E}">
        <p14:creationId xmlns:p14="http://schemas.microsoft.com/office/powerpoint/2010/main" val="1208500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501167-4FD1-C5AA-9556-E759876385A0}"/>
              </a:ext>
            </a:extLst>
          </p:cNvPr>
          <p:cNvSpPr>
            <a:spLocks noGrp="1"/>
          </p:cNvSpPr>
          <p:nvPr>
            <p:ph type="title"/>
          </p:nvPr>
        </p:nvSpPr>
        <p:spPr>
          <a:xfrm>
            <a:off x="517870" y="978408"/>
            <a:ext cx="5021182" cy="3039410"/>
          </a:xfrm>
        </p:spPr>
        <p:txBody>
          <a:bodyPr vert="horz" lIns="91440" tIns="45720" rIns="91440" bIns="45720" rtlCol="0" anchor="t">
            <a:normAutofit/>
          </a:bodyPr>
          <a:lstStyle/>
          <a:p>
            <a:r>
              <a:rPr lang="en-US" sz="3600" dirty="0"/>
              <a:t>REFRENCES</a:t>
            </a: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80C47D7-3139-9370-4542-4EB16AD2D968}"/>
              </a:ext>
            </a:extLst>
          </p:cNvPr>
          <p:cNvSpPr txBox="1"/>
          <p:nvPr/>
        </p:nvSpPr>
        <p:spPr>
          <a:xfrm>
            <a:off x="1814513" y="2005961"/>
            <a:ext cx="8701087" cy="2585323"/>
          </a:xfrm>
          <a:prstGeom prst="rect">
            <a:avLst/>
          </a:prstGeom>
          <a:noFill/>
        </p:spPr>
        <p:txBody>
          <a:bodyPr wrap="square" rtlCol="0">
            <a:spAutoFit/>
          </a:bodyPr>
          <a:lstStyle/>
          <a:p>
            <a:r>
              <a:rPr lang="en-GB" dirty="0">
                <a:hlinkClick r:id="rId2"/>
              </a:rPr>
              <a:t>https://www.blackghostaudio.com/blog/the-beginners-guide-to-audio-synthesis</a:t>
            </a:r>
            <a:endParaRPr lang="en-GB" dirty="0"/>
          </a:p>
          <a:p>
            <a:endParaRPr lang="en-GB" dirty="0"/>
          </a:p>
          <a:p>
            <a:r>
              <a:rPr lang="en-GB" dirty="0">
                <a:hlinkClick r:id="rId3"/>
              </a:rPr>
              <a:t>https://www.renegadeproducer.com/audio-synthesis.html</a:t>
            </a:r>
            <a:endParaRPr lang="en-GB" dirty="0"/>
          </a:p>
          <a:p>
            <a:endParaRPr lang="en-GB" dirty="0"/>
          </a:p>
          <a:p>
            <a:r>
              <a:rPr lang="en-GB" dirty="0">
                <a:hlinkClick r:id="rId4"/>
              </a:rPr>
              <a:t>https://youtube.com/playlist?list=PLrnjie9klQEkZGar3zZ4hRurU_kUDk7Md</a:t>
            </a:r>
            <a:endParaRPr lang="en-GB" dirty="0"/>
          </a:p>
          <a:p>
            <a:endParaRPr lang="en-GB" dirty="0"/>
          </a:p>
          <a:p>
            <a:r>
              <a:rPr lang="en-GB" dirty="0">
                <a:hlinkClick r:id="rId5"/>
              </a:rPr>
              <a:t>https://youtu.be/OVdwspf0epY</a:t>
            </a:r>
            <a:endParaRPr lang="en-GB" dirty="0"/>
          </a:p>
          <a:p>
            <a:endParaRPr lang="en-GB" dirty="0"/>
          </a:p>
          <a:p>
            <a:endParaRPr lang="en-GB" dirty="0"/>
          </a:p>
        </p:txBody>
      </p:sp>
    </p:spTree>
    <p:extLst>
      <p:ext uri="{BB962C8B-B14F-4D97-AF65-F5344CB8AC3E}">
        <p14:creationId xmlns:p14="http://schemas.microsoft.com/office/powerpoint/2010/main" val="1357452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3">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01CC40-ACA0-C3CC-AA53-73B95B040300}"/>
              </a:ext>
            </a:extLst>
          </p:cNvPr>
          <p:cNvSpPr>
            <a:spLocks noGrp="1"/>
          </p:cNvSpPr>
          <p:nvPr>
            <p:ph type="title"/>
          </p:nvPr>
        </p:nvSpPr>
        <p:spPr>
          <a:xfrm>
            <a:off x="700087" y="1165459"/>
            <a:ext cx="10472738" cy="4203785"/>
          </a:xfrm>
        </p:spPr>
        <p:txBody>
          <a:bodyPr vert="horz" lIns="91440" tIns="45720" rIns="91440" bIns="45720" rtlCol="0" anchor="t">
            <a:normAutofit/>
          </a:bodyPr>
          <a:lstStyle/>
          <a:p>
            <a:pPr>
              <a:lnSpc>
                <a:spcPct val="90000"/>
              </a:lnSpc>
            </a:pPr>
            <a:r>
              <a:rPr lang="en-US" sz="2700" dirty="0">
                <a:effectLst>
                  <a:outerShdw blurRad="50800" dist="38100" dir="10800000" algn="r" rotWithShape="0">
                    <a:prstClr val="black">
                      <a:alpha val="40000"/>
                    </a:prstClr>
                  </a:outerShdw>
                </a:effectLst>
              </a:rPr>
              <a:t>OSCILLATOR</a:t>
            </a:r>
            <a:br>
              <a:rPr lang="en-US" sz="2700" dirty="0">
                <a:effectLst>
                  <a:outerShdw blurRad="50800" dist="38100" dir="10800000" algn="r" rotWithShape="0">
                    <a:prstClr val="black">
                      <a:alpha val="40000"/>
                    </a:prstClr>
                  </a:outerShdw>
                </a:effectLst>
              </a:rPr>
            </a:br>
            <a:br>
              <a:rPr lang="en-US" sz="2700" dirty="0">
                <a:effectLst>
                  <a:outerShdw blurRad="50800" dist="38100" dir="10800000" algn="r" rotWithShape="0">
                    <a:prstClr val="black">
                      <a:alpha val="40000"/>
                    </a:prstClr>
                  </a:outerShdw>
                </a:effectLst>
              </a:rPr>
            </a:br>
            <a:br>
              <a:rPr lang="en-US" sz="2200" dirty="0"/>
            </a:br>
            <a:r>
              <a:rPr lang="en-US" sz="2200" b="0" dirty="0"/>
              <a:t>Synthesizers are utilized to generate the sound. For generation it needs a generator of some sort, in many case are oscillator.</a:t>
            </a:r>
            <a:br>
              <a:rPr lang="en-US" sz="2200" b="0" dirty="0"/>
            </a:br>
            <a:r>
              <a:rPr lang="en-US" sz="2200" b="0" dirty="0"/>
              <a:t>The oscillator section of a synth generates waveforms at various amplitude and frequencies.</a:t>
            </a:r>
            <a:br>
              <a:rPr lang="en-US" sz="2200" b="0" dirty="0"/>
            </a:br>
            <a:br>
              <a:rPr lang="en-US" sz="2200" b="0" dirty="0"/>
            </a:br>
            <a:r>
              <a:rPr lang="en-US" sz="2200" b="0" dirty="0"/>
              <a:t>Some of the basic wave shapes like sine wave, triangle wave, saw/sawtooth wave, square wave</a:t>
            </a:r>
            <a:br>
              <a:rPr lang="en-US" sz="2200" dirty="0"/>
            </a:br>
            <a:r>
              <a:rPr lang="en-US" sz="2200" dirty="0"/>
              <a:t> </a:t>
            </a:r>
            <a:br>
              <a:rPr lang="en-US" sz="2200" dirty="0"/>
            </a:br>
            <a:br>
              <a:rPr lang="en-US" sz="2200" dirty="0"/>
            </a:br>
            <a:endParaRPr lang="en-US" sz="2200" dirty="0"/>
          </a:p>
        </p:txBody>
      </p:sp>
      <p:sp>
        <p:nvSpPr>
          <p:cNvPr id="23"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D7F30350-89E1-48BF-9F61-291AB9776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92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101C2C-1A20-60AC-4451-4A2F2316835B}"/>
              </a:ext>
            </a:extLst>
          </p:cNvPr>
          <p:cNvSpPr>
            <a:spLocks noChangeArrowheads="1"/>
          </p:cNvSpPr>
          <p:nvPr/>
        </p:nvSpPr>
        <p:spPr bwMode="auto">
          <a:xfrm flipV="1">
            <a:off x="9769802" y="928684"/>
            <a:ext cx="8406518" cy="8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1025" name="Picture 11">
            <a:extLst>
              <a:ext uri="{FF2B5EF4-FFF2-40B4-BE49-F238E27FC236}">
                <a16:creationId xmlns:a16="http://schemas.microsoft.com/office/drawing/2014/main" id="{0001E93C-D1BA-B5FB-377D-F191AE0D8632}"/>
              </a:ext>
            </a:extLst>
          </p:cNvPr>
          <p:cNvPicPr>
            <a:picLocks noChangeAspect="1" noChangeArrowheads="1"/>
          </p:cNvPicPr>
          <p:nvPr/>
        </p:nvPicPr>
        <p:blipFill>
          <a:blip r:embed="rId2"/>
          <a:srcRect/>
          <a:stretch/>
        </p:blipFill>
        <p:spPr bwMode="auto">
          <a:xfrm>
            <a:off x="6096000" y="2155989"/>
            <a:ext cx="4868778" cy="1979969"/>
          </a:xfrm>
          <a:prstGeom prst="rect">
            <a:avLst/>
          </a:prstGeom>
          <a:noFill/>
          <a:effectLst>
            <a:outerShdw blurRad="141564" dist="38100" dir="9840000" sx="101206" sy="101206"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A01A400-6263-FACA-2B05-95D2D5CD75EA}"/>
              </a:ext>
            </a:extLst>
          </p:cNvPr>
          <p:cNvSpPr>
            <a:spLocks noGrp="1"/>
          </p:cNvSpPr>
          <p:nvPr>
            <p:ph type="title"/>
          </p:nvPr>
        </p:nvSpPr>
        <p:spPr>
          <a:xfrm>
            <a:off x="517869" y="1012709"/>
            <a:ext cx="5125693" cy="4836156"/>
          </a:xfrm>
        </p:spPr>
        <p:txBody>
          <a:bodyPr>
            <a:normAutofit/>
          </a:bodyPr>
          <a:lstStyle/>
          <a:p>
            <a:r>
              <a:rPr lang="en-IT" sz="3600" dirty="0"/>
              <a:t>SINE WAVE</a:t>
            </a:r>
            <a:br>
              <a:rPr lang="en-IT" sz="3600" dirty="0"/>
            </a:br>
            <a:br>
              <a:rPr lang="en-IT" sz="3600" dirty="0"/>
            </a:br>
            <a:r>
              <a:rPr lang="en-IT" sz="2400" dirty="0"/>
              <a:t>1. </a:t>
            </a:r>
            <a:r>
              <a:rPr lang="en-GB" sz="2400" b="0" i="0" u="none" strike="noStrike" dirty="0">
                <a:solidFill>
                  <a:srgbClr val="333333"/>
                </a:solidFill>
                <a:effectLst/>
                <a:latin typeface="Open Sans" panose="020B0606030504020204" pitchFamily="34" charset="0"/>
              </a:rPr>
              <a:t>Sine waves, or sinusoidal waves, produce a soft, round, warm tone. </a:t>
            </a:r>
            <a:br>
              <a:rPr lang="en-GB" sz="2400" b="0" i="0" u="none" strike="noStrike" dirty="0">
                <a:solidFill>
                  <a:srgbClr val="333333"/>
                </a:solidFill>
                <a:effectLst/>
                <a:latin typeface="Open Sans" panose="020B0606030504020204" pitchFamily="34" charset="0"/>
              </a:rPr>
            </a:br>
            <a:br>
              <a:rPr lang="en-IT" sz="2400" b="0" i="0" u="none" strike="noStrike" dirty="0">
                <a:solidFill>
                  <a:srgbClr val="333333"/>
                </a:solidFill>
                <a:effectLst/>
                <a:latin typeface="Open Sans" panose="020B0606030504020204" pitchFamily="34" charset="0"/>
              </a:rPr>
            </a:br>
            <a:r>
              <a:rPr lang="en-IT" sz="2400" i="0" u="none" strike="noStrike" dirty="0">
                <a:solidFill>
                  <a:srgbClr val="333333"/>
                </a:solidFill>
                <a:effectLst/>
                <a:latin typeface="Open Sans" panose="020B0606030504020204" pitchFamily="34" charset="0"/>
              </a:rPr>
              <a:t>2. </a:t>
            </a:r>
            <a:r>
              <a:rPr lang="en-GB" sz="2400" b="0" dirty="0">
                <a:solidFill>
                  <a:srgbClr val="333333"/>
                </a:solidFill>
                <a:latin typeface="Open Sans" panose="020B0606030504020204" pitchFamily="34" charset="0"/>
              </a:rPr>
              <a:t>A</a:t>
            </a:r>
            <a:r>
              <a:rPr lang="en-GB" sz="2400" b="0" i="0" u="none" strike="noStrike" dirty="0">
                <a:solidFill>
                  <a:srgbClr val="333333"/>
                </a:solidFill>
                <a:effectLst/>
                <a:latin typeface="Open Sans" panose="020B0606030504020204" pitchFamily="34" charset="0"/>
              </a:rPr>
              <a:t> pure sine wave will display a fundamental frequency and no overtones.</a:t>
            </a:r>
            <a:br>
              <a:rPr lang="en-GB" sz="2400" b="0" i="0" u="none" strike="noStrike" dirty="0">
                <a:solidFill>
                  <a:srgbClr val="333333"/>
                </a:solidFill>
                <a:effectLst/>
                <a:latin typeface="Open Sans" panose="020B0606030504020204" pitchFamily="34" charset="0"/>
              </a:rPr>
            </a:br>
            <a:br>
              <a:rPr lang="en-IT" sz="2400" b="0" i="0" u="none" strike="noStrike" dirty="0">
                <a:solidFill>
                  <a:srgbClr val="333333"/>
                </a:solidFill>
                <a:effectLst/>
                <a:latin typeface="Open Sans" panose="020B0606030504020204" pitchFamily="34" charset="0"/>
              </a:rPr>
            </a:br>
            <a:r>
              <a:rPr lang="en-IT" sz="2400" i="0" u="none" strike="noStrike" dirty="0">
                <a:solidFill>
                  <a:srgbClr val="333333"/>
                </a:solidFill>
                <a:effectLst/>
                <a:latin typeface="Open Sans" panose="020B0606030504020204" pitchFamily="34" charset="0"/>
              </a:rPr>
              <a:t>3</a:t>
            </a:r>
            <a:r>
              <a:rPr lang="en-IT" sz="2400" b="0" i="0" u="none" strike="noStrike" dirty="0">
                <a:solidFill>
                  <a:srgbClr val="333333"/>
                </a:solidFill>
                <a:effectLst/>
                <a:latin typeface="Open Sans" panose="020B0606030504020204" pitchFamily="34" charset="0"/>
              </a:rPr>
              <a:t>. </a:t>
            </a:r>
            <a:r>
              <a:rPr lang="en-GB" sz="2400" b="0" i="0" u="none" strike="noStrike" dirty="0">
                <a:solidFill>
                  <a:srgbClr val="333333"/>
                </a:solidFill>
                <a:effectLst/>
                <a:latin typeface="Open Sans" panose="020B0606030504020204" pitchFamily="34" charset="0"/>
              </a:rPr>
              <a:t>Smooth periodic oscillation is what characterizes a sine wave.</a:t>
            </a:r>
            <a:endParaRPr lang="en-IT" sz="1800" dirty="0"/>
          </a:p>
        </p:txBody>
      </p:sp>
    </p:spTree>
    <p:extLst>
      <p:ext uri="{BB962C8B-B14F-4D97-AF65-F5344CB8AC3E}">
        <p14:creationId xmlns:p14="http://schemas.microsoft.com/office/powerpoint/2010/main" val="1625630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101C2C-1A20-60AC-4451-4A2F2316835B}"/>
              </a:ext>
            </a:extLst>
          </p:cNvPr>
          <p:cNvSpPr>
            <a:spLocks noChangeArrowheads="1"/>
          </p:cNvSpPr>
          <p:nvPr/>
        </p:nvSpPr>
        <p:spPr bwMode="auto">
          <a:xfrm flipV="1">
            <a:off x="9769802" y="928684"/>
            <a:ext cx="8406518" cy="8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1025" name="Picture 11">
            <a:extLst>
              <a:ext uri="{FF2B5EF4-FFF2-40B4-BE49-F238E27FC236}">
                <a16:creationId xmlns:a16="http://schemas.microsoft.com/office/drawing/2014/main" id="{0001E93C-D1BA-B5FB-377D-F191AE0D8632}"/>
              </a:ext>
            </a:extLst>
          </p:cNvPr>
          <p:cNvPicPr>
            <a:picLocks noChangeAspect="1" noChangeArrowheads="1"/>
          </p:cNvPicPr>
          <p:nvPr/>
        </p:nvPicPr>
        <p:blipFill>
          <a:blip r:embed="rId2"/>
          <a:srcRect/>
          <a:stretch/>
        </p:blipFill>
        <p:spPr bwMode="auto">
          <a:xfrm>
            <a:off x="6096001" y="2155989"/>
            <a:ext cx="4868776" cy="1979969"/>
          </a:xfrm>
          <a:prstGeom prst="rect">
            <a:avLst/>
          </a:prstGeom>
          <a:noFill/>
          <a:effectLst>
            <a:outerShdw blurRad="141564" dist="38100" dir="9840000" sx="101206" sy="101206"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A01A400-6263-FACA-2B05-95D2D5CD75EA}"/>
              </a:ext>
            </a:extLst>
          </p:cNvPr>
          <p:cNvSpPr>
            <a:spLocks noGrp="1"/>
          </p:cNvSpPr>
          <p:nvPr>
            <p:ph type="title"/>
          </p:nvPr>
        </p:nvSpPr>
        <p:spPr>
          <a:xfrm>
            <a:off x="517869" y="978408"/>
            <a:ext cx="5340005" cy="4870457"/>
          </a:xfrm>
        </p:spPr>
        <p:txBody>
          <a:bodyPr>
            <a:normAutofit fontScale="90000"/>
          </a:bodyPr>
          <a:lstStyle/>
          <a:p>
            <a:r>
              <a:rPr lang="en-IT" sz="3600" dirty="0"/>
              <a:t>TRIANGLE WAVE</a:t>
            </a:r>
            <a:br>
              <a:rPr lang="en-IT" sz="3600" dirty="0"/>
            </a:br>
            <a:br>
              <a:rPr lang="en-IT" sz="3600" dirty="0"/>
            </a:br>
            <a:r>
              <a:rPr lang="en-IT" sz="2200" dirty="0"/>
              <a:t>1. </a:t>
            </a:r>
            <a:r>
              <a:rPr lang="en-GB" sz="2200" b="0" i="0" u="none" strike="noStrike" dirty="0">
                <a:solidFill>
                  <a:srgbClr val="333333"/>
                </a:solidFill>
                <a:effectLst/>
                <a:latin typeface="Open Sans" panose="020B0606030504020204" pitchFamily="34" charset="0"/>
              </a:rPr>
              <a:t>Triangle waves produce a tone that’s similar to sine waves, but that has some edge, and fuzz to it. </a:t>
            </a:r>
            <a:br>
              <a:rPr lang="en-GB" sz="2200" b="0" i="0" u="none" strike="noStrike" dirty="0">
                <a:solidFill>
                  <a:srgbClr val="333333"/>
                </a:solidFill>
                <a:effectLst/>
                <a:latin typeface="Open Sans" panose="020B0606030504020204" pitchFamily="34" charset="0"/>
              </a:rPr>
            </a:br>
            <a:br>
              <a:rPr lang="en-GB" sz="2200" b="0" i="0" u="none" strike="noStrike" dirty="0">
                <a:solidFill>
                  <a:srgbClr val="333333"/>
                </a:solidFill>
                <a:effectLst/>
                <a:latin typeface="Open Sans" panose="020B0606030504020204" pitchFamily="34" charset="0"/>
              </a:rPr>
            </a:br>
            <a:r>
              <a:rPr lang="en-GB" sz="2200" i="0" u="none" strike="noStrike" dirty="0">
                <a:solidFill>
                  <a:srgbClr val="333333"/>
                </a:solidFill>
                <a:effectLst/>
                <a:latin typeface="Open Sans" panose="020B0606030504020204" pitchFamily="34" charset="0"/>
              </a:rPr>
              <a:t>2. </a:t>
            </a:r>
            <a:r>
              <a:rPr lang="en-GB" sz="2200" b="0" i="0" u="none" strike="noStrike" dirty="0">
                <a:solidFill>
                  <a:srgbClr val="333333"/>
                </a:solidFill>
                <a:effectLst/>
                <a:latin typeface="Open Sans" panose="020B0606030504020204" pitchFamily="34" charset="0"/>
              </a:rPr>
              <a:t>On a spectrum analyser, a pure triangle wave will display a fundamental frequency and only odd harmonics.</a:t>
            </a:r>
            <a:br>
              <a:rPr lang="en-GB" sz="2200" b="0" i="0" u="none" strike="noStrike" dirty="0">
                <a:solidFill>
                  <a:srgbClr val="333333"/>
                </a:solidFill>
                <a:effectLst/>
                <a:latin typeface="Open Sans" panose="020B0606030504020204" pitchFamily="34" charset="0"/>
              </a:rPr>
            </a:br>
            <a:br>
              <a:rPr lang="en-IT" sz="2200" b="0" i="0" u="none" strike="noStrike" dirty="0">
                <a:solidFill>
                  <a:srgbClr val="333333"/>
                </a:solidFill>
                <a:effectLst/>
                <a:latin typeface="Open Sans" panose="020B0606030504020204" pitchFamily="34" charset="0"/>
              </a:rPr>
            </a:br>
            <a:r>
              <a:rPr lang="en-IT" sz="2200" i="0" u="none" strike="noStrike" dirty="0">
                <a:solidFill>
                  <a:srgbClr val="333333"/>
                </a:solidFill>
                <a:effectLst/>
                <a:latin typeface="Open Sans" panose="020B0606030504020204" pitchFamily="34" charset="0"/>
              </a:rPr>
              <a:t>3. </a:t>
            </a:r>
            <a:r>
              <a:rPr lang="en-GB" sz="2200" b="0" i="0" u="none" strike="noStrike" dirty="0">
                <a:solidFill>
                  <a:srgbClr val="333333"/>
                </a:solidFill>
                <a:effectLst/>
                <a:latin typeface="Open Sans" panose="020B0606030504020204" pitchFamily="34" charset="0"/>
              </a:rPr>
              <a:t>On an oscilloscope, a pure triangle wave looks similar to a sine wave, but it has pointed peaks and troughs.</a:t>
            </a:r>
            <a:endParaRPr lang="en-IT" sz="2700" dirty="0"/>
          </a:p>
        </p:txBody>
      </p:sp>
    </p:spTree>
    <p:extLst>
      <p:ext uri="{BB962C8B-B14F-4D97-AF65-F5344CB8AC3E}">
        <p14:creationId xmlns:p14="http://schemas.microsoft.com/office/powerpoint/2010/main" val="3084406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101C2C-1A20-60AC-4451-4A2F2316835B}"/>
              </a:ext>
            </a:extLst>
          </p:cNvPr>
          <p:cNvSpPr>
            <a:spLocks noChangeArrowheads="1"/>
          </p:cNvSpPr>
          <p:nvPr/>
        </p:nvSpPr>
        <p:spPr bwMode="auto">
          <a:xfrm flipV="1">
            <a:off x="9769802" y="928684"/>
            <a:ext cx="8406518" cy="8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1025" name="Picture 11">
            <a:extLst>
              <a:ext uri="{FF2B5EF4-FFF2-40B4-BE49-F238E27FC236}">
                <a16:creationId xmlns:a16="http://schemas.microsoft.com/office/drawing/2014/main" id="{0001E93C-D1BA-B5FB-377D-F191AE0D8632}"/>
              </a:ext>
            </a:extLst>
          </p:cNvPr>
          <p:cNvPicPr>
            <a:picLocks noChangeAspect="1" noChangeArrowheads="1"/>
          </p:cNvPicPr>
          <p:nvPr/>
        </p:nvPicPr>
        <p:blipFill>
          <a:blip r:embed="rId2"/>
          <a:srcRect/>
          <a:stretch/>
        </p:blipFill>
        <p:spPr bwMode="auto">
          <a:xfrm>
            <a:off x="6096001" y="2155989"/>
            <a:ext cx="4868776" cy="1979969"/>
          </a:xfrm>
          <a:prstGeom prst="rect">
            <a:avLst/>
          </a:prstGeom>
          <a:noFill/>
          <a:effectLst>
            <a:outerShdw blurRad="141564" dist="38100" dir="9840000" sx="101206" sy="101206"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A01A400-6263-FACA-2B05-95D2D5CD75EA}"/>
              </a:ext>
            </a:extLst>
          </p:cNvPr>
          <p:cNvSpPr>
            <a:spLocks noGrp="1"/>
          </p:cNvSpPr>
          <p:nvPr>
            <p:ph type="title"/>
          </p:nvPr>
        </p:nvSpPr>
        <p:spPr>
          <a:xfrm>
            <a:off x="517870" y="978408"/>
            <a:ext cx="5021182" cy="4870457"/>
          </a:xfrm>
        </p:spPr>
        <p:txBody>
          <a:bodyPr>
            <a:normAutofit fontScale="90000"/>
          </a:bodyPr>
          <a:lstStyle/>
          <a:p>
            <a:r>
              <a:rPr lang="en-IT" sz="3600" dirty="0"/>
              <a:t>SAWTOOTH WAVE</a:t>
            </a:r>
            <a:br>
              <a:rPr lang="en-IT" sz="3600" dirty="0"/>
            </a:br>
            <a:br>
              <a:rPr lang="en-IT" sz="3600" dirty="0"/>
            </a:br>
            <a:r>
              <a:rPr lang="en-IT" sz="2200" dirty="0"/>
              <a:t>1. </a:t>
            </a:r>
            <a:r>
              <a:rPr lang="en-GB" sz="2200" b="0" i="0" u="none" strike="noStrike" dirty="0">
                <a:solidFill>
                  <a:srgbClr val="333333"/>
                </a:solidFill>
                <a:effectLst/>
                <a:latin typeface="Open Sans" panose="020B0606030504020204" pitchFamily="34" charset="0"/>
              </a:rPr>
              <a:t>Saw waves, or sawtooth waves, produce a tone that's “buzzy” and that sounds somewhat like a trumpet.</a:t>
            </a:r>
            <a:br>
              <a:rPr lang="en-GB" sz="2200" b="0" i="0" u="none" strike="noStrike" dirty="0">
                <a:solidFill>
                  <a:srgbClr val="333333"/>
                </a:solidFill>
                <a:effectLst/>
                <a:latin typeface="Open Sans" panose="020B0606030504020204" pitchFamily="34" charset="0"/>
              </a:rPr>
            </a:br>
            <a:r>
              <a:rPr lang="en-GB" sz="2200" b="0" i="0" u="none" strike="noStrike" dirty="0">
                <a:solidFill>
                  <a:srgbClr val="333333"/>
                </a:solidFill>
                <a:effectLst/>
                <a:latin typeface="Open Sans" panose="020B0606030504020204" pitchFamily="34" charset="0"/>
              </a:rPr>
              <a:t> </a:t>
            </a:r>
            <a:br>
              <a:rPr lang="en-GB" sz="2200" b="0" i="0" u="none" strike="noStrike" dirty="0">
                <a:solidFill>
                  <a:srgbClr val="333333"/>
                </a:solidFill>
                <a:effectLst/>
                <a:latin typeface="Open Sans" panose="020B0606030504020204" pitchFamily="34" charset="0"/>
              </a:rPr>
            </a:br>
            <a:r>
              <a:rPr lang="en-GB" sz="2200" i="0" u="none" strike="noStrike" dirty="0">
                <a:solidFill>
                  <a:srgbClr val="333333"/>
                </a:solidFill>
                <a:effectLst/>
                <a:latin typeface="Open Sans" panose="020B0606030504020204" pitchFamily="34" charset="0"/>
              </a:rPr>
              <a:t>2. </a:t>
            </a:r>
            <a:r>
              <a:rPr lang="en-GB" sz="2200" b="0" i="0" u="none" strike="noStrike" dirty="0">
                <a:solidFill>
                  <a:srgbClr val="333333"/>
                </a:solidFill>
                <a:effectLst/>
                <a:latin typeface="Open Sans" panose="020B0606030504020204" pitchFamily="34" charset="0"/>
              </a:rPr>
              <a:t>On a spectrum analyser, a pure saw wave will display a fundamental frequency with even and odd upper harmonics.</a:t>
            </a:r>
            <a:br>
              <a:rPr lang="en-IT" sz="2200" b="0" i="0" u="none" strike="noStrike" dirty="0">
                <a:solidFill>
                  <a:srgbClr val="333333"/>
                </a:solidFill>
                <a:effectLst/>
                <a:latin typeface="Open Sans" panose="020B0606030504020204" pitchFamily="34" charset="0"/>
              </a:rPr>
            </a:br>
            <a:br>
              <a:rPr lang="en-IT" sz="2200" b="0" i="0" u="none" strike="noStrike" dirty="0">
                <a:solidFill>
                  <a:srgbClr val="333333"/>
                </a:solidFill>
                <a:effectLst/>
                <a:latin typeface="Open Sans" panose="020B0606030504020204" pitchFamily="34" charset="0"/>
              </a:rPr>
            </a:br>
            <a:r>
              <a:rPr lang="en-IT" sz="2200" i="0" u="none" strike="noStrike" dirty="0">
                <a:solidFill>
                  <a:srgbClr val="333333"/>
                </a:solidFill>
                <a:effectLst/>
                <a:latin typeface="Open Sans" panose="020B0606030504020204" pitchFamily="34" charset="0"/>
              </a:rPr>
              <a:t>3. </a:t>
            </a:r>
            <a:r>
              <a:rPr lang="en-GB" sz="2200" b="0" i="0" u="none" strike="noStrike" dirty="0">
                <a:solidFill>
                  <a:srgbClr val="333333"/>
                </a:solidFill>
                <a:effectLst/>
                <a:latin typeface="Open Sans" panose="020B0606030504020204" pitchFamily="34" charset="0"/>
              </a:rPr>
              <a:t>On an oscilloscope, a pure sawtooth wave typically ramps upwards from the bottom until it reaches the top, and then immediately returns to the bottom again. </a:t>
            </a:r>
            <a:endParaRPr lang="en-IT" sz="2200" dirty="0"/>
          </a:p>
        </p:txBody>
      </p:sp>
    </p:spTree>
    <p:extLst>
      <p:ext uri="{BB962C8B-B14F-4D97-AF65-F5344CB8AC3E}">
        <p14:creationId xmlns:p14="http://schemas.microsoft.com/office/powerpoint/2010/main" val="3446691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101C2C-1A20-60AC-4451-4A2F2316835B}"/>
              </a:ext>
            </a:extLst>
          </p:cNvPr>
          <p:cNvSpPr>
            <a:spLocks noChangeArrowheads="1"/>
          </p:cNvSpPr>
          <p:nvPr/>
        </p:nvSpPr>
        <p:spPr bwMode="auto">
          <a:xfrm flipV="1">
            <a:off x="9769802" y="928684"/>
            <a:ext cx="8406518" cy="8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T"/>
          </a:p>
        </p:txBody>
      </p:sp>
      <p:pic>
        <p:nvPicPr>
          <p:cNvPr id="1025" name="Picture 11">
            <a:extLst>
              <a:ext uri="{FF2B5EF4-FFF2-40B4-BE49-F238E27FC236}">
                <a16:creationId xmlns:a16="http://schemas.microsoft.com/office/drawing/2014/main" id="{0001E93C-D1BA-B5FB-377D-F191AE0D8632}"/>
              </a:ext>
            </a:extLst>
          </p:cNvPr>
          <p:cNvPicPr>
            <a:picLocks noChangeAspect="1" noChangeArrowheads="1"/>
          </p:cNvPicPr>
          <p:nvPr/>
        </p:nvPicPr>
        <p:blipFill>
          <a:blip r:embed="rId2"/>
          <a:srcRect/>
          <a:stretch/>
        </p:blipFill>
        <p:spPr bwMode="auto">
          <a:xfrm>
            <a:off x="6096001" y="2127413"/>
            <a:ext cx="4868776" cy="1979969"/>
          </a:xfrm>
          <a:prstGeom prst="rect">
            <a:avLst/>
          </a:prstGeom>
          <a:noFill/>
          <a:effectLst>
            <a:outerShdw blurRad="141564" dist="38100" dir="9840000" sx="101206" sy="101206"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A01A400-6263-FACA-2B05-95D2D5CD75EA}"/>
              </a:ext>
            </a:extLst>
          </p:cNvPr>
          <p:cNvSpPr>
            <a:spLocks noGrp="1"/>
          </p:cNvSpPr>
          <p:nvPr>
            <p:ph type="title"/>
          </p:nvPr>
        </p:nvSpPr>
        <p:spPr>
          <a:xfrm>
            <a:off x="517870" y="978408"/>
            <a:ext cx="5021182" cy="4870457"/>
          </a:xfrm>
        </p:spPr>
        <p:txBody>
          <a:bodyPr>
            <a:normAutofit fontScale="90000"/>
          </a:bodyPr>
          <a:lstStyle/>
          <a:p>
            <a:r>
              <a:rPr lang="en-IT" sz="3600" dirty="0"/>
              <a:t>SQUARE WAVE</a:t>
            </a:r>
            <a:br>
              <a:rPr lang="en-IT" sz="3600" dirty="0"/>
            </a:br>
            <a:br>
              <a:rPr lang="en-IT" sz="3600" dirty="0"/>
            </a:br>
            <a:r>
              <a:rPr lang="en-GB" sz="2200" b="0" dirty="0">
                <a:solidFill>
                  <a:srgbClr val="333333"/>
                </a:solidFill>
                <a:latin typeface="Open Sans" panose="020B0606030504020204" pitchFamily="34" charset="0"/>
              </a:rPr>
              <a:t>1. </a:t>
            </a:r>
            <a:r>
              <a:rPr lang="en-GB" sz="2200" b="0" i="0" u="none" strike="noStrike" dirty="0">
                <a:solidFill>
                  <a:srgbClr val="333333"/>
                </a:solidFill>
                <a:effectLst/>
                <a:latin typeface="Open Sans" panose="020B0606030504020204" pitchFamily="34" charset="0"/>
              </a:rPr>
              <a:t>It sound somewhat like a sawtooth wave, but significantly rounder, and fuller because of lesser presence of odd-order harmonics. </a:t>
            </a:r>
            <a:br>
              <a:rPr lang="en-GB" sz="2200" b="0" i="0" u="none" strike="noStrike" dirty="0">
                <a:solidFill>
                  <a:srgbClr val="333333"/>
                </a:solidFill>
                <a:effectLst/>
                <a:latin typeface="Open Sans" panose="020B0606030504020204" pitchFamily="34" charset="0"/>
              </a:rPr>
            </a:br>
            <a:br>
              <a:rPr lang="en-GB" sz="2200" b="0" i="0" u="none" strike="noStrike" dirty="0">
                <a:solidFill>
                  <a:srgbClr val="333333"/>
                </a:solidFill>
                <a:effectLst/>
                <a:latin typeface="Open Sans" panose="020B0606030504020204" pitchFamily="34" charset="0"/>
              </a:rPr>
            </a:br>
            <a:r>
              <a:rPr lang="en-GB" sz="2200" b="0" i="0" u="none" strike="noStrike" dirty="0">
                <a:solidFill>
                  <a:srgbClr val="333333"/>
                </a:solidFill>
                <a:effectLst/>
                <a:latin typeface="Open Sans" panose="020B0606030504020204" pitchFamily="34" charset="0"/>
              </a:rPr>
              <a:t>2.On a spectrum analyser, a pure square wave will display a fundamental frequency and predominantly odd harmonics</a:t>
            </a:r>
            <a:br>
              <a:rPr lang="en-GB" sz="2200" b="0" i="0" u="none" strike="noStrike" dirty="0">
                <a:solidFill>
                  <a:srgbClr val="333333"/>
                </a:solidFill>
                <a:effectLst/>
                <a:latin typeface="Open Sans" panose="020B0606030504020204" pitchFamily="34" charset="0"/>
              </a:rPr>
            </a:br>
            <a:br>
              <a:rPr lang="en-IT" sz="2200" b="0" i="0" u="none" strike="noStrike" dirty="0">
                <a:solidFill>
                  <a:srgbClr val="333333"/>
                </a:solidFill>
                <a:effectLst/>
                <a:latin typeface="Open Sans" panose="020B0606030504020204" pitchFamily="34" charset="0"/>
              </a:rPr>
            </a:br>
            <a:r>
              <a:rPr lang="en-IT" sz="2200" b="0" i="0" u="none" strike="noStrike" dirty="0">
                <a:solidFill>
                  <a:srgbClr val="333333"/>
                </a:solidFill>
                <a:effectLst/>
                <a:latin typeface="Open Sans" panose="020B0606030504020204" pitchFamily="34" charset="0"/>
              </a:rPr>
              <a:t>3. </a:t>
            </a:r>
            <a:r>
              <a:rPr lang="en-GB" sz="2200" b="0" i="0" u="none" strike="noStrike" dirty="0">
                <a:solidFill>
                  <a:srgbClr val="333333"/>
                </a:solidFill>
                <a:effectLst/>
                <a:latin typeface="Open Sans" panose="020B0606030504020204" pitchFamily="34" charset="0"/>
              </a:rPr>
              <a:t>On an oscilloscope, a pure square wave will cycle between its peaks and troughs with little to no transition period</a:t>
            </a:r>
            <a:r>
              <a:rPr lang="en-GB" sz="2000" b="0" i="0" u="none" strike="noStrike" dirty="0">
                <a:solidFill>
                  <a:srgbClr val="333333"/>
                </a:solidFill>
                <a:effectLst/>
                <a:latin typeface="Open Sans" panose="020B0606030504020204" pitchFamily="34" charset="0"/>
              </a:rPr>
              <a:t>.</a:t>
            </a:r>
            <a:endParaRPr lang="en-IT" sz="2000" dirty="0"/>
          </a:p>
        </p:txBody>
      </p:sp>
    </p:spTree>
    <p:extLst>
      <p:ext uri="{BB962C8B-B14F-4D97-AF65-F5344CB8AC3E}">
        <p14:creationId xmlns:p14="http://schemas.microsoft.com/office/powerpoint/2010/main" val="3026206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a:xfrm>
            <a:off x="517869" y="978408"/>
            <a:ext cx="6239769" cy="4870457"/>
          </a:xfrm>
        </p:spPr>
        <p:txBody>
          <a:bodyPr>
            <a:normAutofit fontScale="90000"/>
          </a:bodyPr>
          <a:lstStyle/>
          <a:p>
            <a:r>
              <a:rPr lang="en-IT" sz="3600" dirty="0"/>
              <a:t>ENVELOPE</a:t>
            </a:r>
            <a:br>
              <a:rPr lang="en-IT" sz="3600" dirty="0"/>
            </a:br>
            <a:br>
              <a:rPr lang="en-IT" sz="3600" dirty="0"/>
            </a:br>
            <a:r>
              <a:rPr lang="en-GB" sz="2200" b="0" i="0" u="none" strike="noStrike" dirty="0">
                <a:solidFill>
                  <a:srgbClr val="333333"/>
                </a:solidFill>
                <a:effectLst/>
                <a:latin typeface="Open Sans" panose="020B0606030504020204" pitchFamily="34" charset="0"/>
              </a:rPr>
              <a:t>A synth’s envelope section allows you to control amplitude over time. You can set various ADSR (attack, decay, sustain, and release) values to manipulate the amplitude envelope of a sound.</a:t>
            </a:r>
            <a:br>
              <a:rPr lang="en-GB" sz="2200" b="0" i="0" u="none" strike="noStrike" dirty="0">
                <a:solidFill>
                  <a:srgbClr val="333333"/>
                </a:solidFill>
                <a:effectLst/>
                <a:latin typeface="Open Sans" panose="020B0606030504020204" pitchFamily="34" charset="0"/>
              </a:rPr>
            </a:br>
            <a:r>
              <a:rPr lang="en-GB" sz="2200" b="0" i="0" u="none" strike="noStrike" dirty="0">
                <a:solidFill>
                  <a:srgbClr val="333333"/>
                </a:solidFill>
                <a:effectLst/>
                <a:latin typeface="Open Sans" panose="020B0606030504020204" pitchFamily="34" charset="0"/>
              </a:rPr>
              <a:t>ADSR can be visualized using a graph that plots amplitude over time. The amplitude of an envelope always starts at zero, rises to a maximum value, drops to a sustained level, and then returns back to zero; this process is controlled using various time values (attack, decay, release), and a single amplitude value (sustain).</a:t>
            </a:r>
            <a:br>
              <a:rPr lang="en-IT" sz="3600" dirty="0"/>
            </a:br>
            <a:br>
              <a:rPr lang="en-IT" sz="3600" dirty="0"/>
            </a:br>
            <a:endParaRPr lang="en-IT" sz="3600" dirty="0"/>
          </a:p>
        </p:txBody>
      </p:sp>
      <p:pic>
        <p:nvPicPr>
          <p:cNvPr id="5" name="Content Placeholder 4" descr="A picture containing text, gauge&#10;&#10;Description automatically generated">
            <a:extLst>
              <a:ext uri="{FF2B5EF4-FFF2-40B4-BE49-F238E27FC236}">
                <a16:creationId xmlns:a16="http://schemas.microsoft.com/office/drawing/2014/main" id="{F328BDBF-8FE4-CAC7-BF03-56D65A328FA8}"/>
              </a:ext>
            </a:extLst>
          </p:cNvPr>
          <p:cNvPicPr>
            <a:picLocks noGrp="1" noChangeAspect="1"/>
          </p:cNvPicPr>
          <p:nvPr>
            <p:ph idx="1"/>
          </p:nvPr>
        </p:nvPicPr>
        <p:blipFill>
          <a:blip r:embed="rId2"/>
          <a:stretch>
            <a:fillRect/>
          </a:stretch>
        </p:blipFill>
        <p:spPr>
          <a:xfrm>
            <a:off x="7268369" y="2408238"/>
            <a:ext cx="3810000" cy="1993900"/>
          </a:xfrm>
          <a:effectLst>
            <a:outerShdw blurRad="50800" dist="38100" dir="1799579" algn="tr" rotWithShape="0">
              <a:prstClr val="black">
                <a:alpha val="40000"/>
              </a:prstClr>
            </a:outerShdw>
          </a:effectLst>
        </p:spPr>
      </p:pic>
    </p:spTree>
    <p:extLst>
      <p:ext uri="{BB962C8B-B14F-4D97-AF65-F5344CB8AC3E}">
        <p14:creationId xmlns:p14="http://schemas.microsoft.com/office/powerpoint/2010/main" val="1867488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C54-4EB0-7327-A6F0-BE387BCB982A}"/>
              </a:ext>
            </a:extLst>
          </p:cNvPr>
          <p:cNvSpPr>
            <a:spLocks noGrp="1"/>
          </p:cNvSpPr>
          <p:nvPr>
            <p:ph type="title"/>
          </p:nvPr>
        </p:nvSpPr>
        <p:spPr/>
        <p:txBody>
          <a:bodyPr>
            <a:normAutofit/>
          </a:bodyPr>
          <a:lstStyle/>
          <a:p>
            <a:r>
              <a:rPr lang="en-IT" sz="3600" dirty="0"/>
              <a:t>ATTACK</a:t>
            </a:r>
          </a:p>
        </p:txBody>
      </p:sp>
      <p:pic>
        <p:nvPicPr>
          <p:cNvPr id="5" name="Content Placeholder 4">
            <a:extLst>
              <a:ext uri="{FF2B5EF4-FFF2-40B4-BE49-F238E27FC236}">
                <a16:creationId xmlns:a16="http://schemas.microsoft.com/office/drawing/2014/main" id="{F328BDBF-8FE4-CAC7-BF03-56D65A328FA8}"/>
              </a:ext>
            </a:extLst>
          </p:cNvPr>
          <p:cNvPicPr>
            <a:picLocks noGrp="1" noChangeAspect="1"/>
          </p:cNvPicPr>
          <p:nvPr>
            <p:ph idx="1"/>
          </p:nvPr>
        </p:nvPicPr>
        <p:blipFill>
          <a:blip r:embed="rId2"/>
          <a:srcRect/>
          <a:stretch/>
        </p:blipFill>
        <p:spPr>
          <a:xfrm>
            <a:off x="7268369" y="2408238"/>
            <a:ext cx="3810000" cy="1993900"/>
          </a:xfrm>
        </p:spPr>
      </p:pic>
      <p:sp>
        <p:nvSpPr>
          <p:cNvPr id="3" name="TextBox 2">
            <a:extLst>
              <a:ext uri="{FF2B5EF4-FFF2-40B4-BE49-F238E27FC236}">
                <a16:creationId xmlns:a16="http://schemas.microsoft.com/office/drawing/2014/main" id="{36FCC950-EFDC-6D2C-44EB-27A7B976A157}"/>
              </a:ext>
            </a:extLst>
          </p:cNvPr>
          <p:cNvSpPr txBox="1"/>
          <p:nvPr/>
        </p:nvSpPr>
        <p:spPr>
          <a:xfrm>
            <a:off x="517870" y="1996068"/>
            <a:ext cx="4890471" cy="646331"/>
          </a:xfrm>
          <a:prstGeom prst="rect">
            <a:avLst/>
          </a:prstGeom>
          <a:noFill/>
        </p:spPr>
        <p:txBody>
          <a:bodyPr wrap="square" rtlCol="0">
            <a:spAutoFit/>
          </a:bodyPr>
          <a:lstStyle/>
          <a:p>
            <a:r>
              <a:rPr lang="en-GB" b="0" i="0" u="none" strike="noStrike" dirty="0">
                <a:solidFill>
                  <a:srgbClr val="333333"/>
                </a:solidFill>
                <a:effectLst/>
                <a:latin typeface="Open Sans" panose="020B0606030504020204" pitchFamily="34" charset="0"/>
              </a:rPr>
              <a:t>Attack time determines how long it takes the envelope to reach maximum amplitude.</a:t>
            </a:r>
            <a:endParaRPr lang="en-IT" dirty="0"/>
          </a:p>
        </p:txBody>
      </p:sp>
    </p:spTree>
    <p:extLst>
      <p:ext uri="{BB962C8B-B14F-4D97-AF65-F5344CB8AC3E}">
        <p14:creationId xmlns:p14="http://schemas.microsoft.com/office/powerpoint/2010/main" val="413406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estal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979</TotalTime>
  <Words>1448</Words>
  <Application>Microsoft Macintosh PowerPoint</Application>
  <PresentationFormat>Widescreen</PresentationFormat>
  <Paragraphs>34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Bierstadt</vt:lpstr>
      <vt:lpstr>Open Sans</vt:lpstr>
      <vt:lpstr>Raleway</vt:lpstr>
      <vt:lpstr>GestaltVTI</vt:lpstr>
      <vt:lpstr>PowerPoint Presentation</vt:lpstr>
      <vt:lpstr>This guide is categorized into following sections:  OSCILLATOR ENVELOPES TYPES OF SYNTHESIS FILTERS LFOs EFFECTS    </vt:lpstr>
      <vt:lpstr>OSCILLATOR   Synthesizers are utilized to generate the sound. For generation it needs a generator of some sort, in many case are oscillator. The oscillator section of a synth generates waveforms at various amplitude and frequencies.  Some of the basic wave shapes like sine wave, triangle wave, saw/sawtooth wave, square wave    </vt:lpstr>
      <vt:lpstr>SINE WAVE  1. Sine waves, or sinusoidal waves, produce a soft, round, warm tone.   2. A pure sine wave will display a fundamental frequency and no overtones.  3. Smooth periodic oscillation is what characterizes a sine wave.</vt:lpstr>
      <vt:lpstr>TRIANGLE WAVE  1. Triangle waves produce a tone that’s similar to sine waves, but that has some edge, and fuzz to it.   2. On a spectrum analyser, a pure triangle wave will display a fundamental frequency and only odd harmonics.  3. On an oscilloscope, a pure triangle wave looks similar to a sine wave, but it has pointed peaks and troughs.</vt:lpstr>
      <vt:lpstr>SAWTOOTH WAVE  1. Saw waves, or sawtooth waves, produce a tone that's “buzzy” and that sounds somewhat like a trumpet.   2. On a spectrum analyser, a pure saw wave will display a fundamental frequency with even and odd upper harmonics.  3. On an oscilloscope, a pure sawtooth wave typically ramps upwards from the bottom until it reaches the top, and then immediately returns to the bottom again. </vt:lpstr>
      <vt:lpstr>SQUARE WAVE  1. It sound somewhat like a sawtooth wave, but significantly rounder, and fuller because of lesser presence of odd-order harmonics.   2.On a spectrum analyser, a pure square wave will display a fundamental frequency and predominantly odd harmonics  3. On an oscilloscope, a pure square wave will cycle between its peaks and troughs with little to no transition period.</vt:lpstr>
      <vt:lpstr>ENVELOPE  A synth’s envelope section allows you to control amplitude over time. You can set various ADSR (attack, decay, sustain, and release) values to manipulate the amplitude envelope of a sound. ADSR can be visualized using a graph that plots amplitude over time. The amplitude of an envelope always starts at zero, rises to a maximum value, drops to a sustained level, and then returns back to zero; this process is controlled using various time values (attack, decay, release), and a single amplitude value (sustain).  </vt:lpstr>
      <vt:lpstr>ATTACK</vt:lpstr>
      <vt:lpstr>DECAY</vt:lpstr>
      <vt:lpstr>SUSTAIN</vt:lpstr>
      <vt:lpstr>RELEASE</vt:lpstr>
      <vt:lpstr>TYPES OF SYNTHESIS  There are various different types of synthesis, and the type of synthesis used by a synth greatly effects the character of the sound it produces. These two are the most useful synthesis:   ADDITIVE SYNTHESIS SUBTRACTIVE SYNTHESIS  </vt:lpstr>
      <vt:lpstr>ADDITIVE SYNTHESIS  With additive synthesis the sum of the output of two or more oscillators are used to create the desired synth sound. </vt:lpstr>
      <vt:lpstr>SUBTRACTIVE SYNTHESIS  Subtractive synthesis is a method of audio synthesis is where you use filters to remove frequency content from, often harmonically rich, generated waveforms. </vt:lpstr>
      <vt:lpstr>TYPES OF SYNTHESIS  Other types of synthesis are:   GRANULAR: It samples a sound source and split the samples into smaller pieces.  FREQUENCY MODULATION: It uses a modulator frequency to change the timbre of a simple waveform. MODULAR: It modules to generate and process signal, modules can be connected together via patch cables. PHYSICAL MODELLING: It computes a waveform using a mathematical model(consists equations and algorithm). SAMPLE-BASED: It uses a form of synthesis that’s similar to subtractive synthesis. WAVETABLE: It create periodic waveforms. It is a bunch of waveforms squished together.</vt:lpstr>
      <vt:lpstr>FILTERS  The filter section of a synth cuts, or in some cases boosts the frequencies of the signal generated by your oscillators. Filters are a fundamental part of subtractive synthesis because they allow you to sculpt the character of your sound.  Filters, as you probably know from the post on audio equalization, allow you to remove frequencies from an audio signal. Filters are useful in synths because it allows us to shape the sound generated by the oscillators to achieve the tone we want.  The oscillators can create harmonically rich waveforms which you can then tame with the use of filters to produce the synth sound you want.  </vt:lpstr>
      <vt:lpstr>FILTERS  HIGH PASS   A high pass filter passes frequencies that are higher than the cut-off frequency and attenuates frequencies lower than the cut-off frequency. High pass filters are also sometimes referred to as low cut filters.</vt:lpstr>
      <vt:lpstr>FILTERS  LOW PASS  A low pass filter passes frequencies that are lower than the cut-off frequency and attenuates frequencies higher than the cut-off frequency. Low pass filters are also sometimes referred to as high cut filters.</vt:lpstr>
      <vt:lpstr>FILTERS  BAND PASS: It passes frequencies within a certain range of its centre frequency and rejects (attenuates) frequencies outside that range. BELL: It boosts or attenuates frequencies within a certain range of its centre frequency. HIGH SHELF: It passes all frequencies, but increases or decreases frequencies below the shelf frequency by a specified amount. LOW SHELF: It passes all frequencies, but increases or decreases frequencies below the shelf frequency by a specified amount. NOTCH: A notch filter or band reject filter, rejects frequencies within a certain range of its centre frequency, and passes frequencies outside its range. TILT: It boosts frequencies above its centre frequency and attenuates frequencies below its centre frequency. It can also work oppositely and attenuate frequencies above its centre frequency and boost frequencies below its centre frequency.</vt:lpstr>
      <vt:lpstr>LFOs  The LFO (Low-Frequency Oscillator) section of a synth creates a rhythmic pulse or sweep that allows you to control the synth's parameters over time. LFOs can be applied to parameters in Serum the same way that an envelope can, but the difference is that an LFO isn’t based on ADSR. An LFO will continuously effect the parameter it's mapped to, and modulate the parameter based on the shape and rate of the LFO. Typical LFO shapes include sine waves, triangle waves, saw waves, or pulse waves. However, Serum allows you to make custom LFO shapes, which means you aren’t limited in your modulation options. An LFO is typically used to apply audio effects like vibrato, tremolo, and phasing to your audio signal. If you wanted a filter to open and close every quarter note, you could program Serum to do so using an LFO. LFOs are great for adding texture to your patches and are an excellent way to make your synths come to life. </vt:lpstr>
      <vt:lpstr>EFFECTS  Synths often come loaded with some effects that you can add into your signal path. Common types of effects include.  CHORUSES COMPRESSORS DELAY DISTORTION Eqs PHASERS REVERBS   </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Bhartiya</dc:creator>
  <cp:lastModifiedBy>Rishabh Bhartiya</cp:lastModifiedBy>
  <cp:revision>2</cp:revision>
  <dcterms:created xsi:type="dcterms:W3CDTF">2023-03-29T13:54:19Z</dcterms:created>
  <dcterms:modified xsi:type="dcterms:W3CDTF">2023-03-30T20:51:20Z</dcterms:modified>
</cp:coreProperties>
</file>