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C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91"/>
    <p:restoredTop sz="94648"/>
  </p:normalViewPr>
  <p:slideViewPr>
    <p:cSldViewPr snapToGrid="0">
      <p:cViewPr varScale="1">
        <p:scale>
          <a:sx n="84" d="100"/>
          <a:sy n="84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BA38F9-F02B-C64A-96D2-006FBCC328B7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82D29-A5C6-AB4D-9B26-870F8EBDD2F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1606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82D29-A5C6-AB4D-9B26-870F8EBDD2FD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5733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82D29-A5C6-AB4D-9B26-870F8EBDD2FD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4529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882D29-A5C6-AB4D-9B26-870F8EBDD2FD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5510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FADD-031C-0E82-7DD8-F1EE7C779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92C21-EB85-D518-2ABC-278711781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331C-2344-8151-0C0D-429141A3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213F-B905-67B9-187B-EA871EDB7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F2A7-20B1-A185-67E5-B5176A4B2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36284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17576-ED45-C597-A4BF-75254462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E129A-7452-76E0-E9C6-C27C38B1A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D6E9-7E4E-02BB-8883-AB16E4B80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F295-246E-ABA8-C85D-9D20E22F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0F80B-7145-3864-D9D8-12AE624C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94215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A8239-1504-745D-589C-B2953D3A0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62914-65E5-1AD3-DC47-1286F51E3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9DF3A-A430-054A-853C-9DC38DFE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77862-70FB-35F9-212F-D16D0A1E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C670C-8656-167B-9C19-F34924CC7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518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496C4-89B2-4671-CB90-2B659B1F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71149-0EA0-280E-B7E0-D0478EC8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E187-63FB-C8C2-24E3-AECD758E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CF06-6891-73A9-C7A4-057466477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AED7B-764F-2B56-592E-CC82F09B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9229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521E-9B7C-F1BD-CC3D-89183D6C0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1893-51DE-C9F3-26EF-CC98E7C11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971DE-FFA6-1112-5E60-BCF63B0D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AC017-8BFD-8263-415B-7DF43508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FE44-B4C7-AA7E-59E7-5941CC49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696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E88A-A2FB-7515-B1B7-FA01DBDC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4A7C-F85D-B90A-0710-15758E765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05078-1BF4-7244-D903-7B8ED654E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EEDD3-7EC3-FAC1-C1E9-A570BBFF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DE624-E880-4EBC-F0EB-FAC16FE8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76325-E040-A003-40F2-C65E6B350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261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8E11-84DA-F04E-300C-327515BE7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E674-2F9E-030F-60D4-4DD535DBD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97BD0-F3B8-AE41-F675-2D9B63982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2A9FC-C89C-5F6D-6780-C956C8C56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4BA36-4BFA-024D-C050-F5F5134111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0C344-AB90-3A80-E0D8-09A89D7C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B8D3AA-4185-349C-C07D-39A7598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D61BC-544A-1716-19DB-B5BE1845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30533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F4FB6-6BD1-A04E-C5E8-D066D870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2D261-9649-99D8-1BBD-445CE00F9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3AEB0-A459-3F6B-C471-32768DB78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C519B-188F-7B4E-FE1B-97CD8723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9960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C0A8D-B2A9-9787-6110-F4B07176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ADC43-A61F-8232-978F-0D8CC999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3E8DD-0A7E-05FE-DB7B-D4F8582F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180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CE9B-3309-A40E-FCF1-A035B8CF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78ECD-BFC8-88DB-E383-B43ACEF65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4B9B7-1180-99B8-5ECB-683FC46B9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22189-042A-A99A-34C6-1DD1EE3F0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96831-03BA-362B-3831-6E4CF1511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CA95C-6DC0-C852-0581-EABA22CB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02949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E785C-D6D8-E2F6-9D33-F213B7C3D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60BEC-1001-A86F-A473-799DAEF08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28488-E388-1C70-7065-AE2F403B0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0F27-1216-F618-D108-6EE15E24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8071-FF53-31DC-16FD-63BCC38D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353D9-D331-CE88-5014-A5DC9149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6482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0B4041-E8F8-260F-C6DD-415D8FDF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CB899-F44D-C291-49A2-833F81C2F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EA4A1-DDAD-B4E4-C310-6D99F4CE0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2A1A5-E2EE-7948-A92C-DF759C5058E2}" type="datetimeFigureOut">
              <a:rPr lang="en-IT" smtClean="0"/>
              <a:t>30/05/24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17DF8-F668-6025-1D67-ED695C64C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DA23-27B4-C940-98B7-ADFF74298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DB30C-EC0F-1F4F-85F4-E70D03693C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959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ood pressure gauge next to a heart&#10;&#10;Description automatically generated">
            <a:extLst>
              <a:ext uri="{FF2B5EF4-FFF2-40B4-BE49-F238E27FC236}">
                <a16:creationId xmlns:a16="http://schemas.microsoft.com/office/drawing/2014/main" id="{2E71C1D1-E5AA-31E7-71FB-1E95AFCE9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498" b="12263"/>
          <a:stretch/>
        </p:blipFill>
        <p:spPr>
          <a:xfrm>
            <a:off x="20" y="0"/>
            <a:ext cx="12191980" cy="6856718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flat">
            <a:bevelT w="101600"/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EA020-BCA1-E530-D636-2111CB23F9A9}"/>
              </a:ext>
            </a:extLst>
          </p:cNvPr>
          <p:cNvSpPr txBox="1"/>
          <p:nvPr/>
        </p:nvSpPr>
        <p:spPr>
          <a:xfrm>
            <a:off x="249383" y="3574473"/>
            <a:ext cx="3976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4800" dirty="0">
                <a:latin typeface="MV Boli" panose="020F0502020204030204" pitchFamily="34" charset="0"/>
                <a:cs typeface="MV Boli" panose="020F0502020204030204" pitchFamily="34" charset="0"/>
              </a:rPr>
              <a:t>HEART DISEASE PREDICTION</a:t>
            </a:r>
          </a:p>
        </p:txBody>
      </p:sp>
    </p:spTree>
    <p:extLst>
      <p:ext uri="{BB962C8B-B14F-4D97-AF65-F5344CB8AC3E}">
        <p14:creationId xmlns:p14="http://schemas.microsoft.com/office/powerpoint/2010/main" val="202194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0" y="-12192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CF1F47-69B5-F1D0-70DC-47DF1F93ADCE}"/>
              </a:ext>
            </a:extLst>
          </p:cNvPr>
          <p:cNvSpPr txBox="1"/>
          <p:nvPr/>
        </p:nvSpPr>
        <p:spPr>
          <a:xfrm>
            <a:off x="3992880" y="883920"/>
            <a:ext cx="4206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CONFUSION MATRIX </a:t>
            </a:r>
          </a:p>
        </p:txBody>
      </p:sp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502FE28F-763D-EAF7-6D9D-6AEF92910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40" y="2251710"/>
            <a:ext cx="4546600" cy="4152900"/>
          </a:xfrm>
          <a:prstGeom prst="rect">
            <a:avLst/>
          </a:prstGeom>
        </p:spPr>
      </p:pic>
      <p:pic>
        <p:nvPicPr>
          <p:cNvPr id="7" name="Picture 6" descr="A blue squares with white numbers&#10;&#10;Description automatically generated">
            <a:extLst>
              <a:ext uri="{FF2B5EF4-FFF2-40B4-BE49-F238E27FC236}">
                <a16:creationId xmlns:a16="http://schemas.microsoft.com/office/drawing/2014/main" id="{0CABDD4D-8F64-EB7D-5B10-18803521C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340" y="2251710"/>
            <a:ext cx="4635500" cy="4152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C57463-A84D-CCF7-027B-059D7B41B321}"/>
              </a:ext>
            </a:extLst>
          </p:cNvPr>
          <p:cNvSpPr txBox="1"/>
          <p:nvPr/>
        </p:nvSpPr>
        <p:spPr>
          <a:xfrm>
            <a:off x="8199120" y="1584960"/>
            <a:ext cx="2529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</a:t>
            </a:r>
            <a:r>
              <a:rPr lang="en-IT" dirty="0"/>
              <a:t>ECISION TREE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53E7A-13C1-3311-E769-D76DC8F561DC}"/>
              </a:ext>
            </a:extLst>
          </p:cNvPr>
          <p:cNvSpPr txBox="1"/>
          <p:nvPr/>
        </p:nvSpPr>
        <p:spPr>
          <a:xfrm>
            <a:off x="1828800" y="1584960"/>
            <a:ext cx="2788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4467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-45720" y="-6096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5D9C3-C0AA-CC70-0244-266498739527}"/>
              </a:ext>
            </a:extLst>
          </p:cNvPr>
          <p:cNvSpPr txBox="1"/>
          <p:nvPr/>
        </p:nvSpPr>
        <p:spPr>
          <a:xfrm>
            <a:off x="502920" y="289560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70066-D5CF-6187-7BF1-D33B5D8ABF61}"/>
              </a:ext>
            </a:extLst>
          </p:cNvPr>
          <p:cNvSpPr txBox="1"/>
          <p:nvPr/>
        </p:nvSpPr>
        <p:spPr>
          <a:xfrm>
            <a:off x="655320" y="1005840"/>
            <a:ext cx="1063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b="1" i="0" u="none" strike="noStrike" dirty="0">
              <a:effectLst/>
              <a:highlight>
                <a:srgbClr val="D6CDBE"/>
              </a:highlight>
              <a:latin typeface="Courier New" panose="02070309020205020404" pitchFamily="49" charset="0"/>
            </a:endParaRPr>
          </a:p>
          <a:p>
            <a:pPr algn="l"/>
            <a:r>
              <a:rPr lang="en-GB" b="1" dirty="0">
                <a:highlight>
                  <a:srgbClr val="D6CDBE"/>
                </a:highlight>
                <a:latin typeface="Courier New" panose="02070309020205020404" pitchFamily="49" charset="0"/>
              </a:rPr>
              <a:t>As you can see, Decision tree is performing better than linear regression. We used this model to predict the new result.</a:t>
            </a:r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54D5B-C3C3-FBF1-4886-BF21D48671D7}"/>
              </a:ext>
            </a:extLst>
          </p:cNvPr>
          <p:cNvSpPr txBox="1"/>
          <p:nvPr/>
        </p:nvSpPr>
        <p:spPr>
          <a:xfrm>
            <a:off x="655320" y="2194560"/>
            <a:ext cx="11033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T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These insight serves as a call to action for healthcare professionals to leverage data-driven decision-making to enhance diagnosis, treatment, and ultimately patient care.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E3C43-79BF-3689-FEBD-984F9DA6858E}"/>
              </a:ext>
            </a:extLst>
          </p:cNvPr>
          <p:cNvSpPr txBox="1"/>
          <p:nvPr/>
        </p:nvSpPr>
        <p:spPr>
          <a:xfrm>
            <a:off x="655320" y="4404360"/>
            <a:ext cx="11033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 CODE</a:t>
            </a:r>
          </a:p>
          <a:p>
            <a:endParaRPr lang="en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rishabhbhartiya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/Unified-Mentors/blob/URBANSOUND8K/Task-1/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Heart_Disease.ipynb</a:t>
            </a:r>
            <a:endParaRPr lang="en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T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94B8D-6097-1DA7-A5F9-58D373513BA4}"/>
              </a:ext>
            </a:extLst>
          </p:cNvPr>
          <p:cNvSpPr txBox="1"/>
          <p:nvPr/>
        </p:nvSpPr>
        <p:spPr>
          <a:xfrm>
            <a:off x="4892040" y="5881688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67356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-121920" y="-12192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47AA7-F35A-F726-225C-45145F61004F}"/>
              </a:ext>
            </a:extLst>
          </p:cNvPr>
          <p:cNvSpPr txBox="1"/>
          <p:nvPr/>
        </p:nvSpPr>
        <p:spPr>
          <a:xfrm>
            <a:off x="411480" y="396240"/>
            <a:ext cx="113690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PROBLEM STATEMENT</a:t>
            </a:r>
          </a:p>
          <a:p>
            <a:pPr algn="just"/>
            <a:endParaRPr lang="en-GB" sz="3200" b="1" dirty="0">
              <a:highlight>
                <a:srgbClr val="D6CDBE"/>
              </a:highlight>
              <a:latin typeface="Courier New" panose="02070309020205020404" pitchFamily="49" charset="0"/>
            </a:endParaRPr>
          </a:p>
          <a:p>
            <a:pPr algn="just"/>
            <a:r>
              <a:rPr lang="en-GB" sz="32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Health is real wealth in the pandemic time we all realized the brute effects of covid-19 on all irrespective of any status. You are required to analyse this health and medical data for better future preparation.</a:t>
            </a:r>
          </a:p>
        </p:txBody>
      </p:sp>
    </p:spTree>
    <p:extLst>
      <p:ext uri="{BB962C8B-B14F-4D97-AF65-F5344CB8AC3E}">
        <p14:creationId xmlns:p14="http://schemas.microsoft.com/office/powerpoint/2010/main" val="427854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-121920" y="-12192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19E5D-7DD6-5823-2BE8-8E6D0E463602}"/>
              </a:ext>
            </a:extLst>
          </p:cNvPr>
          <p:cNvSpPr txBox="1"/>
          <p:nvPr/>
        </p:nvSpPr>
        <p:spPr>
          <a:xfrm>
            <a:off x="289560" y="182880"/>
            <a:ext cx="115824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Attribute Information:</a:t>
            </a:r>
          </a:p>
          <a:p>
            <a:br>
              <a:rPr lang="en-GB" b="0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age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sex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chest pain type (4 values)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resting blood pressure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serum cholesterol in mg/dl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fasting blood sugar &gt; 120 mg/dl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resting electrocardiographic results (values 0,1,2)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maximum heart rate achieved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exercise induced angina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</a:t>
            </a:r>
            <a:r>
              <a:rPr lang="en-GB" sz="2400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oldpeak</a:t>
            </a: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 = ST depression induced by exercise relative to         rest the slope of the peak exercise ST segment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number of major vessels (0-3) coloured by fluoroscopy</a:t>
            </a:r>
            <a:b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-&gt; </a:t>
            </a:r>
            <a:r>
              <a:rPr lang="en-GB" sz="2400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thal</a:t>
            </a: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: 0 = normal; 1 = fixed defect; 2 = reversable defect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1933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0" y="-12192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ACE311-A559-8712-EE41-9DB5C1C9B9B0}"/>
              </a:ext>
            </a:extLst>
          </p:cNvPr>
          <p:cNvSpPr txBox="1"/>
          <p:nvPr/>
        </p:nvSpPr>
        <p:spPr>
          <a:xfrm>
            <a:off x="1173480" y="807720"/>
            <a:ext cx="112623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32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Data Preprocessing</a:t>
            </a:r>
          </a:p>
          <a:p>
            <a:pPr algn="l"/>
            <a:br>
              <a:rPr lang="en-GB" b="0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To understand the data:</a:t>
            </a:r>
          </a:p>
          <a:p>
            <a:pPr algn="l"/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1. How big is the data?</a:t>
            </a:r>
          </a:p>
          <a:p>
            <a:pPr algn="l"/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2. How does the data look like?</a:t>
            </a:r>
          </a:p>
          <a:p>
            <a:pPr algn="l"/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3. What is the data-type of columns?</a:t>
            </a:r>
          </a:p>
          <a:p>
            <a:pPr algn="l"/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4. Are there any missing values?</a:t>
            </a:r>
          </a:p>
          <a:p>
            <a:pPr algn="l"/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5. How does the data look like mathematically?</a:t>
            </a:r>
          </a:p>
          <a:p>
            <a:pPr algn="l"/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6. Are there duplicate values?</a:t>
            </a:r>
          </a:p>
          <a:p>
            <a:pPr algn="l"/>
            <a:r>
              <a:rPr lang="en-GB" sz="24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7. How is the correlation between the columns?</a:t>
            </a:r>
          </a:p>
          <a:p>
            <a:endParaRPr lang="en-IT" dirty="0">
              <a:highlight>
                <a:srgbClr val="D6CDB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6060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-121920" y="-12192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A8036-04B9-F53F-4D88-DE0E193065C2}"/>
              </a:ext>
            </a:extLst>
          </p:cNvPr>
          <p:cNvSpPr txBox="1"/>
          <p:nvPr/>
        </p:nvSpPr>
        <p:spPr>
          <a:xfrm>
            <a:off x="2880360" y="792480"/>
            <a:ext cx="6949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Exploratory Data Analysis</a:t>
            </a:r>
          </a:p>
        </p:txBody>
      </p:sp>
      <p:pic>
        <p:nvPicPr>
          <p:cNvPr id="9" name="Picture 8" descr="A graph of a number&#10;&#10;Description automatically generated">
            <a:extLst>
              <a:ext uri="{FF2B5EF4-FFF2-40B4-BE49-F238E27FC236}">
                <a16:creationId xmlns:a16="http://schemas.microsoft.com/office/drawing/2014/main" id="{FA849AEA-2403-D7C6-B642-3761978E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30" y="1776730"/>
            <a:ext cx="4753610" cy="3975100"/>
          </a:xfrm>
          <a:prstGeom prst="rect">
            <a:avLst/>
          </a:prstGeom>
        </p:spPr>
      </p:pic>
      <p:pic>
        <p:nvPicPr>
          <p:cNvPr id="11" name="Picture 10" descr="A graph of different colored shapes&#10;&#10;Description automatically generated">
            <a:extLst>
              <a:ext uri="{FF2B5EF4-FFF2-40B4-BE49-F238E27FC236}">
                <a16:creationId xmlns:a16="http://schemas.microsoft.com/office/drawing/2014/main" id="{115444B2-2CE7-B221-1252-39DBE30EF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080" y="1776730"/>
            <a:ext cx="5067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3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-121920" y="-12192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3" name="Picture 2" descr="A diagram of a violin plot&#10;&#10;Description automatically generated">
            <a:extLst>
              <a:ext uri="{FF2B5EF4-FFF2-40B4-BE49-F238E27FC236}">
                <a16:creationId xmlns:a16="http://schemas.microsoft.com/office/drawing/2014/main" id="{FD3ED8CC-7EDB-F006-0641-93131111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9" y="1280160"/>
            <a:ext cx="5111991" cy="4175759"/>
          </a:xfrm>
          <a:prstGeom prst="rect">
            <a:avLst/>
          </a:prstGeom>
        </p:spPr>
      </p:pic>
      <p:pic>
        <p:nvPicPr>
          <p:cNvPr id="6" name="Picture 5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19467B52-C4F0-49BA-3A78-BB95608D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14" y="1280161"/>
            <a:ext cx="5330966" cy="41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1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-121920" y="-12192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BBB7561C-F56C-764B-A171-E4AB4B5E2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" y="259080"/>
            <a:ext cx="11414760" cy="62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9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-121920" y="-12192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pic>
        <p:nvPicPr>
          <p:cNvPr id="3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961A410D-0BEF-E6A1-1904-A1BE79E9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330835"/>
            <a:ext cx="8473440" cy="619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1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F9CF5E-55AE-9D63-B130-BCEE1EBB9970}"/>
              </a:ext>
            </a:extLst>
          </p:cNvPr>
          <p:cNvSpPr/>
          <p:nvPr/>
        </p:nvSpPr>
        <p:spPr>
          <a:xfrm>
            <a:off x="0" y="-121920"/>
            <a:ext cx="12435840" cy="6979920"/>
          </a:xfrm>
          <a:prstGeom prst="rect">
            <a:avLst/>
          </a:prstGeom>
          <a:solidFill>
            <a:srgbClr val="D6CDB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5D9C3-C0AA-CC70-0244-266498739527}"/>
              </a:ext>
            </a:extLst>
          </p:cNvPr>
          <p:cNvSpPr txBox="1"/>
          <p:nvPr/>
        </p:nvSpPr>
        <p:spPr>
          <a:xfrm>
            <a:off x="502920" y="289560"/>
            <a:ext cx="922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 SPLITTING AND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70066-D5CF-6187-7BF1-D33B5D8ABF61}"/>
              </a:ext>
            </a:extLst>
          </p:cNvPr>
          <p:cNvSpPr txBox="1"/>
          <p:nvPr/>
        </p:nvSpPr>
        <p:spPr>
          <a:xfrm>
            <a:off x="655320" y="1005840"/>
            <a:ext cx="1063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b="1" i="0" u="none" strike="noStrike" dirty="0">
              <a:effectLst/>
              <a:highlight>
                <a:srgbClr val="D6CDBE"/>
              </a:highlight>
              <a:latin typeface="Courier New" panose="02070309020205020404" pitchFamily="49" charset="0"/>
            </a:endParaRPr>
          </a:p>
          <a:p>
            <a:pPr algn="l"/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#Split data into features and target</a:t>
            </a:r>
          </a:p>
          <a:p>
            <a:pPr algn="l"/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X =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data.drop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(['target'], axis=1)</a:t>
            </a:r>
          </a:p>
          <a:p>
            <a:pPr algn="l"/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y = data['target']</a:t>
            </a:r>
          </a:p>
          <a:p>
            <a:pPr algn="l"/>
            <a:b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</a:b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X_train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,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X_test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,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y_train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,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y_test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 =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train_test_split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(X, y,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test_size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=0.2,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random_state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=42)</a:t>
            </a:r>
          </a:p>
          <a:p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F0C30-E7B4-B4E7-FD78-FA835DEBBA92}"/>
              </a:ext>
            </a:extLst>
          </p:cNvPr>
          <p:cNvSpPr txBox="1"/>
          <p:nvPr/>
        </p:nvSpPr>
        <p:spPr>
          <a:xfrm>
            <a:off x="579120" y="3429000"/>
            <a:ext cx="1050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b="1" i="0" u="none" strike="noStrike" dirty="0">
              <a:effectLst/>
              <a:highlight>
                <a:srgbClr val="D6CDBE"/>
              </a:highlight>
              <a:latin typeface="Courier New" panose="02070309020205020404" pitchFamily="49" charset="0"/>
            </a:endParaRPr>
          </a:p>
          <a:p>
            <a:pPr algn="l"/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log_reg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 =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LogisticRegression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(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max_iter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=1000)</a:t>
            </a:r>
          </a:p>
          <a:p>
            <a:pPr algn="l"/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log_reg.fit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(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X_train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,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y_train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)</a:t>
            </a:r>
          </a:p>
          <a:p>
            <a:pPr algn="l"/>
            <a:endParaRPr lang="en-GB" b="1" dirty="0">
              <a:highlight>
                <a:srgbClr val="D6CDBE"/>
              </a:highlight>
              <a:latin typeface="Courier New" panose="02070309020205020404" pitchFamily="49" charset="0"/>
            </a:endParaRPr>
          </a:p>
          <a:p>
            <a:pPr algn="l"/>
            <a:endParaRPr lang="en-GB" b="1" dirty="0">
              <a:highlight>
                <a:srgbClr val="D6CDBE"/>
              </a:highlight>
              <a:latin typeface="Courier New" panose="02070309020205020404" pitchFamily="49" charset="0"/>
            </a:endParaRPr>
          </a:p>
          <a:p>
            <a:pPr algn="l"/>
            <a:endParaRPr lang="en-GB" b="1" dirty="0">
              <a:highlight>
                <a:srgbClr val="D6CDBE"/>
              </a:highlight>
              <a:latin typeface="Courier New" panose="02070309020205020404" pitchFamily="49" charset="0"/>
            </a:endParaRPr>
          </a:p>
          <a:p>
            <a:pPr algn="l"/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dec_tre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 =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DecisionTreeClassifier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()</a:t>
            </a:r>
          </a:p>
          <a:p>
            <a:pPr algn="l"/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dec_tre.fit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(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X_train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, </a:t>
            </a:r>
            <a:r>
              <a:rPr lang="en-GB" b="1" i="0" u="none" strike="noStrike" dirty="0" err="1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y_train</a:t>
            </a:r>
            <a:r>
              <a:rPr lang="en-GB" b="1" i="0" u="none" strike="noStrike" dirty="0">
                <a:effectLst/>
                <a:highlight>
                  <a:srgbClr val="D6CDBE"/>
                </a:highlight>
                <a:latin typeface="Courier New" panose="02070309020205020404" pitchFamily="49" charset="0"/>
              </a:rPr>
              <a:t>)</a:t>
            </a:r>
          </a:p>
          <a:p>
            <a:pPr algn="l"/>
            <a:endParaRPr lang="en-GB" b="1" i="0" u="none" strike="noStrike" dirty="0">
              <a:effectLst/>
              <a:highlight>
                <a:srgbClr val="D6CDBE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257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425</Words>
  <Application>Microsoft Macintosh PowerPoint</Application>
  <PresentationFormat>Widescreen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MV Boli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Bhartiya</dc:creator>
  <cp:lastModifiedBy>Rishabh Bhartiya</cp:lastModifiedBy>
  <cp:revision>1</cp:revision>
  <dcterms:created xsi:type="dcterms:W3CDTF">2024-05-30T04:20:01Z</dcterms:created>
  <dcterms:modified xsi:type="dcterms:W3CDTF">2024-05-30T06:55:02Z</dcterms:modified>
</cp:coreProperties>
</file>