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597960" y="2152440"/>
            <a:ext cx="8221680" cy="388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8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597960" y="2152440"/>
            <a:ext cx="8221680" cy="388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2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2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597960" y="2152440"/>
            <a:ext cx="8221680" cy="388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a399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8128800" y="0"/>
            <a:ext cx="1014840" cy="1014840"/>
          </a:xfrm>
          <a:prstGeom prst="rect">
            <a:avLst/>
          </a:prstGeom>
          <a:solidFill>
            <a:srgbClr val="212d74"/>
          </a:solidFill>
          <a:ln>
            <a:noFill/>
          </a:ln>
        </p:spPr>
      </p:sp>
      <p:sp>
        <p:nvSpPr>
          <p:cNvPr id="1" name="CustomShape 2"/>
          <p:cNvSpPr/>
          <p:nvPr/>
        </p:nvSpPr>
        <p:spPr>
          <a:xfrm flipH="1">
            <a:off x="7112880" y="0"/>
            <a:ext cx="1014840" cy="1014840"/>
          </a:xfrm>
          <a:prstGeom prst="rtTriangle">
            <a:avLst/>
          </a:prstGeom>
          <a:solidFill>
            <a:srgbClr val="3949ab"/>
          </a:solidFill>
          <a:ln>
            <a:noFill/>
          </a:ln>
        </p:spPr>
      </p:sp>
      <p:sp>
        <p:nvSpPr>
          <p:cNvPr id="2" name="CustomShape 3"/>
          <p:cNvSpPr/>
          <p:nvPr/>
        </p:nvSpPr>
        <p:spPr>
          <a:xfrm flipH="1" rot="10800000">
            <a:off x="7113240" y="360"/>
            <a:ext cx="1014840" cy="1014840"/>
          </a:xfrm>
          <a:prstGeom prst="rtTriangle">
            <a:avLst/>
          </a:prstGeom>
          <a:solidFill>
            <a:srgbClr val="7890cd"/>
          </a:solidFill>
          <a:ln>
            <a:noFill/>
          </a:ln>
        </p:spPr>
      </p:sp>
      <p:sp>
        <p:nvSpPr>
          <p:cNvPr id="3" name="CustomShape 4"/>
          <p:cNvSpPr/>
          <p:nvPr/>
        </p:nvSpPr>
        <p:spPr>
          <a:xfrm rot="10800000">
            <a:off x="6098760" y="0"/>
            <a:ext cx="1014840" cy="1014840"/>
          </a:xfrm>
          <a:prstGeom prst="rtTriangle">
            <a:avLst/>
          </a:prstGeom>
          <a:solidFill>
            <a:srgbClr val="212d74"/>
          </a:solidFill>
          <a:ln>
            <a:noFill/>
          </a:ln>
        </p:spPr>
      </p:sp>
      <p:sp>
        <p:nvSpPr>
          <p:cNvPr id="4" name="CustomShape 5"/>
          <p:cNvSpPr/>
          <p:nvPr/>
        </p:nvSpPr>
        <p:spPr>
          <a:xfrm rot="10800000">
            <a:off x="8129160" y="1015200"/>
            <a:ext cx="1014840" cy="1014840"/>
          </a:xfrm>
          <a:prstGeom prst="rtTriangle">
            <a:avLst/>
          </a:prstGeom>
          <a:solidFill>
            <a:srgbClr val="7890cd"/>
          </a:solidFill>
          <a:ln>
            <a:noFill/>
          </a:ln>
        </p:spPr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597960" y="1775160"/>
            <a:ext cx="8221680" cy="838440"/>
          </a:xfrm>
          <a:prstGeom prst="rect">
            <a:avLst/>
          </a:prstGeom>
        </p:spPr>
        <p:txBody>
          <a:bodyPr tIns="91440" bIns="91440" anchor="b"/>
          <a:p>
            <a:r>
              <a:rPr lang="en-IN" sz="42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sldNum"/>
          </p:nvPr>
        </p:nvSpPr>
        <p:spPr>
          <a:xfrm>
            <a:off x="8460360" y="465120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2A177C8A-3940-4F6A-9B7E-4182C4FB62F1}" type="slidenum">
              <a:rPr lang="en-IN" sz="14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a399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8128800" y="0"/>
            <a:ext cx="1014840" cy="1014840"/>
          </a:xfrm>
          <a:prstGeom prst="rect">
            <a:avLst/>
          </a:prstGeom>
          <a:solidFill>
            <a:srgbClr val="212d74"/>
          </a:solidFill>
          <a:ln>
            <a:noFill/>
          </a:ln>
        </p:spPr>
      </p:sp>
      <p:sp>
        <p:nvSpPr>
          <p:cNvPr id="43" name="CustomShape 2"/>
          <p:cNvSpPr/>
          <p:nvPr/>
        </p:nvSpPr>
        <p:spPr>
          <a:xfrm flipH="1">
            <a:off x="7112880" y="0"/>
            <a:ext cx="1014840" cy="1014840"/>
          </a:xfrm>
          <a:prstGeom prst="rtTriangle">
            <a:avLst/>
          </a:prstGeom>
          <a:solidFill>
            <a:srgbClr val="3949ab"/>
          </a:solidFill>
          <a:ln>
            <a:noFill/>
          </a:ln>
        </p:spPr>
      </p:sp>
      <p:sp>
        <p:nvSpPr>
          <p:cNvPr id="44" name="CustomShape 3"/>
          <p:cNvSpPr/>
          <p:nvPr/>
        </p:nvSpPr>
        <p:spPr>
          <a:xfrm flipH="1" rot="10800000">
            <a:off x="7113240" y="360"/>
            <a:ext cx="1014840" cy="1014840"/>
          </a:xfrm>
          <a:prstGeom prst="rtTriangle">
            <a:avLst/>
          </a:prstGeom>
          <a:solidFill>
            <a:srgbClr val="7890cd"/>
          </a:solidFill>
          <a:ln>
            <a:noFill/>
          </a:ln>
        </p:spPr>
      </p:sp>
      <p:sp>
        <p:nvSpPr>
          <p:cNvPr id="45" name="CustomShape 4"/>
          <p:cNvSpPr/>
          <p:nvPr/>
        </p:nvSpPr>
        <p:spPr>
          <a:xfrm rot="10800000">
            <a:off x="6098760" y="0"/>
            <a:ext cx="1014840" cy="1014840"/>
          </a:xfrm>
          <a:prstGeom prst="rtTriangle">
            <a:avLst/>
          </a:prstGeom>
          <a:solidFill>
            <a:srgbClr val="212d74"/>
          </a:solidFill>
          <a:ln>
            <a:noFill/>
          </a:ln>
        </p:spPr>
      </p:sp>
      <p:sp>
        <p:nvSpPr>
          <p:cNvPr id="46" name="CustomShape 5"/>
          <p:cNvSpPr/>
          <p:nvPr/>
        </p:nvSpPr>
        <p:spPr>
          <a:xfrm rot="10800000">
            <a:off x="8129160" y="1015200"/>
            <a:ext cx="1014840" cy="1014840"/>
          </a:xfrm>
          <a:prstGeom prst="rtTriangle">
            <a:avLst/>
          </a:prstGeom>
          <a:solidFill>
            <a:srgbClr val="7890cd"/>
          </a:solidFill>
          <a:ln>
            <a:noFill/>
          </a:ln>
        </p:spPr>
      </p:sp>
      <p:sp>
        <p:nvSpPr>
          <p:cNvPr id="47" name="PlaceHolder 6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</p:spPr>
        <p:txBody>
          <a:bodyPr tIns="91440" bIns="91440" anchor="ctr"/>
          <a:p>
            <a:r>
              <a:rPr lang="en-IN" sz="42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8" name="PlaceHolder 7"/>
          <p:cNvSpPr>
            <a:spLocks noGrp="1"/>
          </p:cNvSpPr>
          <p:nvPr>
            <p:ph type="sldNum"/>
          </p:nvPr>
        </p:nvSpPr>
        <p:spPr>
          <a:xfrm>
            <a:off x="8460360" y="465120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AC007504-8943-424D-8B38-088891C57A1F}" type="slidenum">
              <a:rPr lang="en-IN" sz="14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sp>
        <p:nvSpPr>
          <p:cNvPr id="49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154720" y="3903840"/>
            <a:ext cx="988920" cy="987480"/>
          </a:xfrm>
          <a:prstGeom prst="rtTriangle">
            <a:avLst/>
          </a:prstGeom>
          <a:solidFill>
            <a:srgbClr val="f06292"/>
          </a:solidFill>
          <a:ln>
            <a:noFill/>
          </a:ln>
        </p:spPr>
      </p:sp>
      <p:sp>
        <p:nvSpPr>
          <p:cNvPr id="85" name="CustomShape 2"/>
          <p:cNvSpPr/>
          <p:nvPr/>
        </p:nvSpPr>
        <p:spPr>
          <a:xfrm flipH="1">
            <a:off x="6180480" y="3903840"/>
            <a:ext cx="988920" cy="987480"/>
          </a:xfrm>
          <a:prstGeom prst="rtTriangle">
            <a:avLst/>
          </a:prstGeom>
          <a:solidFill>
            <a:srgbClr val="f06292"/>
          </a:solidFill>
          <a:ln>
            <a:noFill/>
          </a:ln>
        </p:spPr>
      </p:sp>
      <p:sp>
        <p:nvSpPr>
          <p:cNvPr id="86" name="CustomShape 3"/>
          <p:cNvSpPr/>
          <p:nvPr/>
        </p:nvSpPr>
        <p:spPr>
          <a:xfrm>
            <a:off x="7170120" y="3903840"/>
            <a:ext cx="988920" cy="987480"/>
          </a:xfrm>
          <a:prstGeom prst="rect">
            <a:avLst/>
          </a:prstGeom>
          <a:solidFill>
            <a:srgbClr val="d23369"/>
          </a:solidFill>
          <a:ln>
            <a:noFill/>
          </a:ln>
        </p:spPr>
      </p:sp>
      <p:sp>
        <p:nvSpPr>
          <p:cNvPr id="87" name="CustomShape 4"/>
          <p:cNvSpPr/>
          <p:nvPr/>
        </p:nvSpPr>
        <p:spPr>
          <a:xfrm rot="10800000">
            <a:off x="8155080" y="3904200"/>
            <a:ext cx="988920" cy="987480"/>
          </a:xfrm>
          <a:prstGeom prst="rtTriangle">
            <a:avLst/>
          </a:prstGeom>
          <a:solidFill>
            <a:srgbClr val="9c254d"/>
          </a:solidFill>
          <a:ln>
            <a:noFill/>
          </a:ln>
        </p:spPr>
      </p:sp>
      <p:sp>
        <p:nvSpPr>
          <p:cNvPr id="88" name="CustomShape 5"/>
          <p:cNvSpPr/>
          <p:nvPr/>
        </p:nvSpPr>
        <p:spPr>
          <a:xfrm>
            <a:off x="0" y="4891680"/>
            <a:ext cx="9143640" cy="251640"/>
          </a:xfrm>
          <a:prstGeom prst="rect">
            <a:avLst/>
          </a:prstGeom>
          <a:solidFill>
            <a:srgbClr val="2a3990"/>
          </a:solidFill>
          <a:ln>
            <a:noFill/>
          </a:ln>
        </p:spPr>
      </p:sp>
      <p:sp>
        <p:nvSpPr>
          <p:cNvPr id="89" name="PlaceHolder 6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tIns="91440" bIns="91440"/>
          <a:p>
            <a:r>
              <a:rPr lang="en-IN" sz="30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311760" y="1229760"/>
            <a:ext cx="8520120" cy="3338640"/>
          </a:xfrm>
          <a:prstGeom prst="rect">
            <a:avLst/>
          </a:prstGeom>
        </p:spPr>
        <p:txBody>
          <a:bodyPr tIns="91440" bIns="91440"/>
          <a:p>
            <a:pPr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Seventh Outline Level</a:t>
            </a:r>
            <a:endParaRPr/>
          </a:p>
        </p:txBody>
      </p:sp>
      <p:sp>
        <p:nvSpPr>
          <p:cNvPr id="91" name="PlaceHolder 8"/>
          <p:cNvSpPr>
            <a:spLocks noGrp="1"/>
          </p:cNvSpPr>
          <p:nvPr>
            <p:ph type="sldNum"/>
          </p:nvPr>
        </p:nvSpPr>
        <p:spPr>
          <a:xfrm>
            <a:off x="8460360" y="465120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2CA29017-7840-4422-A628-515D99FA4501}" type="slidenum">
              <a:rPr lang="en-IN" sz="14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597960" y="1775160"/>
            <a:ext cx="8221680" cy="8384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lang="en-IN" sz="4200">
                <a:solidFill>
                  <a:srgbClr val="ffffff"/>
                </a:solidFill>
                <a:latin typeface="Roboto"/>
                <a:ea typeface="Roboto"/>
              </a:rPr>
              <a:t>Automated Garbage Notifier</a:t>
            </a:r>
            <a:endParaRPr/>
          </a:p>
        </p:txBody>
      </p:sp>
      <p:sp>
        <p:nvSpPr>
          <p:cNvPr id="127" name="TextShape 2"/>
          <p:cNvSpPr txBox="1"/>
          <p:nvPr/>
        </p:nvSpPr>
        <p:spPr>
          <a:xfrm>
            <a:off x="597960" y="2715840"/>
            <a:ext cx="8221680" cy="43272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IN" sz="2100">
                <a:solidFill>
                  <a:srgbClr val="ffffff"/>
                </a:solidFill>
                <a:latin typeface="Roboto"/>
                <a:ea typeface="Roboto"/>
              </a:rPr>
              <a:t>Team Vinnovate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597960" y="2152440"/>
            <a:ext cx="8221680" cy="83844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en-IN" sz="4200">
                <a:solidFill>
                  <a:srgbClr val="ffffff"/>
                </a:solidFill>
                <a:latin typeface="Roboto"/>
                <a:ea typeface="Roboto"/>
              </a:rPr>
              <a:t>Problem 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IN" sz="3000">
                <a:solidFill>
                  <a:srgbClr val="2a3990"/>
                </a:solidFill>
                <a:latin typeface="Roboto"/>
                <a:ea typeface="Roboto"/>
              </a:rPr>
              <a:t>Problem</a:t>
            </a:r>
            <a:endParaRPr/>
          </a:p>
        </p:txBody>
      </p:sp>
      <p:sp>
        <p:nvSpPr>
          <p:cNvPr id="130" name="TextShape 2"/>
          <p:cNvSpPr txBox="1"/>
          <p:nvPr/>
        </p:nvSpPr>
        <p:spPr>
          <a:xfrm>
            <a:off x="311760" y="1229760"/>
            <a:ext cx="8520120" cy="33386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Roboto"/>
              <a:buChar char="●"/>
            </a:pPr>
            <a:r>
              <a:rPr lang="en-IN">
                <a:solidFill>
                  <a:srgbClr val="434343"/>
                </a:solidFill>
                <a:latin typeface="Roboto"/>
                <a:ea typeface="Roboto"/>
              </a:rPr>
              <a:t>Unnecessary trip of checking if garbage bins need to be cleared out</a:t>
            </a:r>
            <a:endParaRPr/>
          </a:p>
          <a:p>
            <a:pPr>
              <a:lnSpc>
                <a:spcPct val="100000"/>
              </a:lnSpc>
              <a:buFont typeface="Roboto"/>
              <a:buChar char="●"/>
            </a:pPr>
            <a:r>
              <a:rPr lang="en-IN">
                <a:solidFill>
                  <a:srgbClr val="434343"/>
                </a:solidFill>
                <a:latin typeface="Roboto"/>
                <a:ea typeface="Roboto"/>
              </a:rPr>
              <a:t>Overflowing garbage bins </a:t>
            </a:r>
            <a:endParaRPr/>
          </a:p>
          <a:p>
            <a:pPr>
              <a:lnSpc>
                <a:spcPct val="100000"/>
              </a:lnSpc>
              <a:buFont typeface="Roboto"/>
              <a:buChar char="●"/>
            </a:pPr>
            <a:r>
              <a:rPr lang="en-IN">
                <a:solidFill>
                  <a:srgbClr val="434343"/>
                </a:solidFill>
                <a:latin typeface="Roboto"/>
                <a:ea typeface="Roboto"/>
              </a:rPr>
              <a:t>Garbage lying on road-side</a:t>
            </a:r>
            <a:endParaRPr/>
          </a:p>
          <a:p>
            <a:pPr>
              <a:lnSpc>
                <a:spcPct val="100000"/>
              </a:lnSpc>
              <a:buFont typeface="Roboto"/>
              <a:buChar char="●"/>
            </a:pPr>
            <a:r>
              <a:rPr lang="en-IN">
                <a:solidFill>
                  <a:srgbClr val="434343"/>
                </a:solidFill>
                <a:latin typeface="Roboto"/>
                <a:ea typeface="Roboto"/>
              </a:rPr>
              <a:t>Wastage of fuel</a:t>
            </a:r>
            <a:endParaRPr/>
          </a:p>
          <a:p>
            <a:pPr>
              <a:lnSpc>
                <a:spcPct val="100000"/>
              </a:lnSpc>
              <a:buFont typeface="Roboto"/>
              <a:buChar char="●"/>
            </a:pPr>
            <a:r>
              <a:rPr lang="en-IN">
                <a:solidFill>
                  <a:srgbClr val="434343"/>
                </a:solidFill>
                <a:latin typeface="Roboto"/>
                <a:ea typeface="Roboto"/>
              </a:rPr>
              <a:t>Saving of man hours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597960" y="2152440"/>
            <a:ext cx="8221680" cy="83844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en-IN" sz="4200">
                <a:solidFill>
                  <a:srgbClr val="ffffff"/>
                </a:solidFill>
                <a:latin typeface="Roboto"/>
                <a:ea typeface="Roboto"/>
              </a:rPr>
              <a:t>Our Solution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IN" sz="3000">
                <a:solidFill>
                  <a:srgbClr val="2a3990"/>
                </a:solidFill>
                <a:latin typeface="Roboto"/>
                <a:ea typeface="Roboto"/>
              </a:rPr>
              <a:t>Our Solution</a:t>
            </a:r>
            <a:endParaRPr/>
          </a:p>
        </p:txBody>
      </p:sp>
      <p:sp>
        <p:nvSpPr>
          <p:cNvPr id="133" name="TextShape 2"/>
          <p:cNvSpPr txBox="1"/>
          <p:nvPr/>
        </p:nvSpPr>
        <p:spPr>
          <a:xfrm>
            <a:off x="311760" y="1229760"/>
            <a:ext cx="8520120" cy="33386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Roboto"/>
              <a:buChar char="●"/>
            </a:pPr>
            <a:r>
              <a:rPr lang="en-IN">
                <a:solidFill>
                  <a:srgbClr val="434343"/>
                </a:solidFill>
                <a:latin typeface="Roboto"/>
                <a:ea typeface="Roboto"/>
              </a:rPr>
              <a:t>Recognisatoin of garbage presence with CCTV footage images.</a:t>
            </a:r>
            <a:endParaRPr/>
          </a:p>
          <a:p>
            <a:pPr>
              <a:lnSpc>
                <a:spcPct val="100000"/>
              </a:lnSpc>
              <a:buFont typeface="Roboto"/>
              <a:buChar char="●"/>
            </a:pPr>
            <a:r>
              <a:rPr lang="en-IN">
                <a:solidFill>
                  <a:srgbClr val="434343"/>
                </a:solidFill>
                <a:latin typeface="Roboto"/>
                <a:ea typeface="Roboto"/>
              </a:rPr>
              <a:t>Automatic notification to concerned municipal workers</a:t>
            </a:r>
            <a:endParaRPr/>
          </a:p>
          <a:p>
            <a:pPr>
              <a:lnSpc>
                <a:spcPct val="100000"/>
              </a:lnSpc>
              <a:buFont typeface="Roboto"/>
              <a:buChar char="●"/>
            </a:pPr>
            <a:r>
              <a:rPr lang="en-IN">
                <a:solidFill>
                  <a:srgbClr val="434343"/>
                </a:solidFill>
                <a:latin typeface="Roboto"/>
                <a:ea typeface="Roboto"/>
              </a:rPr>
              <a:t>Tweet and emails to concerned authorities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434343"/>
                </a:solidFill>
                <a:latin typeface="Roboto"/>
                <a:ea typeface="Roboto"/>
              </a:rPr>
              <a:t> 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597960" y="2152440"/>
            <a:ext cx="8221680" cy="83844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en-IN" sz="4200">
                <a:solidFill>
                  <a:srgbClr val="ffffff"/>
                </a:solidFill>
                <a:latin typeface="Roboto"/>
                <a:ea typeface="Roboto"/>
              </a:rPr>
              <a:t>Thank You!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