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1" r:id="rId5"/>
  </p:sldMasterIdLst>
  <p:notesMasterIdLst>
    <p:notesMasterId r:id="rId47"/>
  </p:notesMasterIdLst>
  <p:sldIdLst>
    <p:sldId id="285" r:id="rId6"/>
    <p:sldId id="278" r:id="rId7"/>
    <p:sldId id="279" r:id="rId8"/>
    <p:sldId id="280" r:id="rId9"/>
    <p:sldId id="286" r:id="rId10"/>
    <p:sldId id="282" r:id="rId11"/>
    <p:sldId id="350" r:id="rId12"/>
    <p:sldId id="283" r:id="rId13"/>
    <p:sldId id="334" r:id="rId14"/>
    <p:sldId id="292" r:id="rId15"/>
    <p:sldId id="332" r:id="rId16"/>
    <p:sldId id="333" r:id="rId17"/>
    <p:sldId id="314" r:id="rId18"/>
    <p:sldId id="340" r:id="rId19"/>
    <p:sldId id="315" r:id="rId20"/>
    <p:sldId id="290" r:id="rId21"/>
    <p:sldId id="317" r:id="rId22"/>
    <p:sldId id="293" r:id="rId23"/>
    <p:sldId id="341" r:id="rId24"/>
    <p:sldId id="294" r:id="rId25"/>
    <p:sldId id="316" r:id="rId26"/>
    <p:sldId id="342" r:id="rId27"/>
    <p:sldId id="318" r:id="rId28"/>
    <p:sldId id="319" r:id="rId29"/>
    <p:sldId id="345" r:id="rId30"/>
    <p:sldId id="320" r:id="rId31"/>
    <p:sldId id="346" r:id="rId32"/>
    <p:sldId id="321" r:id="rId33"/>
    <p:sldId id="338" r:id="rId34"/>
    <p:sldId id="349" r:id="rId35"/>
    <p:sldId id="339" r:id="rId36"/>
    <p:sldId id="343" r:id="rId37"/>
    <p:sldId id="299" r:id="rId38"/>
    <p:sldId id="297" r:id="rId39"/>
    <p:sldId id="313" r:id="rId40"/>
    <p:sldId id="347" r:id="rId41"/>
    <p:sldId id="344" r:id="rId42"/>
    <p:sldId id="337" r:id="rId43"/>
    <p:sldId id="348" r:id="rId44"/>
    <p:sldId id="312" r:id="rId45"/>
    <p:sldId id="263" r:id="rId46"/>
  </p:sldIdLst>
  <p:sldSz cx="9144000" cy="6858000" type="screen4x3"/>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125">
          <p15:clr>
            <a:srgbClr val="A4A3A4"/>
          </p15:clr>
        </p15:guide>
        <p15:guide id="3" orient="horz" pos="4016">
          <p15:clr>
            <a:srgbClr val="A4A3A4"/>
          </p15:clr>
        </p15:guide>
        <p15:guide id="4" orient="horz" pos="576">
          <p15:clr>
            <a:srgbClr val="A4A3A4"/>
          </p15:clr>
        </p15:guide>
        <p15:guide id="5" orient="horz" pos="3552">
          <p15:clr>
            <a:srgbClr val="A4A3A4"/>
          </p15:clr>
        </p15:guide>
        <p15:guide id="6" pos="5617">
          <p15:clr>
            <a:srgbClr val="A4A3A4"/>
          </p15:clr>
        </p15:guide>
        <p15:guide id="7" pos="144">
          <p15:clr>
            <a:srgbClr val="A4A3A4"/>
          </p15:clr>
        </p15:guide>
        <p15:guide id="8"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06" autoAdjust="0"/>
    <p:restoredTop sz="91275" autoAdjust="0"/>
  </p:normalViewPr>
  <p:slideViewPr>
    <p:cSldViewPr showGuides="1">
      <p:cViewPr varScale="1">
        <p:scale>
          <a:sx n="68" d="100"/>
          <a:sy n="68" d="100"/>
        </p:scale>
        <p:origin x="1788" y="60"/>
      </p:cViewPr>
      <p:guideLst>
        <p:guide orient="horz"/>
        <p:guide orient="horz" pos="125"/>
        <p:guide orient="horz" pos="4016"/>
        <p:guide orient="horz" pos="576"/>
        <p:guide orient="horz" pos="3552"/>
        <p:guide pos="5617"/>
        <p:guide pos="144"/>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s>
</file>

<file path=ppt/diagrams/_rels/data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image" Target="../media/image16.jpg"/><Relationship Id="rId5" Type="http://schemas.openxmlformats.org/officeDocument/2006/relationships/image" Target="../media/image20.png"/><Relationship Id="rId4" Type="http://schemas.openxmlformats.org/officeDocument/2006/relationships/image" Target="../media/image1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image" Target="../media/image13.jpg"/></Relationships>
</file>

<file path=ppt/diagrams/_rels/drawing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image" Target="../media/image16.jpg"/><Relationship Id="rId5" Type="http://schemas.openxmlformats.org/officeDocument/2006/relationships/image" Target="../media/image20.png"/><Relationship Id="rId4" Type="http://schemas.openxmlformats.org/officeDocument/2006/relationships/image" Target="../media/image19.jp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F13948-1FAD-4F34-82FF-F24A0C2BC735}" type="doc">
      <dgm:prSet loTypeId="urn:microsoft.com/office/officeart/2005/8/layout/pList2" loCatId="list" qsTypeId="urn:microsoft.com/office/officeart/2005/8/quickstyle/simple1" qsCatId="simple" csTypeId="urn:microsoft.com/office/officeart/2005/8/colors/colorful1" csCatId="colorful" phldr="1"/>
      <dgm:spPr/>
    </dgm:pt>
    <dgm:pt modelId="{AE113B91-CE90-4D42-8CC0-FFBD78B39163}">
      <dgm:prSet phldrT="[Text]" custT="1"/>
      <dgm:spPr/>
      <dgm:t>
        <a:bodyPr/>
        <a:lstStyle/>
        <a:p>
          <a:r>
            <a:rPr lang="en-US" sz="2000" b="1" u="sng" dirty="0" smtClean="0"/>
            <a:t>Speech as Interaction</a:t>
          </a:r>
        </a:p>
        <a:p>
          <a:endParaRPr lang="en-US" sz="2000" b="1" dirty="0" smtClean="0"/>
        </a:p>
        <a:p>
          <a:r>
            <a:rPr lang="en-US" sz="2000" dirty="0" smtClean="0"/>
            <a:t>E.g. Exchange greetings, small talk, chit chat, share experiences etc.</a:t>
          </a:r>
          <a:endParaRPr lang="en-US" sz="2000" dirty="0"/>
        </a:p>
      </dgm:t>
    </dgm:pt>
    <dgm:pt modelId="{31EBDFCA-9F95-415A-B239-1482FD7A6299}" type="parTrans" cxnId="{ACC8AC23-5499-4165-8ED5-0C143EB6705C}">
      <dgm:prSet/>
      <dgm:spPr/>
      <dgm:t>
        <a:bodyPr/>
        <a:lstStyle/>
        <a:p>
          <a:endParaRPr lang="en-US"/>
        </a:p>
      </dgm:t>
    </dgm:pt>
    <dgm:pt modelId="{8D8DF915-F489-4F4B-8063-E0F551C7760E}" type="sibTrans" cxnId="{ACC8AC23-5499-4165-8ED5-0C143EB6705C}">
      <dgm:prSet/>
      <dgm:spPr/>
      <dgm:t>
        <a:bodyPr/>
        <a:lstStyle/>
        <a:p>
          <a:endParaRPr lang="en-US"/>
        </a:p>
      </dgm:t>
    </dgm:pt>
    <dgm:pt modelId="{0DCA0540-1E2C-4D02-B676-74D5D30B3BE9}">
      <dgm:prSet phldrT="[Text]" custT="1"/>
      <dgm:spPr/>
      <dgm:t>
        <a:bodyPr/>
        <a:lstStyle/>
        <a:p>
          <a:r>
            <a:rPr lang="en-US" sz="2000" b="1" u="sng" dirty="0" smtClean="0"/>
            <a:t>Speech as Transaction</a:t>
          </a:r>
        </a:p>
        <a:p>
          <a:endParaRPr lang="en-US" sz="2000" b="1" dirty="0" smtClean="0"/>
        </a:p>
        <a:p>
          <a:r>
            <a:rPr lang="en-US" sz="2000" dirty="0" smtClean="0"/>
            <a:t>E.g. Team meetings,  client calls, negotiations, decision making etc.</a:t>
          </a:r>
          <a:endParaRPr lang="en-US" sz="2000" dirty="0"/>
        </a:p>
      </dgm:t>
    </dgm:pt>
    <dgm:pt modelId="{565A03EF-CB9A-4C4E-90A6-1D8B22EEB3AD}" type="parTrans" cxnId="{708E23F7-99E9-4A20-80A1-EB0ADE862097}">
      <dgm:prSet/>
      <dgm:spPr/>
      <dgm:t>
        <a:bodyPr/>
        <a:lstStyle/>
        <a:p>
          <a:endParaRPr lang="en-US"/>
        </a:p>
      </dgm:t>
    </dgm:pt>
    <dgm:pt modelId="{DA22C556-9707-49D7-AF93-DBD94B32F786}" type="sibTrans" cxnId="{708E23F7-99E9-4A20-80A1-EB0ADE862097}">
      <dgm:prSet/>
      <dgm:spPr/>
      <dgm:t>
        <a:bodyPr/>
        <a:lstStyle/>
        <a:p>
          <a:endParaRPr lang="en-US"/>
        </a:p>
      </dgm:t>
    </dgm:pt>
    <dgm:pt modelId="{7BE391C7-ED73-43B1-A6B9-0DEA8D088B90}">
      <dgm:prSet phldrT="[Text]" custT="1"/>
      <dgm:spPr/>
      <dgm:t>
        <a:bodyPr/>
        <a:lstStyle/>
        <a:p>
          <a:r>
            <a:rPr lang="en-US" sz="2000" b="1" u="sng" dirty="0" smtClean="0"/>
            <a:t>Speech as Performance</a:t>
          </a:r>
        </a:p>
        <a:p>
          <a:r>
            <a:rPr lang="en-US" sz="2000" dirty="0" smtClean="0"/>
            <a:t>E.g. Presentations,  sharing information with the team, welcome speech, debate, etc.</a:t>
          </a:r>
          <a:endParaRPr lang="en-US" sz="2000" dirty="0"/>
        </a:p>
      </dgm:t>
    </dgm:pt>
    <dgm:pt modelId="{7BBEFC8B-EDDF-4D95-B3A0-E0C447E03C31}" type="parTrans" cxnId="{C01873B6-D4C5-40A9-80FD-1B104D264DF5}">
      <dgm:prSet/>
      <dgm:spPr/>
      <dgm:t>
        <a:bodyPr/>
        <a:lstStyle/>
        <a:p>
          <a:endParaRPr lang="en-US"/>
        </a:p>
      </dgm:t>
    </dgm:pt>
    <dgm:pt modelId="{9A6846F0-B0D4-4E91-9E3F-88367D7BB19E}" type="sibTrans" cxnId="{C01873B6-D4C5-40A9-80FD-1B104D264DF5}">
      <dgm:prSet/>
      <dgm:spPr/>
      <dgm:t>
        <a:bodyPr/>
        <a:lstStyle/>
        <a:p>
          <a:endParaRPr lang="en-US"/>
        </a:p>
      </dgm:t>
    </dgm:pt>
    <dgm:pt modelId="{E566CC07-3DDE-4789-A3CF-984195159EB4}" type="pres">
      <dgm:prSet presAssocID="{3BF13948-1FAD-4F34-82FF-F24A0C2BC735}" presName="Name0" presStyleCnt="0">
        <dgm:presLayoutVars>
          <dgm:dir/>
          <dgm:resizeHandles val="exact"/>
        </dgm:presLayoutVars>
      </dgm:prSet>
      <dgm:spPr/>
    </dgm:pt>
    <dgm:pt modelId="{F309B7CF-8F57-4FCD-90AC-6C7C576AC9E0}" type="pres">
      <dgm:prSet presAssocID="{3BF13948-1FAD-4F34-82FF-F24A0C2BC735}" presName="bkgdShp" presStyleLbl="alignAccFollowNode1" presStyleIdx="0" presStyleCnt="1" custLinFactNeighborY="33333"/>
      <dgm:spPr/>
    </dgm:pt>
    <dgm:pt modelId="{F9AF1E10-1AD6-4D29-8F98-FBC84FBBADA1}" type="pres">
      <dgm:prSet presAssocID="{3BF13948-1FAD-4F34-82FF-F24A0C2BC735}" presName="linComp" presStyleCnt="0"/>
      <dgm:spPr/>
    </dgm:pt>
    <dgm:pt modelId="{E69B6F18-9E00-4CC7-9762-5D974DA6FF66}" type="pres">
      <dgm:prSet presAssocID="{AE113B91-CE90-4D42-8CC0-FFBD78B39163}" presName="compNode" presStyleCnt="0"/>
      <dgm:spPr/>
    </dgm:pt>
    <dgm:pt modelId="{C522731A-9B78-4EB7-BCE6-596B1CADB3AB}" type="pres">
      <dgm:prSet presAssocID="{AE113B91-CE90-4D42-8CC0-FFBD78B39163}" presName="node" presStyleLbl="node1" presStyleIdx="0" presStyleCnt="3">
        <dgm:presLayoutVars>
          <dgm:bulletEnabled val="1"/>
        </dgm:presLayoutVars>
      </dgm:prSet>
      <dgm:spPr/>
      <dgm:t>
        <a:bodyPr/>
        <a:lstStyle/>
        <a:p>
          <a:endParaRPr lang="en-US"/>
        </a:p>
      </dgm:t>
    </dgm:pt>
    <dgm:pt modelId="{13A2C310-23C3-45E3-BD44-1B65E5104505}" type="pres">
      <dgm:prSet presAssocID="{AE113B91-CE90-4D42-8CC0-FFBD78B39163}" presName="invisiNode" presStyleLbl="node1" presStyleIdx="0" presStyleCnt="3"/>
      <dgm:spPr/>
    </dgm:pt>
    <dgm:pt modelId="{0AAD23A0-5D09-470D-8841-F32B3CDCD837}" type="pres">
      <dgm:prSet presAssocID="{AE113B91-CE90-4D42-8CC0-FFBD78B39163}"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A4553E30-A2BF-479D-BD96-A8F0A2FA8BB1}" type="pres">
      <dgm:prSet presAssocID="{8D8DF915-F489-4F4B-8063-E0F551C7760E}" presName="sibTrans" presStyleLbl="sibTrans2D1" presStyleIdx="0" presStyleCnt="0"/>
      <dgm:spPr/>
      <dgm:t>
        <a:bodyPr/>
        <a:lstStyle/>
        <a:p>
          <a:endParaRPr lang="en-US"/>
        </a:p>
      </dgm:t>
    </dgm:pt>
    <dgm:pt modelId="{2107C390-4F4A-4386-BC78-1BFD3414E466}" type="pres">
      <dgm:prSet presAssocID="{0DCA0540-1E2C-4D02-B676-74D5D30B3BE9}" presName="compNode" presStyleCnt="0"/>
      <dgm:spPr/>
    </dgm:pt>
    <dgm:pt modelId="{3BEA64CF-1C31-4DE6-8443-BE69A483151B}" type="pres">
      <dgm:prSet presAssocID="{0DCA0540-1E2C-4D02-B676-74D5D30B3BE9}" presName="node" presStyleLbl="node1" presStyleIdx="1" presStyleCnt="3">
        <dgm:presLayoutVars>
          <dgm:bulletEnabled val="1"/>
        </dgm:presLayoutVars>
      </dgm:prSet>
      <dgm:spPr/>
      <dgm:t>
        <a:bodyPr/>
        <a:lstStyle/>
        <a:p>
          <a:endParaRPr lang="en-US"/>
        </a:p>
      </dgm:t>
    </dgm:pt>
    <dgm:pt modelId="{4B204972-5E29-4223-B6F1-EE6DBDE09B27}" type="pres">
      <dgm:prSet presAssocID="{0DCA0540-1E2C-4D02-B676-74D5D30B3BE9}" presName="invisiNode" presStyleLbl="node1" presStyleIdx="1" presStyleCnt="3"/>
      <dgm:spPr/>
    </dgm:pt>
    <dgm:pt modelId="{8D1F315F-19BB-4571-9CC1-0D988DCE235B}" type="pres">
      <dgm:prSet presAssocID="{0DCA0540-1E2C-4D02-B676-74D5D30B3BE9}"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dgm:spPr>
    </dgm:pt>
    <dgm:pt modelId="{4261E7DA-1F6E-423C-9C8F-11BCDC4D98FF}" type="pres">
      <dgm:prSet presAssocID="{DA22C556-9707-49D7-AF93-DBD94B32F786}" presName="sibTrans" presStyleLbl="sibTrans2D1" presStyleIdx="0" presStyleCnt="0"/>
      <dgm:spPr/>
      <dgm:t>
        <a:bodyPr/>
        <a:lstStyle/>
        <a:p>
          <a:endParaRPr lang="en-US"/>
        </a:p>
      </dgm:t>
    </dgm:pt>
    <dgm:pt modelId="{2186108E-3AD8-4542-9145-E49215560D50}" type="pres">
      <dgm:prSet presAssocID="{7BE391C7-ED73-43B1-A6B9-0DEA8D088B90}" presName="compNode" presStyleCnt="0"/>
      <dgm:spPr/>
    </dgm:pt>
    <dgm:pt modelId="{469723AB-6B73-4721-9967-E25CCDD63E46}" type="pres">
      <dgm:prSet presAssocID="{7BE391C7-ED73-43B1-A6B9-0DEA8D088B90}" presName="node" presStyleLbl="node1" presStyleIdx="2" presStyleCnt="3">
        <dgm:presLayoutVars>
          <dgm:bulletEnabled val="1"/>
        </dgm:presLayoutVars>
      </dgm:prSet>
      <dgm:spPr/>
      <dgm:t>
        <a:bodyPr/>
        <a:lstStyle/>
        <a:p>
          <a:endParaRPr lang="en-US"/>
        </a:p>
      </dgm:t>
    </dgm:pt>
    <dgm:pt modelId="{72C0C9C5-1828-483E-9875-78BEC8851E9A}" type="pres">
      <dgm:prSet presAssocID="{7BE391C7-ED73-43B1-A6B9-0DEA8D088B90}" presName="invisiNode" presStyleLbl="node1" presStyleIdx="2" presStyleCnt="3"/>
      <dgm:spPr/>
    </dgm:pt>
    <dgm:pt modelId="{C407E28F-885F-4B9E-9B45-ACD29429050B}" type="pres">
      <dgm:prSet presAssocID="{7BE391C7-ED73-43B1-A6B9-0DEA8D088B90}" presName="imagNode"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dgm:spPr>
    </dgm:pt>
  </dgm:ptLst>
  <dgm:cxnLst>
    <dgm:cxn modelId="{98FEBBE5-AB7C-487F-81CC-87F5B33F17BB}" type="presOf" srcId="{7BE391C7-ED73-43B1-A6B9-0DEA8D088B90}" destId="{469723AB-6B73-4721-9967-E25CCDD63E46}" srcOrd="0" destOrd="0" presId="urn:microsoft.com/office/officeart/2005/8/layout/pList2"/>
    <dgm:cxn modelId="{7CAFEB05-F327-4BD1-86F4-18E3724F79F9}" type="presOf" srcId="{DA22C556-9707-49D7-AF93-DBD94B32F786}" destId="{4261E7DA-1F6E-423C-9C8F-11BCDC4D98FF}" srcOrd="0" destOrd="0" presId="urn:microsoft.com/office/officeart/2005/8/layout/pList2"/>
    <dgm:cxn modelId="{708E23F7-99E9-4A20-80A1-EB0ADE862097}" srcId="{3BF13948-1FAD-4F34-82FF-F24A0C2BC735}" destId="{0DCA0540-1E2C-4D02-B676-74D5D30B3BE9}" srcOrd="1" destOrd="0" parTransId="{565A03EF-CB9A-4C4E-90A6-1D8B22EEB3AD}" sibTransId="{DA22C556-9707-49D7-AF93-DBD94B32F786}"/>
    <dgm:cxn modelId="{ACC8AC23-5499-4165-8ED5-0C143EB6705C}" srcId="{3BF13948-1FAD-4F34-82FF-F24A0C2BC735}" destId="{AE113B91-CE90-4D42-8CC0-FFBD78B39163}" srcOrd="0" destOrd="0" parTransId="{31EBDFCA-9F95-415A-B239-1482FD7A6299}" sibTransId="{8D8DF915-F489-4F4B-8063-E0F551C7760E}"/>
    <dgm:cxn modelId="{8A9950E5-C38A-419E-A584-E4206EFFC033}" type="presOf" srcId="{0DCA0540-1E2C-4D02-B676-74D5D30B3BE9}" destId="{3BEA64CF-1C31-4DE6-8443-BE69A483151B}" srcOrd="0" destOrd="0" presId="urn:microsoft.com/office/officeart/2005/8/layout/pList2"/>
    <dgm:cxn modelId="{19892540-F1DC-4C94-A98D-BA10C92162BA}" type="presOf" srcId="{8D8DF915-F489-4F4B-8063-E0F551C7760E}" destId="{A4553E30-A2BF-479D-BD96-A8F0A2FA8BB1}" srcOrd="0" destOrd="0" presId="urn:microsoft.com/office/officeart/2005/8/layout/pList2"/>
    <dgm:cxn modelId="{C01873B6-D4C5-40A9-80FD-1B104D264DF5}" srcId="{3BF13948-1FAD-4F34-82FF-F24A0C2BC735}" destId="{7BE391C7-ED73-43B1-A6B9-0DEA8D088B90}" srcOrd="2" destOrd="0" parTransId="{7BBEFC8B-EDDF-4D95-B3A0-E0C447E03C31}" sibTransId="{9A6846F0-B0D4-4E91-9E3F-88367D7BB19E}"/>
    <dgm:cxn modelId="{6DAA3C14-631F-4E99-A15D-2FB6093C04B2}" type="presOf" srcId="{3BF13948-1FAD-4F34-82FF-F24A0C2BC735}" destId="{E566CC07-3DDE-4789-A3CF-984195159EB4}" srcOrd="0" destOrd="0" presId="urn:microsoft.com/office/officeart/2005/8/layout/pList2"/>
    <dgm:cxn modelId="{64D3A3B6-8900-44F6-8C49-38F87B3C4053}" type="presOf" srcId="{AE113B91-CE90-4D42-8CC0-FFBD78B39163}" destId="{C522731A-9B78-4EB7-BCE6-596B1CADB3AB}" srcOrd="0" destOrd="0" presId="urn:microsoft.com/office/officeart/2005/8/layout/pList2"/>
    <dgm:cxn modelId="{9875B0C3-36BF-4360-A1CE-EC86E6F530EF}" type="presParOf" srcId="{E566CC07-3DDE-4789-A3CF-984195159EB4}" destId="{F309B7CF-8F57-4FCD-90AC-6C7C576AC9E0}" srcOrd="0" destOrd="0" presId="urn:microsoft.com/office/officeart/2005/8/layout/pList2"/>
    <dgm:cxn modelId="{78E07EF8-9348-407E-86EB-FE809601FE84}" type="presParOf" srcId="{E566CC07-3DDE-4789-A3CF-984195159EB4}" destId="{F9AF1E10-1AD6-4D29-8F98-FBC84FBBADA1}" srcOrd="1" destOrd="0" presId="urn:microsoft.com/office/officeart/2005/8/layout/pList2"/>
    <dgm:cxn modelId="{5B27B83B-DC04-4EB1-A0E8-7512DC33AB6D}" type="presParOf" srcId="{F9AF1E10-1AD6-4D29-8F98-FBC84FBBADA1}" destId="{E69B6F18-9E00-4CC7-9762-5D974DA6FF66}" srcOrd="0" destOrd="0" presId="urn:microsoft.com/office/officeart/2005/8/layout/pList2"/>
    <dgm:cxn modelId="{E63DD90D-1CBE-4AB7-82A4-86624F8687CF}" type="presParOf" srcId="{E69B6F18-9E00-4CC7-9762-5D974DA6FF66}" destId="{C522731A-9B78-4EB7-BCE6-596B1CADB3AB}" srcOrd="0" destOrd="0" presId="urn:microsoft.com/office/officeart/2005/8/layout/pList2"/>
    <dgm:cxn modelId="{14EE6D0B-9682-41E5-B840-A7344A51CD1B}" type="presParOf" srcId="{E69B6F18-9E00-4CC7-9762-5D974DA6FF66}" destId="{13A2C310-23C3-45E3-BD44-1B65E5104505}" srcOrd="1" destOrd="0" presId="urn:microsoft.com/office/officeart/2005/8/layout/pList2"/>
    <dgm:cxn modelId="{4A0B5868-BD3A-40E9-B805-EF7C7951CDD0}" type="presParOf" srcId="{E69B6F18-9E00-4CC7-9762-5D974DA6FF66}" destId="{0AAD23A0-5D09-470D-8841-F32B3CDCD837}" srcOrd="2" destOrd="0" presId="urn:microsoft.com/office/officeart/2005/8/layout/pList2"/>
    <dgm:cxn modelId="{63D21525-822F-4390-A6AB-E858681AC885}" type="presParOf" srcId="{F9AF1E10-1AD6-4D29-8F98-FBC84FBBADA1}" destId="{A4553E30-A2BF-479D-BD96-A8F0A2FA8BB1}" srcOrd="1" destOrd="0" presId="urn:microsoft.com/office/officeart/2005/8/layout/pList2"/>
    <dgm:cxn modelId="{247182DD-F645-495F-B550-62AEE056B8DE}" type="presParOf" srcId="{F9AF1E10-1AD6-4D29-8F98-FBC84FBBADA1}" destId="{2107C390-4F4A-4386-BC78-1BFD3414E466}" srcOrd="2" destOrd="0" presId="urn:microsoft.com/office/officeart/2005/8/layout/pList2"/>
    <dgm:cxn modelId="{779A4A93-D19C-401F-AC36-9F6463D87F51}" type="presParOf" srcId="{2107C390-4F4A-4386-BC78-1BFD3414E466}" destId="{3BEA64CF-1C31-4DE6-8443-BE69A483151B}" srcOrd="0" destOrd="0" presId="urn:microsoft.com/office/officeart/2005/8/layout/pList2"/>
    <dgm:cxn modelId="{D6F22DAF-8DAD-4CA1-9ADD-E89C746C2322}" type="presParOf" srcId="{2107C390-4F4A-4386-BC78-1BFD3414E466}" destId="{4B204972-5E29-4223-B6F1-EE6DBDE09B27}" srcOrd="1" destOrd="0" presId="urn:microsoft.com/office/officeart/2005/8/layout/pList2"/>
    <dgm:cxn modelId="{DEA18D82-C2F5-4FAA-A43A-9A0C45DDF2FA}" type="presParOf" srcId="{2107C390-4F4A-4386-BC78-1BFD3414E466}" destId="{8D1F315F-19BB-4571-9CC1-0D988DCE235B}" srcOrd="2" destOrd="0" presId="urn:microsoft.com/office/officeart/2005/8/layout/pList2"/>
    <dgm:cxn modelId="{E5903A5D-4764-47D8-B536-B0865F82E372}" type="presParOf" srcId="{F9AF1E10-1AD6-4D29-8F98-FBC84FBBADA1}" destId="{4261E7DA-1F6E-423C-9C8F-11BCDC4D98FF}" srcOrd="3" destOrd="0" presId="urn:microsoft.com/office/officeart/2005/8/layout/pList2"/>
    <dgm:cxn modelId="{42E56953-21B3-4D47-90B9-E9C53CA21A68}" type="presParOf" srcId="{F9AF1E10-1AD6-4D29-8F98-FBC84FBBADA1}" destId="{2186108E-3AD8-4542-9145-E49215560D50}" srcOrd="4" destOrd="0" presId="urn:microsoft.com/office/officeart/2005/8/layout/pList2"/>
    <dgm:cxn modelId="{48100F4B-00CC-4292-80C0-C6A3EE26CD06}" type="presParOf" srcId="{2186108E-3AD8-4542-9145-E49215560D50}" destId="{469723AB-6B73-4721-9967-E25CCDD63E46}" srcOrd="0" destOrd="0" presId="urn:microsoft.com/office/officeart/2005/8/layout/pList2"/>
    <dgm:cxn modelId="{EF1A0F9A-D28C-4FE5-BB27-B9020AC3935A}" type="presParOf" srcId="{2186108E-3AD8-4542-9145-E49215560D50}" destId="{72C0C9C5-1828-483E-9875-78BEC8851E9A}" srcOrd="1" destOrd="0" presId="urn:microsoft.com/office/officeart/2005/8/layout/pList2"/>
    <dgm:cxn modelId="{3055E748-CB21-414B-828F-14DBB53150FE}" type="presParOf" srcId="{2186108E-3AD8-4542-9145-E49215560D50}" destId="{C407E28F-885F-4B9E-9B45-ACD29429050B}"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E6BCE3-4FF0-4D85-890C-EF593DD142FD}" type="doc">
      <dgm:prSet loTypeId="urn:microsoft.com/office/officeart/2005/8/layout/hList7" loCatId="list" qsTypeId="urn:microsoft.com/office/officeart/2005/8/quickstyle/simple1" qsCatId="simple" csTypeId="urn:microsoft.com/office/officeart/2005/8/colors/colorful3" csCatId="colorful" phldr="1"/>
      <dgm:spPr/>
    </dgm:pt>
    <dgm:pt modelId="{2C792831-CF3E-429E-8BBD-F3634C9A5D9C}">
      <dgm:prSet phldrT="[Text]"/>
      <dgm:spPr/>
      <dgm:t>
        <a:bodyPr/>
        <a:lstStyle/>
        <a:p>
          <a:r>
            <a:rPr lang="en-US" dirty="0" smtClean="0"/>
            <a:t>Picture </a:t>
          </a:r>
          <a:endParaRPr lang="en-US" dirty="0"/>
        </a:p>
      </dgm:t>
    </dgm:pt>
    <dgm:pt modelId="{C1B5A7DF-5B07-4FA9-BC1C-AE2F6532D5EB}" type="parTrans" cxnId="{2249A385-B7AF-47D8-8558-4753BB0B3C6A}">
      <dgm:prSet/>
      <dgm:spPr/>
      <dgm:t>
        <a:bodyPr/>
        <a:lstStyle/>
        <a:p>
          <a:endParaRPr lang="en-US"/>
        </a:p>
      </dgm:t>
    </dgm:pt>
    <dgm:pt modelId="{0E2E7E69-AC5D-46FA-A804-311A60983318}" type="sibTrans" cxnId="{2249A385-B7AF-47D8-8558-4753BB0B3C6A}">
      <dgm:prSet/>
      <dgm:spPr/>
      <dgm:t>
        <a:bodyPr/>
        <a:lstStyle/>
        <a:p>
          <a:endParaRPr lang="en-US"/>
        </a:p>
      </dgm:t>
    </dgm:pt>
    <dgm:pt modelId="{B015248F-59AF-4AFD-9F62-8C17001B5B39}">
      <dgm:prSet phldrT="[Text]"/>
      <dgm:spPr/>
      <dgm:t>
        <a:bodyPr/>
        <a:lstStyle/>
        <a:p>
          <a:r>
            <a:rPr lang="en-US" dirty="0" smtClean="0"/>
            <a:t>Pace </a:t>
          </a:r>
          <a:endParaRPr lang="en-US" dirty="0"/>
        </a:p>
      </dgm:t>
    </dgm:pt>
    <dgm:pt modelId="{699A0907-1B2B-4A69-80DB-02F4199B929B}" type="parTrans" cxnId="{28D41587-4ED4-4DC2-9102-2D9CB503D598}">
      <dgm:prSet/>
      <dgm:spPr/>
      <dgm:t>
        <a:bodyPr/>
        <a:lstStyle/>
        <a:p>
          <a:endParaRPr lang="en-US"/>
        </a:p>
      </dgm:t>
    </dgm:pt>
    <dgm:pt modelId="{E3CCCA0C-A107-4B91-8062-E336AEE0CC6D}" type="sibTrans" cxnId="{28D41587-4ED4-4DC2-9102-2D9CB503D598}">
      <dgm:prSet/>
      <dgm:spPr/>
      <dgm:t>
        <a:bodyPr/>
        <a:lstStyle/>
        <a:p>
          <a:endParaRPr lang="en-US"/>
        </a:p>
      </dgm:t>
    </dgm:pt>
    <dgm:pt modelId="{67925B03-0AE2-4658-A529-E9ECE8E6B849}">
      <dgm:prSet phldrT="[Text]"/>
      <dgm:spPr/>
      <dgm:t>
        <a:bodyPr/>
        <a:lstStyle/>
        <a:p>
          <a:r>
            <a:rPr lang="en-US" dirty="0" smtClean="0"/>
            <a:t>Pause </a:t>
          </a:r>
          <a:endParaRPr lang="en-US" dirty="0"/>
        </a:p>
      </dgm:t>
    </dgm:pt>
    <dgm:pt modelId="{9C38FC3E-78C5-4A03-ACA5-1F27C22CDCB6}" type="parTrans" cxnId="{BB16C73A-43A9-47A6-8338-CFB4D06A5AE5}">
      <dgm:prSet/>
      <dgm:spPr/>
      <dgm:t>
        <a:bodyPr/>
        <a:lstStyle/>
        <a:p>
          <a:endParaRPr lang="en-US"/>
        </a:p>
      </dgm:t>
    </dgm:pt>
    <dgm:pt modelId="{9E655788-62C1-4AF8-BF91-EDDE5952A7E3}" type="sibTrans" cxnId="{BB16C73A-43A9-47A6-8338-CFB4D06A5AE5}">
      <dgm:prSet/>
      <dgm:spPr/>
      <dgm:t>
        <a:bodyPr/>
        <a:lstStyle/>
        <a:p>
          <a:endParaRPr lang="en-US"/>
        </a:p>
      </dgm:t>
    </dgm:pt>
    <dgm:pt modelId="{183A8FAF-D93A-4C16-8551-6C2154955E4D}">
      <dgm:prSet phldrT="[Text]"/>
      <dgm:spPr/>
      <dgm:t>
        <a:bodyPr/>
        <a:lstStyle/>
        <a:p>
          <a:r>
            <a:rPr lang="en-US" dirty="0" smtClean="0"/>
            <a:t>Power </a:t>
          </a:r>
          <a:endParaRPr lang="en-US" dirty="0"/>
        </a:p>
      </dgm:t>
    </dgm:pt>
    <dgm:pt modelId="{AEF12AB6-5A43-4C50-A2AD-208A32E8519C}" type="parTrans" cxnId="{E697035A-43F6-43B6-BC1F-926158506F32}">
      <dgm:prSet/>
      <dgm:spPr/>
      <dgm:t>
        <a:bodyPr/>
        <a:lstStyle/>
        <a:p>
          <a:endParaRPr lang="en-US"/>
        </a:p>
      </dgm:t>
    </dgm:pt>
    <dgm:pt modelId="{C70DF09B-4321-4CBF-82D4-42D599E01469}" type="sibTrans" cxnId="{E697035A-43F6-43B6-BC1F-926158506F32}">
      <dgm:prSet/>
      <dgm:spPr/>
      <dgm:t>
        <a:bodyPr/>
        <a:lstStyle/>
        <a:p>
          <a:endParaRPr lang="en-US"/>
        </a:p>
      </dgm:t>
    </dgm:pt>
    <dgm:pt modelId="{5B0CCC37-4BE0-4E34-B43F-72466E01FD4E}">
      <dgm:prSet phldrT="[Text]"/>
      <dgm:spPr/>
      <dgm:t>
        <a:bodyPr/>
        <a:lstStyle/>
        <a:p>
          <a:r>
            <a:rPr lang="en-US" dirty="0" smtClean="0"/>
            <a:t>Pitch </a:t>
          </a:r>
          <a:endParaRPr lang="en-US" dirty="0"/>
        </a:p>
      </dgm:t>
    </dgm:pt>
    <dgm:pt modelId="{2A43FA0B-DC92-4BFE-A271-B729AD7EB016}" type="parTrans" cxnId="{BBF99FFE-68E4-4D86-857B-7A314F648FC7}">
      <dgm:prSet/>
      <dgm:spPr/>
      <dgm:t>
        <a:bodyPr/>
        <a:lstStyle/>
        <a:p>
          <a:endParaRPr lang="en-US"/>
        </a:p>
      </dgm:t>
    </dgm:pt>
    <dgm:pt modelId="{C3952EC1-7C94-4D93-9F2A-5137BF5966D1}" type="sibTrans" cxnId="{BBF99FFE-68E4-4D86-857B-7A314F648FC7}">
      <dgm:prSet/>
      <dgm:spPr/>
      <dgm:t>
        <a:bodyPr/>
        <a:lstStyle/>
        <a:p>
          <a:endParaRPr lang="en-US"/>
        </a:p>
      </dgm:t>
    </dgm:pt>
    <dgm:pt modelId="{EF27818F-9511-432F-8095-13C222C7E23D}" type="pres">
      <dgm:prSet presAssocID="{2FE6BCE3-4FF0-4D85-890C-EF593DD142FD}" presName="Name0" presStyleCnt="0">
        <dgm:presLayoutVars>
          <dgm:dir/>
          <dgm:resizeHandles val="exact"/>
        </dgm:presLayoutVars>
      </dgm:prSet>
      <dgm:spPr/>
    </dgm:pt>
    <dgm:pt modelId="{EA7D649C-D0EE-4325-9678-DFD3B226F68E}" type="pres">
      <dgm:prSet presAssocID="{2FE6BCE3-4FF0-4D85-890C-EF593DD142FD}" presName="fgShape" presStyleLbl="fgShp" presStyleIdx="0" presStyleCnt="1"/>
      <dgm:spPr/>
    </dgm:pt>
    <dgm:pt modelId="{A6D4128D-1355-45CD-A2F2-DC7A9AF56800}" type="pres">
      <dgm:prSet presAssocID="{2FE6BCE3-4FF0-4D85-890C-EF593DD142FD}" presName="linComp" presStyleCnt="0"/>
      <dgm:spPr/>
    </dgm:pt>
    <dgm:pt modelId="{E2FD89C6-1254-4415-A087-2CA144249E2E}" type="pres">
      <dgm:prSet presAssocID="{2C792831-CF3E-429E-8BBD-F3634C9A5D9C}" presName="compNode" presStyleCnt="0"/>
      <dgm:spPr/>
    </dgm:pt>
    <dgm:pt modelId="{AD660CF3-8DD6-4466-8342-21592DFE2B4D}" type="pres">
      <dgm:prSet presAssocID="{2C792831-CF3E-429E-8BBD-F3634C9A5D9C}" presName="bkgdShape" presStyleLbl="node1" presStyleIdx="0" presStyleCnt="5"/>
      <dgm:spPr/>
      <dgm:t>
        <a:bodyPr/>
        <a:lstStyle/>
        <a:p>
          <a:endParaRPr lang="en-US"/>
        </a:p>
      </dgm:t>
    </dgm:pt>
    <dgm:pt modelId="{4A468AA0-1444-4093-8962-B15B3DD86D1F}" type="pres">
      <dgm:prSet presAssocID="{2C792831-CF3E-429E-8BBD-F3634C9A5D9C}" presName="nodeTx" presStyleLbl="node1" presStyleIdx="0" presStyleCnt="5">
        <dgm:presLayoutVars>
          <dgm:bulletEnabled val="1"/>
        </dgm:presLayoutVars>
      </dgm:prSet>
      <dgm:spPr/>
      <dgm:t>
        <a:bodyPr/>
        <a:lstStyle/>
        <a:p>
          <a:endParaRPr lang="en-US"/>
        </a:p>
      </dgm:t>
    </dgm:pt>
    <dgm:pt modelId="{E5826F09-A8FB-4E3F-BD9B-4A4E549D93B4}" type="pres">
      <dgm:prSet presAssocID="{2C792831-CF3E-429E-8BBD-F3634C9A5D9C}" presName="invisiNode" presStyleLbl="node1" presStyleIdx="0" presStyleCnt="5"/>
      <dgm:spPr/>
    </dgm:pt>
    <dgm:pt modelId="{92B8A684-2E27-4620-9358-6426CFFE7545}" type="pres">
      <dgm:prSet presAssocID="{2C792831-CF3E-429E-8BBD-F3634C9A5D9C}"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2D471C7C-EE85-452F-8D4C-69FE7D47402F}" type="pres">
      <dgm:prSet presAssocID="{0E2E7E69-AC5D-46FA-A804-311A60983318}" presName="sibTrans" presStyleLbl="sibTrans2D1" presStyleIdx="0" presStyleCnt="0"/>
      <dgm:spPr/>
      <dgm:t>
        <a:bodyPr/>
        <a:lstStyle/>
        <a:p>
          <a:endParaRPr lang="en-US"/>
        </a:p>
      </dgm:t>
    </dgm:pt>
    <dgm:pt modelId="{840FF4A0-00CC-4077-B8EC-4BA851DEE989}" type="pres">
      <dgm:prSet presAssocID="{5B0CCC37-4BE0-4E34-B43F-72466E01FD4E}" presName="compNode" presStyleCnt="0"/>
      <dgm:spPr/>
    </dgm:pt>
    <dgm:pt modelId="{E82548B2-9ECA-40F4-A35D-9783BFF782C5}" type="pres">
      <dgm:prSet presAssocID="{5B0CCC37-4BE0-4E34-B43F-72466E01FD4E}" presName="bkgdShape" presStyleLbl="node1" presStyleIdx="1" presStyleCnt="5"/>
      <dgm:spPr/>
      <dgm:t>
        <a:bodyPr/>
        <a:lstStyle/>
        <a:p>
          <a:endParaRPr lang="en-US"/>
        </a:p>
      </dgm:t>
    </dgm:pt>
    <dgm:pt modelId="{A668129C-EB09-46A5-9471-B3D5018A58F7}" type="pres">
      <dgm:prSet presAssocID="{5B0CCC37-4BE0-4E34-B43F-72466E01FD4E}" presName="nodeTx" presStyleLbl="node1" presStyleIdx="1" presStyleCnt="5">
        <dgm:presLayoutVars>
          <dgm:bulletEnabled val="1"/>
        </dgm:presLayoutVars>
      </dgm:prSet>
      <dgm:spPr/>
      <dgm:t>
        <a:bodyPr/>
        <a:lstStyle/>
        <a:p>
          <a:endParaRPr lang="en-US"/>
        </a:p>
      </dgm:t>
    </dgm:pt>
    <dgm:pt modelId="{0D8BF289-90FC-4F51-A30C-9D148A2ED5A2}" type="pres">
      <dgm:prSet presAssocID="{5B0CCC37-4BE0-4E34-B43F-72466E01FD4E}" presName="invisiNode" presStyleLbl="node1" presStyleIdx="1" presStyleCnt="5"/>
      <dgm:spPr/>
    </dgm:pt>
    <dgm:pt modelId="{A387ABF8-0944-4771-93E9-1B2BB55DF112}" type="pres">
      <dgm:prSet presAssocID="{5B0CCC37-4BE0-4E34-B43F-72466E01FD4E}" presName="imagNode"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dgm:spPr>
    </dgm:pt>
    <dgm:pt modelId="{D5F9A417-3BB2-4E7C-AB12-F10B4CF62F45}" type="pres">
      <dgm:prSet presAssocID="{C3952EC1-7C94-4D93-9F2A-5137BF5966D1}" presName="sibTrans" presStyleLbl="sibTrans2D1" presStyleIdx="0" presStyleCnt="0"/>
      <dgm:spPr/>
      <dgm:t>
        <a:bodyPr/>
        <a:lstStyle/>
        <a:p>
          <a:endParaRPr lang="en-US"/>
        </a:p>
      </dgm:t>
    </dgm:pt>
    <dgm:pt modelId="{CC3AB4DE-7B50-4B74-B0A6-0BE174766A1B}" type="pres">
      <dgm:prSet presAssocID="{B015248F-59AF-4AFD-9F62-8C17001B5B39}" presName="compNode" presStyleCnt="0"/>
      <dgm:spPr/>
    </dgm:pt>
    <dgm:pt modelId="{8D96047E-9265-4776-8BC1-8FA2FE8C3707}" type="pres">
      <dgm:prSet presAssocID="{B015248F-59AF-4AFD-9F62-8C17001B5B39}" presName="bkgdShape" presStyleLbl="node1" presStyleIdx="2" presStyleCnt="5"/>
      <dgm:spPr/>
      <dgm:t>
        <a:bodyPr/>
        <a:lstStyle/>
        <a:p>
          <a:endParaRPr lang="en-US"/>
        </a:p>
      </dgm:t>
    </dgm:pt>
    <dgm:pt modelId="{30E2B380-DEF9-4B2B-B69A-68754B18DB3C}" type="pres">
      <dgm:prSet presAssocID="{B015248F-59AF-4AFD-9F62-8C17001B5B39}" presName="nodeTx" presStyleLbl="node1" presStyleIdx="2" presStyleCnt="5">
        <dgm:presLayoutVars>
          <dgm:bulletEnabled val="1"/>
        </dgm:presLayoutVars>
      </dgm:prSet>
      <dgm:spPr/>
      <dgm:t>
        <a:bodyPr/>
        <a:lstStyle/>
        <a:p>
          <a:endParaRPr lang="en-US"/>
        </a:p>
      </dgm:t>
    </dgm:pt>
    <dgm:pt modelId="{B6F9B250-3FCF-44E8-B23E-98641C689976}" type="pres">
      <dgm:prSet presAssocID="{B015248F-59AF-4AFD-9F62-8C17001B5B39}" presName="invisiNode" presStyleLbl="node1" presStyleIdx="2" presStyleCnt="5"/>
      <dgm:spPr/>
    </dgm:pt>
    <dgm:pt modelId="{79D755C2-D601-4A99-8916-0EB91AEE714D}" type="pres">
      <dgm:prSet presAssocID="{B015248F-59AF-4AFD-9F62-8C17001B5B39}"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pt>
    <dgm:pt modelId="{DAD0BDB8-2931-47BA-9B28-38E49B64D360}" type="pres">
      <dgm:prSet presAssocID="{E3CCCA0C-A107-4B91-8062-E336AEE0CC6D}" presName="sibTrans" presStyleLbl="sibTrans2D1" presStyleIdx="0" presStyleCnt="0"/>
      <dgm:spPr/>
      <dgm:t>
        <a:bodyPr/>
        <a:lstStyle/>
        <a:p>
          <a:endParaRPr lang="en-US"/>
        </a:p>
      </dgm:t>
    </dgm:pt>
    <dgm:pt modelId="{723B1C4D-3C33-4AEE-853C-9F9135520512}" type="pres">
      <dgm:prSet presAssocID="{67925B03-0AE2-4658-A529-E9ECE8E6B849}" presName="compNode" presStyleCnt="0"/>
      <dgm:spPr/>
    </dgm:pt>
    <dgm:pt modelId="{C91920B6-7E6B-4169-93BA-E3D723708CAD}" type="pres">
      <dgm:prSet presAssocID="{67925B03-0AE2-4658-A529-E9ECE8E6B849}" presName="bkgdShape" presStyleLbl="node1" presStyleIdx="3" presStyleCnt="5"/>
      <dgm:spPr/>
      <dgm:t>
        <a:bodyPr/>
        <a:lstStyle/>
        <a:p>
          <a:endParaRPr lang="en-US"/>
        </a:p>
      </dgm:t>
    </dgm:pt>
    <dgm:pt modelId="{68CB01F4-03A2-42CD-9CF2-0E2B183C5D95}" type="pres">
      <dgm:prSet presAssocID="{67925B03-0AE2-4658-A529-E9ECE8E6B849}" presName="nodeTx" presStyleLbl="node1" presStyleIdx="3" presStyleCnt="5">
        <dgm:presLayoutVars>
          <dgm:bulletEnabled val="1"/>
        </dgm:presLayoutVars>
      </dgm:prSet>
      <dgm:spPr/>
      <dgm:t>
        <a:bodyPr/>
        <a:lstStyle/>
        <a:p>
          <a:endParaRPr lang="en-US"/>
        </a:p>
      </dgm:t>
    </dgm:pt>
    <dgm:pt modelId="{CF9517C3-542A-4A32-B3ED-48E69741072C}" type="pres">
      <dgm:prSet presAssocID="{67925B03-0AE2-4658-A529-E9ECE8E6B849}" presName="invisiNode" presStyleLbl="node1" presStyleIdx="3" presStyleCnt="5"/>
      <dgm:spPr/>
    </dgm:pt>
    <dgm:pt modelId="{48AA562D-115C-43AB-A97F-A51371FC8905}" type="pres">
      <dgm:prSet presAssocID="{67925B03-0AE2-4658-A529-E9ECE8E6B849}"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dgm:spPr>
    </dgm:pt>
    <dgm:pt modelId="{9DE0577D-84B0-49C6-BD1A-A337F7477476}" type="pres">
      <dgm:prSet presAssocID="{9E655788-62C1-4AF8-BF91-EDDE5952A7E3}" presName="sibTrans" presStyleLbl="sibTrans2D1" presStyleIdx="0" presStyleCnt="0"/>
      <dgm:spPr/>
      <dgm:t>
        <a:bodyPr/>
        <a:lstStyle/>
        <a:p>
          <a:endParaRPr lang="en-US"/>
        </a:p>
      </dgm:t>
    </dgm:pt>
    <dgm:pt modelId="{F451C9D1-86F7-4F9C-AE74-1D27E7DF4ED3}" type="pres">
      <dgm:prSet presAssocID="{183A8FAF-D93A-4C16-8551-6C2154955E4D}" presName="compNode" presStyleCnt="0"/>
      <dgm:spPr/>
    </dgm:pt>
    <dgm:pt modelId="{89FA90D2-C33A-4358-8D3E-B56F8192EC29}" type="pres">
      <dgm:prSet presAssocID="{183A8FAF-D93A-4C16-8551-6C2154955E4D}" presName="bkgdShape" presStyleLbl="node1" presStyleIdx="4" presStyleCnt="5"/>
      <dgm:spPr/>
      <dgm:t>
        <a:bodyPr/>
        <a:lstStyle/>
        <a:p>
          <a:endParaRPr lang="en-US"/>
        </a:p>
      </dgm:t>
    </dgm:pt>
    <dgm:pt modelId="{B0394745-ABA8-4279-A0E9-483ED0DE3798}" type="pres">
      <dgm:prSet presAssocID="{183A8FAF-D93A-4C16-8551-6C2154955E4D}" presName="nodeTx" presStyleLbl="node1" presStyleIdx="4" presStyleCnt="5">
        <dgm:presLayoutVars>
          <dgm:bulletEnabled val="1"/>
        </dgm:presLayoutVars>
      </dgm:prSet>
      <dgm:spPr/>
      <dgm:t>
        <a:bodyPr/>
        <a:lstStyle/>
        <a:p>
          <a:endParaRPr lang="en-US"/>
        </a:p>
      </dgm:t>
    </dgm:pt>
    <dgm:pt modelId="{DBB399C8-7E84-4190-B353-015C4437ACBA}" type="pres">
      <dgm:prSet presAssocID="{183A8FAF-D93A-4C16-8551-6C2154955E4D}" presName="invisiNode" presStyleLbl="node1" presStyleIdx="4" presStyleCnt="5"/>
      <dgm:spPr/>
    </dgm:pt>
    <dgm:pt modelId="{32261DAF-A207-4822-A082-F5876E31A983}" type="pres">
      <dgm:prSet presAssocID="{183A8FAF-D93A-4C16-8551-6C2154955E4D}"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17000" b="-17000"/>
          </a:stretch>
        </a:blipFill>
      </dgm:spPr>
    </dgm:pt>
  </dgm:ptLst>
  <dgm:cxnLst>
    <dgm:cxn modelId="{BB16C73A-43A9-47A6-8338-CFB4D06A5AE5}" srcId="{2FE6BCE3-4FF0-4D85-890C-EF593DD142FD}" destId="{67925B03-0AE2-4658-A529-E9ECE8E6B849}" srcOrd="3" destOrd="0" parTransId="{9C38FC3E-78C5-4A03-ACA5-1F27C22CDCB6}" sibTransId="{9E655788-62C1-4AF8-BF91-EDDE5952A7E3}"/>
    <dgm:cxn modelId="{3495A36E-53FE-4E40-894D-36E9353C90D2}" type="presOf" srcId="{5B0CCC37-4BE0-4E34-B43F-72466E01FD4E}" destId="{E82548B2-9ECA-40F4-A35D-9783BFF782C5}" srcOrd="0" destOrd="0" presId="urn:microsoft.com/office/officeart/2005/8/layout/hList7"/>
    <dgm:cxn modelId="{4F2EBEFB-837D-40AA-B000-B1A6AA182E54}" type="presOf" srcId="{2C792831-CF3E-429E-8BBD-F3634C9A5D9C}" destId="{AD660CF3-8DD6-4466-8342-21592DFE2B4D}" srcOrd="0" destOrd="0" presId="urn:microsoft.com/office/officeart/2005/8/layout/hList7"/>
    <dgm:cxn modelId="{25319102-9B5A-4C29-952D-4E5181441D77}" type="presOf" srcId="{B015248F-59AF-4AFD-9F62-8C17001B5B39}" destId="{30E2B380-DEF9-4B2B-B69A-68754B18DB3C}" srcOrd="1" destOrd="0" presId="urn:microsoft.com/office/officeart/2005/8/layout/hList7"/>
    <dgm:cxn modelId="{BBF99FFE-68E4-4D86-857B-7A314F648FC7}" srcId="{2FE6BCE3-4FF0-4D85-890C-EF593DD142FD}" destId="{5B0CCC37-4BE0-4E34-B43F-72466E01FD4E}" srcOrd="1" destOrd="0" parTransId="{2A43FA0B-DC92-4BFE-A271-B729AD7EB016}" sibTransId="{C3952EC1-7C94-4D93-9F2A-5137BF5966D1}"/>
    <dgm:cxn modelId="{06F7BAA0-DB89-4D2A-A2B9-E174571C6751}" type="presOf" srcId="{5B0CCC37-4BE0-4E34-B43F-72466E01FD4E}" destId="{A668129C-EB09-46A5-9471-B3D5018A58F7}" srcOrd="1" destOrd="0" presId="urn:microsoft.com/office/officeart/2005/8/layout/hList7"/>
    <dgm:cxn modelId="{EF05937E-1F0C-4046-B467-7DB4BA280AC0}" type="presOf" srcId="{B015248F-59AF-4AFD-9F62-8C17001B5B39}" destId="{8D96047E-9265-4776-8BC1-8FA2FE8C3707}" srcOrd="0" destOrd="0" presId="urn:microsoft.com/office/officeart/2005/8/layout/hList7"/>
    <dgm:cxn modelId="{28D41587-4ED4-4DC2-9102-2D9CB503D598}" srcId="{2FE6BCE3-4FF0-4D85-890C-EF593DD142FD}" destId="{B015248F-59AF-4AFD-9F62-8C17001B5B39}" srcOrd="2" destOrd="0" parTransId="{699A0907-1B2B-4A69-80DB-02F4199B929B}" sibTransId="{E3CCCA0C-A107-4B91-8062-E336AEE0CC6D}"/>
    <dgm:cxn modelId="{F6E3850D-E6F8-4C7B-BFCA-79A79C215EF5}" type="presOf" srcId="{67925B03-0AE2-4658-A529-E9ECE8E6B849}" destId="{C91920B6-7E6B-4169-93BA-E3D723708CAD}" srcOrd="0" destOrd="0" presId="urn:microsoft.com/office/officeart/2005/8/layout/hList7"/>
    <dgm:cxn modelId="{E697035A-43F6-43B6-BC1F-926158506F32}" srcId="{2FE6BCE3-4FF0-4D85-890C-EF593DD142FD}" destId="{183A8FAF-D93A-4C16-8551-6C2154955E4D}" srcOrd="4" destOrd="0" parTransId="{AEF12AB6-5A43-4C50-A2AD-208A32E8519C}" sibTransId="{C70DF09B-4321-4CBF-82D4-42D599E01469}"/>
    <dgm:cxn modelId="{00371F5B-1AE3-4DB5-823E-0554289AF00C}" type="presOf" srcId="{183A8FAF-D93A-4C16-8551-6C2154955E4D}" destId="{B0394745-ABA8-4279-A0E9-483ED0DE3798}" srcOrd="1" destOrd="0" presId="urn:microsoft.com/office/officeart/2005/8/layout/hList7"/>
    <dgm:cxn modelId="{D4139249-8E57-41CF-94EA-5DCAAFD9CB13}" type="presOf" srcId="{67925B03-0AE2-4658-A529-E9ECE8E6B849}" destId="{68CB01F4-03A2-42CD-9CF2-0E2B183C5D95}" srcOrd="1" destOrd="0" presId="urn:microsoft.com/office/officeart/2005/8/layout/hList7"/>
    <dgm:cxn modelId="{98ED74D6-4D37-46C5-AB3B-C4FE77517B95}" type="presOf" srcId="{C3952EC1-7C94-4D93-9F2A-5137BF5966D1}" destId="{D5F9A417-3BB2-4E7C-AB12-F10B4CF62F45}" srcOrd="0" destOrd="0" presId="urn:microsoft.com/office/officeart/2005/8/layout/hList7"/>
    <dgm:cxn modelId="{2249A385-B7AF-47D8-8558-4753BB0B3C6A}" srcId="{2FE6BCE3-4FF0-4D85-890C-EF593DD142FD}" destId="{2C792831-CF3E-429E-8BBD-F3634C9A5D9C}" srcOrd="0" destOrd="0" parTransId="{C1B5A7DF-5B07-4FA9-BC1C-AE2F6532D5EB}" sibTransId="{0E2E7E69-AC5D-46FA-A804-311A60983318}"/>
    <dgm:cxn modelId="{310F04EF-F9F4-43D2-81ED-69A4340E0BC7}" type="presOf" srcId="{E3CCCA0C-A107-4B91-8062-E336AEE0CC6D}" destId="{DAD0BDB8-2931-47BA-9B28-38E49B64D360}" srcOrd="0" destOrd="0" presId="urn:microsoft.com/office/officeart/2005/8/layout/hList7"/>
    <dgm:cxn modelId="{12488872-3CFD-46CB-8053-C84D962130A8}" type="presOf" srcId="{9E655788-62C1-4AF8-BF91-EDDE5952A7E3}" destId="{9DE0577D-84B0-49C6-BD1A-A337F7477476}" srcOrd="0" destOrd="0" presId="urn:microsoft.com/office/officeart/2005/8/layout/hList7"/>
    <dgm:cxn modelId="{205FDEE1-F576-407B-A754-A00408A5CFB0}" type="presOf" srcId="{2C792831-CF3E-429E-8BBD-F3634C9A5D9C}" destId="{4A468AA0-1444-4093-8962-B15B3DD86D1F}" srcOrd="1" destOrd="0" presId="urn:microsoft.com/office/officeart/2005/8/layout/hList7"/>
    <dgm:cxn modelId="{8C9A02C4-4BB1-4D32-A367-B45A48126660}" type="presOf" srcId="{2FE6BCE3-4FF0-4D85-890C-EF593DD142FD}" destId="{EF27818F-9511-432F-8095-13C222C7E23D}" srcOrd="0" destOrd="0" presId="urn:microsoft.com/office/officeart/2005/8/layout/hList7"/>
    <dgm:cxn modelId="{B492189C-1B7F-4423-8368-71A8B95F3FBD}" type="presOf" srcId="{0E2E7E69-AC5D-46FA-A804-311A60983318}" destId="{2D471C7C-EE85-452F-8D4C-69FE7D47402F}" srcOrd="0" destOrd="0" presId="urn:microsoft.com/office/officeart/2005/8/layout/hList7"/>
    <dgm:cxn modelId="{5A309054-BAC4-49A0-AD17-30615017506F}" type="presOf" srcId="{183A8FAF-D93A-4C16-8551-6C2154955E4D}" destId="{89FA90D2-C33A-4358-8D3E-B56F8192EC29}" srcOrd="0" destOrd="0" presId="urn:microsoft.com/office/officeart/2005/8/layout/hList7"/>
    <dgm:cxn modelId="{97580CE8-6E5B-44A0-86D1-5228F69D25F2}" type="presParOf" srcId="{EF27818F-9511-432F-8095-13C222C7E23D}" destId="{EA7D649C-D0EE-4325-9678-DFD3B226F68E}" srcOrd="0" destOrd="0" presId="urn:microsoft.com/office/officeart/2005/8/layout/hList7"/>
    <dgm:cxn modelId="{AB66500F-53CB-419F-B600-FB236A8D953B}" type="presParOf" srcId="{EF27818F-9511-432F-8095-13C222C7E23D}" destId="{A6D4128D-1355-45CD-A2F2-DC7A9AF56800}" srcOrd="1" destOrd="0" presId="urn:microsoft.com/office/officeart/2005/8/layout/hList7"/>
    <dgm:cxn modelId="{CFA641FB-315E-4F35-9135-BBB8E923F9ED}" type="presParOf" srcId="{A6D4128D-1355-45CD-A2F2-DC7A9AF56800}" destId="{E2FD89C6-1254-4415-A087-2CA144249E2E}" srcOrd="0" destOrd="0" presId="urn:microsoft.com/office/officeart/2005/8/layout/hList7"/>
    <dgm:cxn modelId="{B86B1C2B-50F2-4CED-9833-E919DD83BC72}" type="presParOf" srcId="{E2FD89C6-1254-4415-A087-2CA144249E2E}" destId="{AD660CF3-8DD6-4466-8342-21592DFE2B4D}" srcOrd="0" destOrd="0" presId="urn:microsoft.com/office/officeart/2005/8/layout/hList7"/>
    <dgm:cxn modelId="{00AB216D-2812-4838-A388-F2592917DBBA}" type="presParOf" srcId="{E2FD89C6-1254-4415-A087-2CA144249E2E}" destId="{4A468AA0-1444-4093-8962-B15B3DD86D1F}" srcOrd="1" destOrd="0" presId="urn:microsoft.com/office/officeart/2005/8/layout/hList7"/>
    <dgm:cxn modelId="{9ADEBE6C-2727-4720-A66A-2C41C82C42D1}" type="presParOf" srcId="{E2FD89C6-1254-4415-A087-2CA144249E2E}" destId="{E5826F09-A8FB-4E3F-BD9B-4A4E549D93B4}" srcOrd="2" destOrd="0" presId="urn:microsoft.com/office/officeart/2005/8/layout/hList7"/>
    <dgm:cxn modelId="{ED5E5C4C-952F-4A60-82B6-0897EA66CED7}" type="presParOf" srcId="{E2FD89C6-1254-4415-A087-2CA144249E2E}" destId="{92B8A684-2E27-4620-9358-6426CFFE7545}" srcOrd="3" destOrd="0" presId="urn:microsoft.com/office/officeart/2005/8/layout/hList7"/>
    <dgm:cxn modelId="{67C474E2-549E-4BC3-A382-C19B85500714}" type="presParOf" srcId="{A6D4128D-1355-45CD-A2F2-DC7A9AF56800}" destId="{2D471C7C-EE85-452F-8D4C-69FE7D47402F}" srcOrd="1" destOrd="0" presId="urn:microsoft.com/office/officeart/2005/8/layout/hList7"/>
    <dgm:cxn modelId="{58CCEA88-FBB2-47FF-BD58-BC9C0B581F0A}" type="presParOf" srcId="{A6D4128D-1355-45CD-A2F2-DC7A9AF56800}" destId="{840FF4A0-00CC-4077-B8EC-4BA851DEE989}" srcOrd="2" destOrd="0" presId="urn:microsoft.com/office/officeart/2005/8/layout/hList7"/>
    <dgm:cxn modelId="{EA160AE1-BB7E-46AA-82F2-30D0C19F913F}" type="presParOf" srcId="{840FF4A0-00CC-4077-B8EC-4BA851DEE989}" destId="{E82548B2-9ECA-40F4-A35D-9783BFF782C5}" srcOrd="0" destOrd="0" presId="urn:microsoft.com/office/officeart/2005/8/layout/hList7"/>
    <dgm:cxn modelId="{D28B9113-7676-4757-B7F1-75E0681D71A5}" type="presParOf" srcId="{840FF4A0-00CC-4077-B8EC-4BA851DEE989}" destId="{A668129C-EB09-46A5-9471-B3D5018A58F7}" srcOrd="1" destOrd="0" presId="urn:microsoft.com/office/officeart/2005/8/layout/hList7"/>
    <dgm:cxn modelId="{429A693B-22B4-4020-8E49-59CA0CE26534}" type="presParOf" srcId="{840FF4A0-00CC-4077-B8EC-4BA851DEE989}" destId="{0D8BF289-90FC-4F51-A30C-9D148A2ED5A2}" srcOrd="2" destOrd="0" presId="urn:microsoft.com/office/officeart/2005/8/layout/hList7"/>
    <dgm:cxn modelId="{C42BE52D-D424-47B7-BEC7-F82065FB291C}" type="presParOf" srcId="{840FF4A0-00CC-4077-B8EC-4BA851DEE989}" destId="{A387ABF8-0944-4771-93E9-1B2BB55DF112}" srcOrd="3" destOrd="0" presId="urn:microsoft.com/office/officeart/2005/8/layout/hList7"/>
    <dgm:cxn modelId="{54517733-5AB4-40CA-96F6-C4C823F7FC70}" type="presParOf" srcId="{A6D4128D-1355-45CD-A2F2-DC7A9AF56800}" destId="{D5F9A417-3BB2-4E7C-AB12-F10B4CF62F45}" srcOrd="3" destOrd="0" presId="urn:microsoft.com/office/officeart/2005/8/layout/hList7"/>
    <dgm:cxn modelId="{6361D9B8-0F5C-4EBB-B56E-B9B546D7714F}" type="presParOf" srcId="{A6D4128D-1355-45CD-A2F2-DC7A9AF56800}" destId="{CC3AB4DE-7B50-4B74-B0A6-0BE174766A1B}" srcOrd="4" destOrd="0" presId="urn:microsoft.com/office/officeart/2005/8/layout/hList7"/>
    <dgm:cxn modelId="{7ED89CFE-9323-4A0C-9AA7-74C568C35ACF}" type="presParOf" srcId="{CC3AB4DE-7B50-4B74-B0A6-0BE174766A1B}" destId="{8D96047E-9265-4776-8BC1-8FA2FE8C3707}" srcOrd="0" destOrd="0" presId="urn:microsoft.com/office/officeart/2005/8/layout/hList7"/>
    <dgm:cxn modelId="{4FE3953D-E408-409A-91EF-700D8F6F9743}" type="presParOf" srcId="{CC3AB4DE-7B50-4B74-B0A6-0BE174766A1B}" destId="{30E2B380-DEF9-4B2B-B69A-68754B18DB3C}" srcOrd="1" destOrd="0" presId="urn:microsoft.com/office/officeart/2005/8/layout/hList7"/>
    <dgm:cxn modelId="{A576A1D8-2D83-4B9F-9D46-0960CCA8D45A}" type="presParOf" srcId="{CC3AB4DE-7B50-4B74-B0A6-0BE174766A1B}" destId="{B6F9B250-3FCF-44E8-B23E-98641C689976}" srcOrd="2" destOrd="0" presId="urn:microsoft.com/office/officeart/2005/8/layout/hList7"/>
    <dgm:cxn modelId="{F0D465A9-7331-438D-9C83-DFAB1F0562D1}" type="presParOf" srcId="{CC3AB4DE-7B50-4B74-B0A6-0BE174766A1B}" destId="{79D755C2-D601-4A99-8916-0EB91AEE714D}" srcOrd="3" destOrd="0" presId="urn:microsoft.com/office/officeart/2005/8/layout/hList7"/>
    <dgm:cxn modelId="{A0B5B13C-CCDD-4588-8832-B454027E9EE9}" type="presParOf" srcId="{A6D4128D-1355-45CD-A2F2-DC7A9AF56800}" destId="{DAD0BDB8-2931-47BA-9B28-38E49B64D360}" srcOrd="5" destOrd="0" presId="urn:microsoft.com/office/officeart/2005/8/layout/hList7"/>
    <dgm:cxn modelId="{926C2BA5-9455-49E6-8FB5-68A85C8BF1E7}" type="presParOf" srcId="{A6D4128D-1355-45CD-A2F2-DC7A9AF56800}" destId="{723B1C4D-3C33-4AEE-853C-9F9135520512}" srcOrd="6" destOrd="0" presId="urn:microsoft.com/office/officeart/2005/8/layout/hList7"/>
    <dgm:cxn modelId="{9C75299D-AABF-4E5C-BB36-263F86007C98}" type="presParOf" srcId="{723B1C4D-3C33-4AEE-853C-9F9135520512}" destId="{C91920B6-7E6B-4169-93BA-E3D723708CAD}" srcOrd="0" destOrd="0" presId="urn:microsoft.com/office/officeart/2005/8/layout/hList7"/>
    <dgm:cxn modelId="{02C923C4-0717-4AB8-AFAE-C659B177889C}" type="presParOf" srcId="{723B1C4D-3C33-4AEE-853C-9F9135520512}" destId="{68CB01F4-03A2-42CD-9CF2-0E2B183C5D95}" srcOrd="1" destOrd="0" presId="urn:microsoft.com/office/officeart/2005/8/layout/hList7"/>
    <dgm:cxn modelId="{2403599F-A63A-46C6-B64C-CC6847155E5F}" type="presParOf" srcId="{723B1C4D-3C33-4AEE-853C-9F9135520512}" destId="{CF9517C3-542A-4A32-B3ED-48E69741072C}" srcOrd="2" destOrd="0" presId="urn:microsoft.com/office/officeart/2005/8/layout/hList7"/>
    <dgm:cxn modelId="{65320845-FACF-4762-90B0-65337DC08295}" type="presParOf" srcId="{723B1C4D-3C33-4AEE-853C-9F9135520512}" destId="{48AA562D-115C-43AB-A97F-A51371FC8905}" srcOrd="3" destOrd="0" presId="urn:microsoft.com/office/officeart/2005/8/layout/hList7"/>
    <dgm:cxn modelId="{0DD699D2-19BE-4168-A358-1810C3ECB784}" type="presParOf" srcId="{A6D4128D-1355-45CD-A2F2-DC7A9AF56800}" destId="{9DE0577D-84B0-49C6-BD1A-A337F7477476}" srcOrd="7" destOrd="0" presId="urn:microsoft.com/office/officeart/2005/8/layout/hList7"/>
    <dgm:cxn modelId="{1354C8F2-589B-42A1-B61E-EBDBADCA8D5E}" type="presParOf" srcId="{A6D4128D-1355-45CD-A2F2-DC7A9AF56800}" destId="{F451C9D1-86F7-4F9C-AE74-1D27E7DF4ED3}" srcOrd="8" destOrd="0" presId="urn:microsoft.com/office/officeart/2005/8/layout/hList7"/>
    <dgm:cxn modelId="{CC65ABCC-5FD3-4DF6-B0F1-3700005C1A7A}" type="presParOf" srcId="{F451C9D1-86F7-4F9C-AE74-1D27E7DF4ED3}" destId="{89FA90D2-C33A-4358-8D3E-B56F8192EC29}" srcOrd="0" destOrd="0" presId="urn:microsoft.com/office/officeart/2005/8/layout/hList7"/>
    <dgm:cxn modelId="{05116194-7CA2-4BC5-8426-683906FB855B}" type="presParOf" srcId="{F451C9D1-86F7-4F9C-AE74-1D27E7DF4ED3}" destId="{B0394745-ABA8-4279-A0E9-483ED0DE3798}" srcOrd="1" destOrd="0" presId="urn:microsoft.com/office/officeart/2005/8/layout/hList7"/>
    <dgm:cxn modelId="{1FCC175A-7938-4ECC-9D56-524C389CBA76}" type="presParOf" srcId="{F451C9D1-86F7-4F9C-AE74-1D27E7DF4ED3}" destId="{DBB399C8-7E84-4190-B353-015C4437ACBA}" srcOrd="2" destOrd="0" presId="urn:microsoft.com/office/officeart/2005/8/layout/hList7"/>
    <dgm:cxn modelId="{47B2A887-3FF5-4AB7-B41F-CE376D008A61}" type="presParOf" srcId="{F451C9D1-86F7-4F9C-AE74-1D27E7DF4ED3}" destId="{32261DAF-A207-4822-A082-F5876E31A983}"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EC3066-1DE9-49E0-8AEA-44EE3C30C222}" type="doc">
      <dgm:prSet loTypeId="urn:microsoft.com/office/officeart/2005/8/layout/hierarchy3" loCatId="relationship" qsTypeId="urn:microsoft.com/office/officeart/2005/8/quickstyle/simple1" qsCatId="simple" csTypeId="urn:microsoft.com/office/officeart/2005/8/colors/colorful1" csCatId="colorful" phldr="1"/>
      <dgm:spPr/>
      <dgm:t>
        <a:bodyPr/>
        <a:lstStyle/>
        <a:p>
          <a:endParaRPr lang="en-US"/>
        </a:p>
      </dgm:t>
    </dgm:pt>
    <dgm:pt modelId="{19068C1A-93E0-4088-8BDC-D8EC3BA40222}">
      <dgm:prSet phldrT="[Text]" custT="1"/>
      <dgm:spPr/>
      <dgm:t>
        <a:bodyPr/>
        <a:lstStyle/>
        <a:p>
          <a:r>
            <a:rPr lang="en-US" sz="2000" b="1" dirty="0" smtClean="0">
              <a:latin typeface="+mn-lt"/>
            </a:rPr>
            <a:t>Word/Syllable stress</a:t>
          </a:r>
          <a:endParaRPr lang="en-US" sz="2000" b="1" dirty="0">
            <a:latin typeface="+mn-lt"/>
          </a:endParaRPr>
        </a:p>
      </dgm:t>
    </dgm:pt>
    <dgm:pt modelId="{777FED41-7F89-41B4-A53E-95904AE493EC}" type="parTrans" cxnId="{DFD7F9E8-52CA-4627-A59C-C063EE77500C}">
      <dgm:prSet/>
      <dgm:spPr/>
      <dgm:t>
        <a:bodyPr/>
        <a:lstStyle/>
        <a:p>
          <a:endParaRPr lang="en-US"/>
        </a:p>
      </dgm:t>
    </dgm:pt>
    <dgm:pt modelId="{4D609CE0-AA8D-4F02-AA1C-DF2C408B31E4}" type="sibTrans" cxnId="{DFD7F9E8-52CA-4627-A59C-C063EE77500C}">
      <dgm:prSet/>
      <dgm:spPr/>
      <dgm:t>
        <a:bodyPr/>
        <a:lstStyle/>
        <a:p>
          <a:endParaRPr lang="en-US"/>
        </a:p>
      </dgm:t>
    </dgm:pt>
    <dgm:pt modelId="{D60A0B36-EEAB-4263-9628-385CBCA658EC}">
      <dgm:prSet phldrT="[Text]" custT="1"/>
      <dgm:spPr/>
      <dgm:t>
        <a:bodyPr/>
        <a:lstStyle/>
        <a:p>
          <a:r>
            <a:rPr lang="en-US" sz="2000" dirty="0" smtClean="0">
              <a:latin typeface="+mn-lt"/>
              <a:cs typeface="Arial" panose="020B0604020202020204" pitchFamily="34" charset="0"/>
            </a:rPr>
            <a:t>The emphasis is on one syllable within a word</a:t>
          </a:r>
          <a:endParaRPr lang="en-US" sz="2000" dirty="0">
            <a:latin typeface="+mn-lt"/>
            <a:cs typeface="Arial" panose="020B0604020202020204" pitchFamily="34" charset="0"/>
          </a:endParaRPr>
        </a:p>
      </dgm:t>
    </dgm:pt>
    <dgm:pt modelId="{A878CCDA-3F0B-4078-95E4-289B2458687F}" type="parTrans" cxnId="{10AF88E2-8495-49BA-B3DE-F4568C264DEA}">
      <dgm:prSet/>
      <dgm:spPr/>
      <dgm:t>
        <a:bodyPr/>
        <a:lstStyle/>
        <a:p>
          <a:endParaRPr lang="en-US"/>
        </a:p>
      </dgm:t>
    </dgm:pt>
    <dgm:pt modelId="{A7F7A621-5935-4585-9E3C-B6F880A242EF}" type="sibTrans" cxnId="{10AF88E2-8495-49BA-B3DE-F4568C264DEA}">
      <dgm:prSet/>
      <dgm:spPr/>
      <dgm:t>
        <a:bodyPr/>
        <a:lstStyle/>
        <a:p>
          <a:endParaRPr lang="en-US"/>
        </a:p>
      </dgm:t>
    </dgm:pt>
    <dgm:pt modelId="{1712EF8E-EEB2-4A31-A04B-1CEF172DCCC9}">
      <dgm:prSet phldrT="[Text]" custT="1"/>
      <dgm:spPr/>
      <dgm:t>
        <a:bodyPr/>
        <a:lstStyle/>
        <a:p>
          <a:r>
            <a:rPr lang="en-US" sz="2000" b="1" dirty="0" smtClean="0">
              <a:latin typeface="+mn-lt"/>
            </a:rPr>
            <a:t>Sentence stress</a:t>
          </a:r>
          <a:endParaRPr lang="en-US" sz="2000" b="1" dirty="0">
            <a:latin typeface="+mn-lt"/>
          </a:endParaRPr>
        </a:p>
      </dgm:t>
    </dgm:pt>
    <dgm:pt modelId="{A0C7F737-D5D8-4CAE-B1DF-2214B836737E}" type="parTrans" cxnId="{3BE4DB9C-938A-4D38-8FC5-E44576E91232}">
      <dgm:prSet/>
      <dgm:spPr/>
      <dgm:t>
        <a:bodyPr/>
        <a:lstStyle/>
        <a:p>
          <a:endParaRPr lang="en-US"/>
        </a:p>
      </dgm:t>
    </dgm:pt>
    <dgm:pt modelId="{D9219665-BD64-48FC-910A-91A0028C74AB}" type="sibTrans" cxnId="{3BE4DB9C-938A-4D38-8FC5-E44576E91232}">
      <dgm:prSet/>
      <dgm:spPr/>
      <dgm:t>
        <a:bodyPr/>
        <a:lstStyle/>
        <a:p>
          <a:endParaRPr lang="en-US"/>
        </a:p>
      </dgm:t>
    </dgm:pt>
    <dgm:pt modelId="{175ED400-D24E-496C-B080-3F51E420645F}">
      <dgm:prSet phldrT="[Text]" custT="1"/>
      <dgm:spPr/>
      <dgm:t>
        <a:bodyPr/>
        <a:lstStyle/>
        <a:p>
          <a:r>
            <a:rPr lang="en-US" sz="2000" dirty="0" smtClean="0">
              <a:latin typeface="+mn-lt"/>
              <a:cs typeface="Arial" panose="020B0604020202020204" pitchFamily="34" charset="0"/>
            </a:rPr>
            <a:t>The prominence given to certain words within a sentence</a:t>
          </a:r>
          <a:endParaRPr lang="en-US" sz="2000" dirty="0">
            <a:latin typeface="+mn-lt"/>
            <a:cs typeface="Arial" panose="020B0604020202020204" pitchFamily="34" charset="0"/>
          </a:endParaRPr>
        </a:p>
      </dgm:t>
    </dgm:pt>
    <dgm:pt modelId="{42754268-CB23-44CF-8FA4-94DF95D0829E}" type="parTrans" cxnId="{5D9DD459-7343-49CE-85F4-59E8EF4AB3CA}">
      <dgm:prSet/>
      <dgm:spPr>
        <a:ln>
          <a:solidFill>
            <a:schemeClr val="tx1"/>
          </a:solidFill>
        </a:ln>
      </dgm:spPr>
      <dgm:t>
        <a:bodyPr/>
        <a:lstStyle/>
        <a:p>
          <a:endParaRPr lang="en-US"/>
        </a:p>
      </dgm:t>
    </dgm:pt>
    <dgm:pt modelId="{5930E916-1B90-4E25-8CD8-1A1CB1435A60}" type="sibTrans" cxnId="{5D9DD459-7343-49CE-85F4-59E8EF4AB3CA}">
      <dgm:prSet/>
      <dgm:spPr/>
      <dgm:t>
        <a:bodyPr/>
        <a:lstStyle/>
        <a:p>
          <a:endParaRPr lang="en-US"/>
        </a:p>
      </dgm:t>
    </dgm:pt>
    <dgm:pt modelId="{0A0A549C-1756-4BBD-85E0-E6EEFAD8DF70}" type="pres">
      <dgm:prSet presAssocID="{30EC3066-1DE9-49E0-8AEA-44EE3C30C222}" presName="diagram" presStyleCnt="0">
        <dgm:presLayoutVars>
          <dgm:chPref val="1"/>
          <dgm:dir/>
          <dgm:animOne val="branch"/>
          <dgm:animLvl val="lvl"/>
          <dgm:resizeHandles/>
        </dgm:presLayoutVars>
      </dgm:prSet>
      <dgm:spPr/>
      <dgm:t>
        <a:bodyPr/>
        <a:lstStyle/>
        <a:p>
          <a:endParaRPr lang="en-US"/>
        </a:p>
      </dgm:t>
    </dgm:pt>
    <dgm:pt modelId="{9A1CD3D9-DFFF-4334-BB46-34DF620E6396}" type="pres">
      <dgm:prSet presAssocID="{19068C1A-93E0-4088-8BDC-D8EC3BA40222}" presName="root" presStyleCnt="0"/>
      <dgm:spPr/>
    </dgm:pt>
    <dgm:pt modelId="{1B765F76-ECD5-4425-89B5-E985E4A3445D}" type="pres">
      <dgm:prSet presAssocID="{19068C1A-93E0-4088-8BDC-D8EC3BA40222}" presName="rootComposite" presStyleCnt="0"/>
      <dgm:spPr/>
    </dgm:pt>
    <dgm:pt modelId="{074453E0-F58F-47CD-87CE-4F268CDCD292}" type="pres">
      <dgm:prSet presAssocID="{19068C1A-93E0-4088-8BDC-D8EC3BA40222}" presName="rootText" presStyleLbl="node1" presStyleIdx="0" presStyleCnt="2" custScaleX="108113"/>
      <dgm:spPr/>
      <dgm:t>
        <a:bodyPr/>
        <a:lstStyle/>
        <a:p>
          <a:endParaRPr lang="en-US"/>
        </a:p>
      </dgm:t>
    </dgm:pt>
    <dgm:pt modelId="{AC258906-D9D7-4215-AA06-D363DCADFAFD}" type="pres">
      <dgm:prSet presAssocID="{19068C1A-93E0-4088-8BDC-D8EC3BA40222}" presName="rootConnector" presStyleLbl="node1" presStyleIdx="0" presStyleCnt="2"/>
      <dgm:spPr/>
      <dgm:t>
        <a:bodyPr/>
        <a:lstStyle/>
        <a:p>
          <a:endParaRPr lang="en-US"/>
        </a:p>
      </dgm:t>
    </dgm:pt>
    <dgm:pt modelId="{DB2EEA40-7048-445B-90CE-BF2DC688253C}" type="pres">
      <dgm:prSet presAssocID="{19068C1A-93E0-4088-8BDC-D8EC3BA40222}" presName="childShape" presStyleCnt="0"/>
      <dgm:spPr/>
    </dgm:pt>
    <dgm:pt modelId="{EAF43C44-7843-4227-B0CB-2F0D01A8F709}" type="pres">
      <dgm:prSet presAssocID="{A878CCDA-3F0B-4078-95E4-289B2458687F}" presName="Name13" presStyleLbl="parChTrans1D2" presStyleIdx="0" presStyleCnt="2"/>
      <dgm:spPr/>
      <dgm:t>
        <a:bodyPr/>
        <a:lstStyle/>
        <a:p>
          <a:endParaRPr lang="en-US"/>
        </a:p>
      </dgm:t>
    </dgm:pt>
    <dgm:pt modelId="{70208758-99E9-4912-AE0F-B88B2FAD77C5}" type="pres">
      <dgm:prSet presAssocID="{D60A0B36-EEAB-4263-9628-385CBCA658EC}" presName="childText" presStyleLbl="bgAcc1" presStyleIdx="0" presStyleCnt="2" custScaleX="120666">
        <dgm:presLayoutVars>
          <dgm:bulletEnabled val="1"/>
        </dgm:presLayoutVars>
      </dgm:prSet>
      <dgm:spPr/>
      <dgm:t>
        <a:bodyPr/>
        <a:lstStyle/>
        <a:p>
          <a:endParaRPr lang="en-US"/>
        </a:p>
      </dgm:t>
    </dgm:pt>
    <dgm:pt modelId="{2985EAB0-EB9F-4CB9-8F3A-092174CBDE1B}" type="pres">
      <dgm:prSet presAssocID="{1712EF8E-EEB2-4A31-A04B-1CEF172DCCC9}" presName="root" presStyleCnt="0"/>
      <dgm:spPr/>
    </dgm:pt>
    <dgm:pt modelId="{9745B4F8-090F-48B4-9D84-A7033E93FBCB}" type="pres">
      <dgm:prSet presAssocID="{1712EF8E-EEB2-4A31-A04B-1CEF172DCCC9}" presName="rootComposite" presStyleCnt="0"/>
      <dgm:spPr/>
    </dgm:pt>
    <dgm:pt modelId="{07521BE8-CA0F-48BB-A4D9-8C433312E31F}" type="pres">
      <dgm:prSet presAssocID="{1712EF8E-EEB2-4A31-A04B-1CEF172DCCC9}" presName="rootText" presStyleLbl="node1" presStyleIdx="1" presStyleCnt="2" custScaleX="108113"/>
      <dgm:spPr/>
      <dgm:t>
        <a:bodyPr/>
        <a:lstStyle/>
        <a:p>
          <a:endParaRPr lang="en-US"/>
        </a:p>
      </dgm:t>
    </dgm:pt>
    <dgm:pt modelId="{D1730658-9116-4DED-929E-B713D6EF3287}" type="pres">
      <dgm:prSet presAssocID="{1712EF8E-EEB2-4A31-A04B-1CEF172DCCC9}" presName="rootConnector" presStyleLbl="node1" presStyleIdx="1" presStyleCnt="2"/>
      <dgm:spPr/>
      <dgm:t>
        <a:bodyPr/>
        <a:lstStyle/>
        <a:p>
          <a:endParaRPr lang="en-US"/>
        </a:p>
      </dgm:t>
    </dgm:pt>
    <dgm:pt modelId="{DB433FE2-9BB3-4C7D-A69C-F6A3F6198E60}" type="pres">
      <dgm:prSet presAssocID="{1712EF8E-EEB2-4A31-A04B-1CEF172DCCC9}" presName="childShape" presStyleCnt="0"/>
      <dgm:spPr/>
    </dgm:pt>
    <dgm:pt modelId="{7F73CF7C-3BB8-48A2-8A0B-1C42CCD0083C}" type="pres">
      <dgm:prSet presAssocID="{42754268-CB23-44CF-8FA4-94DF95D0829E}" presName="Name13" presStyleLbl="parChTrans1D2" presStyleIdx="1" presStyleCnt="2"/>
      <dgm:spPr/>
      <dgm:t>
        <a:bodyPr/>
        <a:lstStyle/>
        <a:p>
          <a:endParaRPr lang="en-US"/>
        </a:p>
      </dgm:t>
    </dgm:pt>
    <dgm:pt modelId="{9B6288C0-0525-44CE-B96C-08644DD59C9B}" type="pres">
      <dgm:prSet presAssocID="{175ED400-D24E-496C-B080-3F51E420645F}" presName="childText" presStyleLbl="bgAcc1" presStyleIdx="1" presStyleCnt="2" custScaleX="114802">
        <dgm:presLayoutVars>
          <dgm:bulletEnabled val="1"/>
        </dgm:presLayoutVars>
      </dgm:prSet>
      <dgm:spPr/>
      <dgm:t>
        <a:bodyPr/>
        <a:lstStyle/>
        <a:p>
          <a:endParaRPr lang="en-US"/>
        </a:p>
      </dgm:t>
    </dgm:pt>
  </dgm:ptLst>
  <dgm:cxnLst>
    <dgm:cxn modelId="{A8C15867-0542-4B4A-A068-7F0A6D0F88C9}" type="presOf" srcId="{175ED400-D24E-496C-B080-3F51E420645F}" destId="{9B6288C0-0525-44CE-B96C-08644DD59C9B}" srcOrd="0" destOrd="0" presId="urn:microsoft.com/office/officeart/2005/8/layout/hierarchy3"/>
    <dgm:cxn modelId="{BC44A91F-358E-4565-8B4D-88637C32EA96}" type="presOf" srcId="{30EC3066-1DE9-49E0-8AEA-44EE3C30C222}" destId="{0A0A549C-1756-4BBD-85E0-E6EEFAD8DF70}" srcOrd="0" destOrd="0" presId="urn:microsoft.com/office/officeart/2005/8/layout/hierarchy3"/>
    <dgm:cxn modelId="{10AF88E2-8495-49BA-B3DE-F4568C264DEA}" srcId="{19068C1A-93E0-4088-8BDC-D8EC3BA40222}" destId="{D60A0B36-EEAB-4263-9628-385CBCA658EC}" srcOrd="0" destOrd="0" parTransId="{A878CCDA-3F0B-4078-95E4-289B2458687F}" sibTransId="{A7F7A621-5935-4585-9E3C-B6F880A242EF}"/>
    <dgm:cxn modelId="{DFD7F9E8-52CA-4627-A59C-C063EE77500C}" srcId="{30EC3066-1DE9-49E0-8AEA-44EE3C30C222}" destId="{19068C1A-93E0-4088-8BDC-D8EC3BA40222}" srcOrd="0" destOrd="0" parTransId="{777FED41-7F89-41B4-A53E-95904AE493EC}" sibTransId="{4D609CE0-AA8D-4F02-AA1C-DF2C408B31E4}"/>
    <dgm:cxn modelId="{A736F3F5-42C9-4551-A695-2347CF04D916}" type="presOf" srcId="{19068C1A-93E0-4088-8BDC-D8EC3BA40222}" destId="{AC258906-D9D7-4215-AA06-D363DCADFAFD}" srcOrd="1" destOrd="0" presId="urn:microsoft.com/office/officeart/2005/8/layout/hierarchy3"/>
    <dgm:cxn modelId="{8E77B7E5-B870-465B-A4D6-BB103E31D471}" type="presOf" srcId="{A878CCDA-3F0B-4078-95E4-289B2458687F}" destId="{EAF43C44-7843-4227-B0CB-2F0D01A8F709}" srcOrd="0" destOrd="0" presId="urn:microsoft.com/office/officeart/2005/8/layout/hierarchy3"/>
    <dgm:cxn modelId="{5D9DD459-7343-49CE-85F4-59E8EF4AB3CA}" srcId="{1712EF8E-EEB2-4A31-A04B-1CEF172DCCC9}" destId="{175ED400-D24E-496C-B080-3F51E420645F}" srcOrd="0" destOrd="0" parTransId="{42754268-CB23-44CF-8FA4-94DF95D0829E}" sibTransId="{5930E916-1B90-4E25-8CD8-1A1CB1435A60}"/>
    <dgm:cxn modelId="{03147D57-BD56-4AEC-B270-909B80F1034A}" type="presOf" srcId="{D60A0B36-EEAB-4263-9628-385CBCA658EC}" destId="{70208758-99E9-4912-AE0F-B88B2FAD77C5}" srcOrd="0" destOrd="0" presId="urn:microsoft.com/office/officeart/2005/8/layout/hierarchy3"/>
    <dgm:cxn modelId="{3BE4DB9C-938A-4D38-8FC5-E44576E91232}" srcId="{30EC3066-1DE9-49E0-8AEA-44EE3C30C222}" destId="{1712EF8E-EEB2-4A31-A04B-1CEF172DCCC9}" srcOrd="1" destOrd="0" parTransId="{A0C7F737-D5D8-4CAE-B1DF-2214B836737E}" sibTransId="{D9219665-BD64-48FC-910A-91A0028C74AB}"/>
    <dgm:cxn modelId="{ADFF7398-B0F2-4518-8BE1-38CF59F5742B}" type="presOf" srcId="{1712EF8E-EEB2-4A31-A04B-1CEF172DCCC9}" destId="{D1730658-9116-4DED-929E-B713D6EF3287}" srcOrd="1" destOrd="0" presId="urn:microsoft.com/office/officeart/2005/8/layout/hierarchy3"/>
    <dgm:cxn modelId="{98044830-E7B0-4A36-82D9-78D63701746D}" type="presOf" srcId="{1712EF8E-EEB2-4A31-A04B-1CEF172DCCC9}" destId="{07521BE8-CA0F-48BB-A4D9-8C433312E31F}" srcOrd="0" destOrd="0" presId="urn:microsoft.com/office/officeart/2005/8/layout/hierarchy3"/>
    <dgm:cxn modelId="{ABA26132-5A6A-40CB-BE5B-5EA582BAD761}" type="presOf" srcId="{42754268-CB23-44CF-8FA4-94DF95D0829E}" destId="{7F73CF7C-3BB8-48A2-8A0B-1C42CCD0083C}" srcOrd="0" destOrd="0" presId="urn:microsoft.com/office/officeart/2005/8/layout/hierarchy3"/>
    <dgm:cxn modelId="{179421AD-E6A3-46D2-BC64-1DCE92B203A9}" type="presOf" srcId="{19068C1A-93E0-4088-8BDC-D8EC3BA40222}" destId="{074453E0-F58F-47CD-87CE-4F268CDCD292}" srcOrd="0" destOrd="0" presId="urn:microsoft.com/office/officeart/2005/8/layout/hierarchy3"/>
    <dgm:cxn modelId="{9ECAA8CC-3CB4-443A-BC06-CD77245E292B}" type="presParOf" srcId="{0A0A549C-1756-4BBD-85E0-E6EEFAD8DF70}" destId="{9A1CD3D9-DFFF-4334-BB46-34DF620E6396}" srcOrd="0" destOrd="0" presId="urn:microsoft.com/office/officeart/2005/8/layout/hierarchy3"/>
    <dgm:cxn modelId="{ED9B3244-BFB5-489C-B7C0-A3A13205D8E7}" type="presParOf" srcId="{9A1CD3D9-DFFF-4334-BB46-34DF620E6396}" destId="{1B765F76-ECD5-4425-89B5-E985E4A3445D}" srcOrd="0" destOrd="0" presId="urn:microsoft.com/office/officeart/2005/8/layout/hierarchy3"/>
    <dgm:cxn modelId="{900F0481-5D00-43F1-BF2A-5DD93CCC28FA}" type="presParOf" srcId="{1B765F76-ECD5-4425-89B5-E985E4A3445D}" destId="{074453E0-F58F-47CD-87CE-4F268CDCD292}" srcOrd="0" destOrd="0" presId="urn:microsoft.com/office/officeart/2005/8/layout/hierarchy3"/>
    <dgm:cxn modelId="{CF2A6044-BAC5-4480-84D1-6FF55DFB77A0}" type="presParOf" srcId="{1B765F76-ECD5-4425-89B5-E985E4A3445D}" destId="{AC258906-D9D7-4215-AA06-D363DCADFAFD}" srcOrd="1" destOrd="0" presId="urn:microsoft.com/office/officeart/2005/8/layout/hierarchy3"/>
    <dgm:cxn modelId="{19C17B77-D1ED-43BE-B7CC-5412703B88DB}" type="presParOf" srcId="{9A1CD3D9-DFFF-4334-BB46-34DF620E6396}" destId="{DB2EEA40-7048-445B-90CE-BF2DC688253C}" srcOrd="1" destOrd="0" presId="urn:microsoft.com/office/officeart/2005/8/layout/hierarchy3"/>
    <dgm:cxn modelId="{F068DA8D-3BC3-4855-BAB2-D6427BB3D4C0}" type="presParOf" srcId="{DB2EEA40-7048-445B-90CE-BF2DC688253C}" destId="{EAF43C44-7843-4227-B0CB-2F0D01A8F709}" srcOrd="0" destOrd="0" presId="urn:microsoft.com/office/officeart/2005/8/layout/hierarchy3"/>
    <dgm:cxn modelId="{43893788-21F9-449B-895C-F561E885C200}" type="presParOf" srcId="{DB2EEA40-7048-445B-90CE-BF2DC688253C}" destId="{70208758-99E9-4912-AE0F-B88B2FAD77C5}" srcOrd="1" destOrd="0" presId="urn:microsoft.com/office/officeart/2005/8/layout/hierarchy3"/>
    <dgm:cxn modelId="{2DB04194-B517-44EB-9309-9047223D6B3C}" type="presParOf" srcId="{0A0A549C-1756-4BBD-85E0-E6EEFAD8DF70}" destId="{2985EAB0-EB9F-4CB9-8F3A-092174CBDE1B}" srcOrd="1" destOrd="0" presId="urn:microsoft.com/office/officeart/2005/8/layout/hierarchy3"/>
    <dgm:cxn modelId="{B269CC28-323B-4F86-B3C6-9AC0E407C5AD}" type="presParOf" srcId="{2985EAB0-EB9F-4CB9-8F3A-092174CBDE1B}" destId="{9745B4F8-090F-48B4-9D84-A7033E93FBCB}" srcOrd="0" destOrd="0" presId="urn:microsoft.com/office/officeart/2005/8/layout/hierarchy3"/>
    <dgm:cxn modelId="{8FDA78B7-93C2-4DB1-85E5-3C9CE4CEBD6D}" type="presParOf" srcId="{9745B4F8-090F-48B4-9D84-A7033E93FBCB}" destId="{07521BE8-CA0F-48BB-A4D9-8C433312E31F}" srcOrd="0" destOrd="0" presId="urn:microsoft.com/office/officeart/2005/8/layout/hierarchy3"/>
    <dgm:cxn modelId="{F3CF6CF1-331C-4DD7-BCE9-94CA4AC116AD}" type="presParOf" srcId="{9745B4F8-090F-48B4-9D84-A7033E93FBCB}" destId="{D1730658-9116-4DED-929E-B713D6EF3287}" srcOrd="1" destOrd="0" presId="urn:microsoft.com/office/officeart/2005/8/layout/hierarchy3"/>
    <dgm:cxn modelId="{7FD0C959-7176-41A6-BF9B-BD403292F690}" type="presParOf" srcId="{2985EAB0-EB9F-4CB9-8F3A-092174CBDE1B}" destId="{DB433FE2-9BB3-4C7D-A69C-F6A3F6198E60}" srcOrd="1" destOrd="0" presId="urn:microsoft.com/office/officeart/2005/8/layout/hierarchy3"/>
    <dgm:cxn modelId="{51B7B0E5-3383-4AA3-A85C-AA9882EEA85E}" type="presParOf" srcId="{DB433FE2-9BB3-4C7D-A69C-F6A3F6198E60}" destId="{7F73CF7C-3BB8-48A2-8A0B-1C42CCD0083C}" srcOrd="0" destOrd="0" presId="urn:microsoft.com/office/officeart/2005/8/layout/hierarchy3"/>
    <dgm:cxn modelId="{84F08A16-67CB-4278-874C-9CFF1320C90B}" type="presParOf" srcId="{DB433FE2-9BB3-4C7D-A69C-F6A3F6198E60}" destId="{9B6288C0-0525-44CE-B96C-08644DD59C9B}"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9B7CF-8F57-4FCD-90AC-6C7C576AC9E0}">
      <dsp:nvSpPr>
        <dsp:cNvPr id="0" name=""/>
        <dsp:cNvSpPr/>
      </dsp:nvSpPr>
      <dsp:spPr>
        <a:xfrm>
          <a:off x="0" y="748376"/>
          <a:ext cx="8203286" cy="2245150"/>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AD23A0-5D09-470D-8841-F32B3CDCD837}">
      <dsp:nvSpPr>
        <dsp:cNvPr id="0" name=""/>
        <dsp:cNvSpPr/>
      </dsp:nvSpPr>
      <dsp:spPr>
        <a:xfrm>
          <a:off x="246098" y="299353"/>
          <a:ext cx="2409715" cy="164644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22731A-9B78-4EB7-BCE6-596B1CADB3AB}">
      <dsp:nvSpPr>
        <dsp:cNvPr id="0" name=""/>
        <dsp:cNvSpPr/>
      </dsp:nvSpPr>
      <dsp:spPr>
        <a:xfrm rot="10800000">
          <a:off x="246098" y="2245150"/>
          <a:ext cx="2409715" cy="2744073"/>
        </a:xfrm>
        <a:prstGeom prst="round2SameRect">
          <a:avLst>
            <a:gd name="adj1" fmla="val 10500"/>
            <a:gd name="adj2" fmla="val 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b="1" u="sng" kern="1200" dirty="0" smtClean="0"/>
            <a:t>Speech as Interaction</a:t>
          </a:r>
        </a:p>
        <a:p>
          <a:pPr lvl="0" algn="ctr" defTabSz="889000">
            <a:lnSpc>
              <a:spcPct val="90000"/>
            </a:lnSpc>
            <a:spcBef>
              <a:spcPct val="0"/>
            </a:spcBef>
            <a:spcAft>
              <a:spcPct val="35000"/>
            </a:spcAft>
          </a:pPr>
          <a:endParaRPr lang="en-US" sz="2000" b="1" kern="1200" dirty="0" smtClean="0"/>
        </a:p>
        <a:p>
          <a:pPr lvl="0" algn="ctr" defTabSz="889000">
            <a:lnSpc>
              <a:spcPct val="90000"/>
            </a:lnSpc>
            <a:spcBef>
              <a:spcPct val="0"/>
            </a:spcBef>
            <a:spcAft>
              <a:spcPct val="35000"/>
            </a:spcAft>
          </a:pPr>
          <a:r>
            <a:rPr lang="en-US" sz="2000" kern="1200" dirty="0" smtClean="0"/>
            <a:t>E.g. Exchange greetings, small talk, chit chat, share experiences etc.</a:t>
          </a:r>
          <a:endParaRPr lang="en-US" sz="2000" kern="1200" dirty="0"/>
        </a:p>
      </dsp:txBody>
      <dsp:txXfrm rot="10800000">
        <a:off x="320205" y="2245150"/>
        <a:ext cx="2261501" cy="2669966"/>
      </dsp:txXfrm>
    </dsp:sp>
    <dsp:sp modelId="{8D1F315F-19BB-4571-9CC1-0D988DCE235B}">
      <dsp:nvSpPr>
        <dsp:cNvPr id="0" name=""/>
        <dsp:cNvSpPr/>
      </dsp:nvSpPr>
      <dsp:spPr>
        <a:xfrm>
          <a:off x="2896785" y="299353"/>
          <a:ext cx="2409715" cy="1646443"/>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5000" r="-1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EA64CF-1C31-4DE6-8443-BE69A483151B}">
      <dsp:nvSpPr>
        <dsp:cNvPr id="0" name=""/>
        <dsp:cNvSpPr/>
      </dsp:nvSpPr>
      <dsp:spPr>
        <a:xfrm rot="10800000">
          <a:off x="2896785" y="2245150"/>
          <a:ext cx="2409715" cy="2744073"/>
        </a:xfrm>
        <a:prstGeom prst="round2SameRect">
          <a:avLst>
            <a:gd name="adj1" fmla="val 10500"/>
            <a:gd name="adj2" fmla="val 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b="1" u="sng" kern="1200" dirty="0" smtClean="0"/>
            <a:t>Speech as Transaction</a:t>
          </a:r>
        </a:p>
        <a:p>
          <a:pPr lvl="0" algn="ctr" defTabSz="889000">
            <a:lnSpc>
              <a:spcPct val="90000"/>
            </a:lnSpc>
            <a:spcBef>
              <a:spcPct val="0"/>
            </a:spcBef>
            <a:spcAft>
              <a:spcPct val="35000"/>
            </a:spcAft>
          </a:pPr>
          <a:endParaRPr lang="en-US" sz="2000" b="1" kern="1200" dirty="0" smtClean="0"/>
        </a:p>
        <a:p>
          <a:pPr lvl="0" algn="ctr" defTabSz="889000">
            <a:lnSpc>
              <a:spcPct val="90000"/>
            </a:lnSpc>
            <a:spcBef>
              <a:spcPct val="0"/>
            </a:spcBef>
            <a:spcAft>
              <a:spcPct val="35000"/>
            </a:spcAft>
          </a:pPr>
          <a:r>
            <a:rPr lang="en-US" sz="2000" kern="1200" dirty="0" smtClean="0"/>
            <a:t>E.g. Team meetings,  client calls, negotiations, decision making etc.</a:t>
          </a:r>
          <a:endParaRPr lang="en-US" sz="2000" kern="1200" dirty="0"/>
        </a:p>
      </dsp:txBody>
      <dsp:txXfrm rot="10800000">
        <a:off x="2970892" y="2245150"/>
        <a:ext cx="2261501" cy="2669966"/>
      </dsp:txXfrm>
    </dsp:sp>
    <dsp:sp modelId="{C407E28F-885F-4B9E-9B45-ACD29429050B}">
      <dsp:nvSpPr>
        <dsp:cNvPr id="0" name=""/>
        <dsp:cNvSpPr/>
      </dsp:nvSpPr>
      <dsp:spPr>
        <a:xfrm>
          <a:off x="5547472" y="299353"/>
          <a:ext cx="2409715" cy="1646443"/>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3000" b="-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9723AB-6B73-4721-9967-E25CCDD63E46}">
      <dsp:nvSpPr>
        <dsp:cNvPr id="0" name=""/>
        <dsp:cNvSpPr/>
      </dsp:nvSpPr>
      <dsp:spPr>
        <a:xfrm rot="10800000">
          <a:off x="5547472" y="2245150"/>
          <a:ext cx="2409715" cy="2744073"/>
        </a:xfrm>
        <a:prstGeom prst="round2SameRect">
          <a:avLst>
            <a:gd name="adj1" fmla="val 10500"/>
            <a:gd name="adj2" fmla="val 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US" sz="2000" b="1" u="sng" kern="1200" dirty="0" smtClean="0"/>
            <a:t>Speech as Performance</a:t>
          </a:r>
        </a:p>
        <a:p>
          <a:pPr lvl="0" algn="ctr" defTabSz="889000">
            <a:lnSpc>
              <a:spcPct val="90000"/>
            </a:lnSpc>
            <a:spcBef>
              <a:spcPct val="0"/>
            </a:spcBef>
            <a:spcAft>
              <a:spcPct val="35000"/>
            </a:spcAft>
          </a:pPr>
          <a:r>
            <a:rPr lang="en-US" sz="2000" kern="1200" dirty="0" smtClean="0"/>
            <a:t>E.g. Presentations,  sharing information with the team, welcome speech, debate, etc.</a:t>
          </a:r>
          <a:endParaRPr lang="en-US" sz="2000" kern="1200" dirty="0"/>
        </a:p>
      </dsp:txBody>
      <dsp:txXfrm rot="10800000">
        <a:off x="5621579" y="2245150"/>
        <a:ext cx="2261501" cy="2669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60CF3-8DD6-4466-8342-21592DFE2B4D}">
      <dsp:nvSpPr>
        <dsp:cNvPr id="0" name=""/>
        <dsp:cNvSpPr/>
      </dsp:nvSpPr>
      <dsp:spPr>
        <a:xfrm>
          <a:off x="0" y="0"/>
          <a:ext cx="1624132" cy="487680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Picture </a:t>
          </a:r>
          <a:endParaRPr lang="en-US" sz="3200" kern="1200" dirty="0"/>
        </a:p>
      </dsp:txBody>
      <dsp:txXfrm>
        <a:off x="0" y="1950720"/>
        <a:ext cx="1624132" cy="1950720"/>
      </dsp:txXfrm>
    </dsp:sp>
    <dsp:sp modelId="{92B8A684-2E27-4620-9358-6426CFFE7545}">
      <dsp:nvSpPr>
        <dsp:cNvPr id="0" name=""/>
        <dsp:cNvSpPr/>
      </dsp:nvSpPr>
      <dsp:spPr>
        <a:xfrm>
          <a:off x="48723" y="292608"/>
          <a:ext cx="1526684" cy="162397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2548B2-9ECA-40F4-A35D-9783BFF782C5}">
      <dsp:nvSpPr>
        <dsp:cNvPr id="0" name=""/>
        <dsp:cNvSpPr/>
      </dsp:nvSpPr>
      <dsp:spPr>
        <a:xfrm>
          <a:off x="1672856" y="0"/>
          <a:ext cx="1624132" cy="4876800"/>
        </a:xfrm>
        <a:prstGeom prst="roundRect">
          <a:avLst>
            <a:gd name="adj" fmla="val 10000"/>
          </a:avLst>
        </a:prstGeom>
        <a:solidFill>
          <a:schemeClr val="accent3">
            <a:hueOff val="-406010"/>
            <a:satOff val="19648"/>
            <a:lumOff val="4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Pitch </a:t>
          </a:r>
          <a:endParaRPr lang="en-US" sz="3200" kern="1200" dirty="0"/>
        </a:p>
      </dsp:txBody>
      <dsp:txXfrm>
        <a:off x="1672856" y="1950720"/>
        <a:ext cx="1624132" cy="1950720"/>
      </dsp:txXfrm>
    </dsp:sp>
    <dsp:sp modelId="{A387ABF8-0944-4771-93E9-1B2BB55DF112}">
      <dsp:nvSpPr>
        <dsp:cNvPr id="0" name=""/>
        <dsp:cNvSpPr/>
      </dsp:nvSpPr>
      <dsp:spPr>
        <a:xfrm>
          <a:off x="1721580" y="292608"/>
          <a:ext cx="1526684" cy="162397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1000" r="-1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96047E-9265-4776-8BC1-8FA2FE8C3707}">
      <dsp:nvSpPr>
        <dsp:cNvPr id="0" name=""/>
        <dsp:cNvSpPr/>
      </dsp:nvSpPr>
      <dsp:spPr>
        <a:xfrm>
          <a:off x="3345713" y="0"/>
          <a:ext cx="1624132" cy="4876800"/>
        </a:xfrm>
        <a:prstGeom prst="roundRect">
          <a:avLst>
            <a:gd name="adj" fmla="val 10000"/>
          </a:avLst>
        </a:prstGeom>
        <a:solidFill>
          <a:schemeClr val="accent3">
            <a:hueOff val="-812019"/>
            <a:satOff val="39295"/>
            <a:lumOff val="82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Pace </a:t>
          </a:r>
          <a:endParaRPr lang="en-US" sz="3200" kern="1200" dirty="0"/>
        </a:p>
      </dsp:txBody>
      <dsp:txXfrm>
        <a:off x="3345713" y="1950720"/>
        <a:ext cx="1624132" cy="1950720"/>
      </dsp:txXfrm>
    </dsp:sp>
    <dsp:sp modelId="{79D755C2-D601-4A99-8916-0EB91AEE714D}">
      <dsp:nvSpPr>
        <dsp:cNvPr id="0" name=""/>
        <dsp:cNvSpPr/>
      </dsp:nvSpPr>
      <dsp:spPr>
        <a:xfrm>
          <a:off x="3394437" y="292608"/>
          <a:ext cx="1526684" cy="1623974"/>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1920B6-7E6B-4169-93BA-E3D723708CAD}">
      <dsp:nvSpPr>
        <dsp:cNvPr id="0" name=""/>
        <dsp:cNvSpPr/>
      </dsp:nvSpPr>
      <dsp:spPr>
        <a:xfrm>
          <a:off x="5018570" y="0"/>
          <a:ext cx="1624132" cy="4876800"/>
        </a:xfrm>
        <a:prstGeom prst="roundRect">
          <a:avLst>
            <a:gd name="adj" fmla="val 10000"/>
          </a:avLst>
        </a:prstGeom>
        <a:solidFill>
          <a:schemeClr val="accent3">
            <a:hueOff val="-1218029"/>
            <a:satOff val="58943"/>
            <a:lumOff val="1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Pause </a:t>
          </a:r>
          <a:endParaRPr lang="en-US" sz="3200" kern="1200" dirty="0"/>
        </a:p>
      </dsp:txBody>
      <dsp:txXfrm>
        <a:off x="5018570" y="1950720"/>
        <a:ext cx="1624132" cy="1950720"/>
      </dsp:txXfrm>
    </dsp:sp>
    <dsp:sp modelId="{48AA562D-115C-43AB-A97F-A51371FC8905}">
      <dsp:nvSpPr>
        <dsp:cNvPr id="0" name=""/>
        <dsp:cNvSpPr/>
      </dsp:nvSpPr>
      <dsp:spPr>
        <a:xfrm>
          <a:off x="5067294" y="292608"/>
          <a:ext cx="1526684" cy="1623974"/>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FA90D2-C33A-4358-8D3E-B56F8192EC29}">
      <dsp:nvSpPr>
        <dsp:cNvPr id="0" name=""/>
        <dsp:cNvSpPr/>
      </dsp:nvSpPr>
      <dsp:spPr>
        <a:xfrm>
          <a:off x="6691427" y="0"/>
          <a:ext cx="1624132" cy="4876800"/>
        </a:xfrm>
        <a:prstGeom prst="roundRect">
          <a:avLst>
            <a:gd name="adj" fmla="val 10000"/>
          </a:avLst>
        </a:prstGeom>
        <a:solidFill>
          <a:schemeClr val="accent3">
            <a:hueOff val="-1624038"/>
            <a:satOff val="78591"/>
            <a:lumOff val="164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Power </a:t>
          </a:r>
          <a:endParaRPr lang="en-US" sz="3200" kern="1200" dirty="0"/>
        </a:p>
      </dsp:txBody>
      <dsp:txXfrm>
        <a:off x="6691427" y="1950720"/>
        <a:ext cx="1624132" cy="1950720"/>
      </dsp:txXfrm>
    </dsp:sp>
    <dsp:sp modelId="{32261DAF-A207-4822-A082-F5876E31A983}">
      <dsp:nvSpPr>
        <dsp:cNvPr id="0" name=""/>
        <dsp:cNvSpPr/>
      </dsp:nvSpPr>
      <dsp:spPr>
        <a:xfrm>
          <a:off x="6740151" y="292608"/>
          <a:ext cx="1526684" cy="1623974"/>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7000" b="-17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7D649C-D0EE-4325-9678-DFD3B226F68E}">
      <dsp:nvSpPr>
        <dsp:cNvPr id="0" name=""/>
        <dsp:cNvSpPr/>
      </dsp:nvSpPr>
      <dsp:spPr>
        <a:xfrm>
          <a:off x="332622" y="3901440"/>
          <a:ext cx="7650315" cy="731520"/>
        </a:xfrm>
        <a:prstGeom prst="leftRight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453E0-F58F-47CD-87CE-4F268CDCD292}">
      <dsp:nvSpPr>
        <dsp:cNvPr id="0" name=""/>
        <dsp:cNvSpPr/>
      </dsp:nvSpPr>
      <dsp:spPr>
        <a:xfrm>
          <a:off x="115794" y="1646"/>
          <a:ext cx="3072434" cy="14209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rPr>
            <a:t>Word/Syllable stress</a:t>
          </a:r>
          <a:endParaRPr lang="en-US" sz="2000" b="1" kern="1200" dirty="0">
            <a:latin typeface="+mn-lt"/>
          </a:endParaRPr>
        </a:p>
      </dsp:txBody>
      <dsp:txXfrm>
        <a:off x="157412" y="43264"/>
        <a:ext cx="2989198" cy="1337700"/>
      </dsp:txXfrm>
    </dsp:sp>
    <dsp:sp modelId="{EAF43C44-7843-4227-B0CB-2F0D01A8F709}">
      <dsp:nvSpPr>
        <dsp:cNvPr id="0" name=""/>
        <dsp:cNvSpPr/>
      </dsp:nvSpPr>
      <dsp:spPr>
        <a:xfrm>
          <a:off x="423037" y="1422582"/>
          <a:ext cx="307243" cy="1065702"/>
        </a:xfrm>
        <a:custGeom>
          <a:avLst/>
          <a:gdLst/>
          <a:ahLst/>
          <a:cxnLst/>
          <a:rect l="0" t="0" r="0" b="0"/>
          <a:pathLst>
            <a:path>
              <a:moveTo>
                <a:pt x="0" y="0"/>
              </a:moveTo>
              <a:lnTo>
                <a:pt x="0" y="1065702"/>
              </a:lnTo>
              <a:lnTo>
                <a:pt x="307243" y="106570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208758-99E9-4912-AE0F-B88B2FAD77C5}">
      <dsp:nvSpPr>
        <dsp:cNvPr id="0" name=""/>
        <dsp:cNvSpPr/>
      </dsp:nvSpPr>
      <dsp:spPr>
        <a:xfrm>
          <a:off x="730281" y="1777817"/>
          <a:ext cx="2743339" cy="1420936"/>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mn-lt"/>
              <a:cs typeface="Arial" panose="020B0604020202020204" pitchFamily="34" charset="0"/>
            </a:rPr>
            <a:t>The emphasis is on one syllable within a word</a:t>
          </a:r>
          <a:endParaRPr lang="en-US" sz="2000" kern="1200" dirty="0">
            <a:latin typeface="+mn-lt"/>
            <a:cs typeface="Arial" panose="020B0604020202020204" pitchFamily="34" charset="0"/>
          </a:endParaRPr>
        </a:p>
      </dsp:txBody>
      <dsp:txXfrm>
        <a:off x="771899" y="1819435"/>
        <a:ext cx="2660103" cy="1337700"/>
      </dsp:txXfrm>
    </dsp:sp>
    <dsp:sp modelId="{07521BE8-CA0F-48BB-A4D9-8C433312E31F}">
      <dsp:nvSpPr>
        <dsp:cNvPr id="0" name=""/>
        <dsp:cNvSpPr/>
      </dsp:nvSpPr>
      <dsp:spPr>
        <a:xfrm>
          <a:off x="3898696" y="1646"/>
          <a:ext cx="3072434" cy="142093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b="1" kern="1200" dirty="0" smtClean="0">
              <a:latin typeface="+mn-lt"/>
            </a:rPr>
            <a:t>Sentence stress</a:t>
          </a:r>
          <a:endParaRPr lang="en-US" sz="2000" b="1" kern="1200" dirty="0">
            <a:latin typeface="+mn-lt"/>
          </a:endParaRPr>
        </a:p>
      </dsp:txBody>
      <dsp:txXfrm>
        <a:off x="3940314" y="43264"/>
        <a:ext cx="2989198" cy="1337700"/>
      </dsp:txXfrm>
    </dsp:sp>
    <dsp:sp modelId="{7F73CF7C-3BB8-48A2-8A0B-1C42CCD0083C}">
      <dsp:nvSpPr>
        <dsp:cNvPr id="0" name=""/>
        <dsp:cNvSpPr/>
      </dsp:nvSpPr>
      <dsp:spPr>
        <a:xfrm>
          <a:off x="4205940" y="1422582"/>
          <a:ext cx="307243" cy="1065702"/>
        </a:xfrm>
        <a:custGeom>
          <a:avLst/>
          <a:gdLst/>
          <a:ahLst/>
          <a:cxnLst/>
          <a:rect l="0" t="0" r="0" b="0"/>
          <a:pathLst>
            <a:path>
              <a:moveTo>
                <a:pt x="0" y="0"/>
              </a:moveTo>
              <a:lnTo>
                <a:pt x="0" y="1065702"/>
              </a:lnTo>
              <a:lnTo>
                <a:pt x="307243" y="106570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9B6288C0-0525-44CE-B96C-08644DD59C9B}">
      <dsp:nvSpPr>
        <dsp:cNvPr id="0" name=""/>
        <dsp:cNvSpPr/>
      </dsp:nvSpPr>
      <dsp:spPr>
        <a:xfrm>
          <a:off x="4513183" y="1777817"/>
          <a:ext cx="2610021" cy="1420936"/>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latin typeface="+mn-lt"/>
              <a:cs typeface="Arial" panose="020B0604020202020204" pitchFamily="34" charset="0"/>
            </a:rPr>
            <a:t>The prominence given to certain words within a sentence</a:t>
          </a:r>
          <a:endParaRPr lang="en-US" sz="2000" kern="1200" dirty="0">
            <a:latin typeface="+mn-lt"/>
            <a:cs typeface="Arial" panose="020B0604020202020204" pitchFamily="34" charset="0"/>
          </a:endParaRPr>
        </a:p>
      </dsp:txBody>
      <dsp:txXfrm>
        <a:off x="4554801" y="1819435"/>
        <a:ext cx="2526785" cy="133770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6/29/2018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1</a:t>
            </a:fld>
            <a:endParaRPr lang="en-US" dirty="0"/>
          </a:p>
        </p:txBody>
      </p:sp>
    </p:spTree>
    <p:extLst>
      <p:ext uri="{BB962C8B-B14F-4D97-AF65-F5344CB8AC3E}">
        <p14:creationId xmlns:p14="http://schemas.microsoft.com/office/powerpoint/2010/main" val="732241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150000"/>
              </a:lnSpc>
              <a:buFont typeface="+mj-lt"/>
              <a:buAutoNum type="arabicPeriod"/>
            </a:pPr>
            <a:r>
              <a:rPr lang="en-US" b="1" dirty="0" smtClean="0">
                <a:solidFill>
                  <a:schemeClr val="tx1"/>
                </a:solidFill>
              </a:rPr>
              <a:t>Picture</a:t>
            </a:r>
            <a:r>
              <a:rPr lang="en-US" dirty="0" smtClean="0">
                <a:solidFill>
                  <a:schemeClr val="tx1"/>
                </a:solidFill>
              </a:rPr>
              <a:t>: Create a similar picture to the one you are thinking about for the listener to comprehend</a:t>
            </a:r>
          </a:p>
          <a:p>
            <a:pPr marL="457200" marR="0" indent="-457200" algn="l" defTabSz="914400" rtl="0" eaLnBrk="1" fontAlgn="auto" latinLnBrk="0" hangingPunct="1">
              <a:lnSpc>
                <a:spcPct val="150000"/>
              </a:lnSpc>
              <a:spcBef>
                <a:spcPts val="0"/>
              </a:spcBef>
              <a:spcAft>
                <a:spcPts val="0"/>
              </a:spcAft>
              <a:buClrTx/>
              <a:buSzTx/>
              <a:buFont typeface="+mj-lt"/>
              <a:buAutoNum type="arabicPeriod"/>
              <a:tabLst/>
              <a:defRPr/>
            </a:pPr>
            <a:r>
              <a:rPr lang="en-US" b="1" dirty="0" smtClean="0">
                <a:solidFill>
                  <a:schemeClr val="tx1"/>
                </a:solidFill>
              </a:rPr>
              <a:t>Pitch</a:t>
            </a:r>
            <a:r>
              <a:rPr lang="en-US" dirty="0" smtClean="0">
                <a:solidFill>
                  <a:schemeClr val="tx1"/>
                </a:solidFill>
              </a:rPr>
              <a:t>: Make your voice interesting by bringing in inflections and changing the pitch</a:t>
            </a:r>
            <a:r>
              <a:rPr lang="en-US" baseline="0" dirty="0" smtClean="0">
                <a:solidFill>
                  <a:schemeClr val="tx1"/>
                </a:solidFill>
              </a:rPr>
              <a:t> – for e.g., high, to show energy; low, to make the audience attentive</a:t>
            </a:r>
            <a:endParaRPr lang="en-US" dirty="0" smtClean="0">
              <a:solidFill>
                <a:schemeClr val="tx1"/>
              </a:solidFill>
            </a:endParaRPr>
          </a:p>
          <a:p>
            <a:pPr marL="457200" indent="-457200">
              <a:lnSpc>
                <a:spcPct val="150000"/>
              </a:lnSpc>
              <a:buFont typeface="+mj-lt"/>
              <a:buAutoNum type="arabicPeriod"/>
            </a:pPr>
            <a:r>
              <a:rPr lang="en-US" b="1" dirty="0" smtClean="0">
                <a:solidFill>
                  <a:schemeClr val="tx1"/>
                </a:solidFill>
              </a:rPr>
              <a:t>Pace</a:t>
            </a:r>
            <a:r>
              <a:rPr lang="en-US" dirty="0" smtClean="0">
                <a:solidFill>
                  <a:schemeClr val="tx1"/>
                </a:solidFill>
              </a:rPr>
              <a:t>: Make sure the speed at which you speak is appropriate</a:t>
            </a:r>
            <a:r>
              <a:rPr lang="en-US" baseline="0" dirty="0" smtClean="0">
                <a:solidFill>
                  <a:schemeClr val="tx1"/>
                </a:solidFill>
              </a:rPr>
              <a:t> – for e.g., fast, to show excitement; slow, to lay emphasis</a:t>
            </a:r>
            <a:endParaRPr lang="en-US" dirty="0" smtClean="0">
              <a:solidFill>
                <a:schemeClr val="tx1"/>
              </a:solidFill>
            </a:endParaRPr>
          </a:p>
          <a:p>
            <a:pPr marL="457200" marR="0" indent="-457200" algn="l" defTabSz="914400" rtl="0" eaLnBrk="1" fontAlgn="auto" latinLnBrk="0" hangingPunct="1">
              <a:lnSpc>
                <a:spcPct val="150000"/>
              </a:lnSpc>
              <a:spcBef>
                <a:spcPts val="0"/>
              </a:spcBef>
              <a:spcAft>
                <a:spcPts val="0"/>
              </a:spcAft>
              <a:buClrTx/>
              <a:buSzTx/>
              <a:buFont typeface="+mj-lt"/>
              <a:buAutoNum type="arabicPeriod"/>
              <a:tabLst/>
              <a:defRPr/>
            </a:pPr>
            <a:r>
              <a:rPr lang="en-US" b="1" dirty="0" smtClean="0">
                <a:solidFill>
                  <a:schemeClr val="tx1"/>
                </a:solidFill>
              </a:rPr>
              <a:t>Pause</a:t>
            </a:r>
            <a:r>
              <a:rPr lang="en-US" dirty="0" smtClean="0">
                <a:solidFill>
                  <a:schemeClr val="tx1"/>
                </a:solidFill>
              </a:rPr>
              <a:t>: A powerful mechanism to convey information and keep your audience interested</a:t>
            </a:r>
            <a:r>
              <a:rPr lang="en-US" baseline="0" dirty="0" smtClean="0">
                <a:solidFill>
                  <a:schemeClr val="tx1"/>
                </a:solidFill>
              </a:rPr>
              <a:t> – for e.g., to create eagerness among the audience</a:t>
            </a:r>
            <a:endParaRPr lang="en-US" dirty="0" smtClean="0">
              <a:solidFill>
                <a:schemeClr val="tx1"/>
              </a:solidFill>
            </a:endParaRPr>
          </a:p>
          <a:p>
            <a:pPr marL="457200" indent="-457200">
              <a:lnSpc>
                <a:spcPct val="150000"/>
              </a:lnSpc>
              <a:buFont typeface="+mj-lt"/>
              <a:buAutoNum type="arabicPeriod"/>
            </a:pPr>
            <a:r>
              <a:rPr lang="en-US" b="1" dirty="0" smtClean="0">
                <a:solidFill>
                  <a:schemeClr val="tx1"/>
                </a:solidFill>
              </a:rPr>
              <a:t>Power</a:t>
            </a:r>
            <a:r>
              <a:rPr lang="en-US" dirty="0" smtClean="0">
                <a:solidFill>
                  <a:schemeClr val="tx1"/>
                </a:solidFill>
              </a:rPr>
              <a:t>: Speak with energy, emphasize on words, and be loud and </a:t>
            </a:r>
            <a:r>
              <a:rPr lang="en-US" dirty="0" smtClean="0"/>
              <a:t>distinct </a:t>
            </a:r>
            <a:r>
              <a:rPr lang="en-US" dirty="0" smtClean="0">
                <a:solidFill>
                  <a:schemeClr val="tx1"/>
                </a:solidFill>
              </a:rPr>
              <a:t>for people to hear you clearly</a:t>
            </a:r>
          </a:p>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13</a:t>
            </a:fld>
            <a:endParaRPr lang="en-US" dirty="0"/>
          </a:p>
        </p:txBody>
      </p:sp>
    </p:spTree>
    <p:extLst>
      <p:ext uri="{BB962C8B-B14F-4D97-AF65-F5344CB8AC3E}">
        <p14:creationId xmlns:p14="http://schemas.microsoft.com/office/powerpoint/2010/main" val="1801437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25C7F-3741-43AE-9758-292CDCB214AB}" type="slidenum">
              <a:rPr lang="en-US" smtClean="0"/>
              <a:t>14</a:t>
            </a:fld>
            <a:endParaRPr lang="en-US" dirty="0"/>
          </a:p>
        </p:txBody>
      </p:sp>
    </p:spTree>
    <p:extLst>
      <p:ext uri="{BB962C8B-B14F-4D97-AF65-F5344CB8AC3E}">
        <p14:creationId xmlns:p14="http://schemas.microsoft.com/office/powerpoint/2010/main" val="377384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Vowels can be contrasted with consonants, where there is such an obstruction. As air comes out when you are speaking a consonant, there is a build up of pressure as the air flow is constricted. </a:t>
            </a:r>
          </a:p>
        </p:txBody>
      </p:sp>
      <p:sp>
        <p:nvSpPr>
          <p:cNvPr id="4" name="Slide Number Placeholder 3"/>
          <p:cNvSpPr>
            <a:spLocks noGrp="1"/>
          </p:cNvSpPr>
          <p:nvPr>
            <p:ph type="sldNum" sz="quarter" idx="10"/>
          </p:nvPr>
        </p:nvSpPr>
        <p:spPr/>
        <p:txBody>
          <a:bodyPr/>
          <a:lstStyle/>
          <a:p>
            <a:fld id="{44935FE3-9F03-4B44-A7B9-5DEB1C022EAA}" type="slidenum">
              <a:rPr lang="en-US" smtClean="0"/>
              <a:pPr/>
              <a:t>16</a:t>
            </a:fld>
            <a:endParaRPr lang="en-US" dirty="0"/>
          </a:p>
        </p:txBody>
      </p:sp>
    </p:spTree>
    <p:extLst>
      <p:ext uri="{BB962C8B-B14F-4D97-AF65-F5344CB8AC3E}">
        <p14:creationId xmlns:p14="http://schemas.microsoft.com/office/powerpoint/2010/main" val="1993893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25C7F-3741-43AE-9758-292CDCB214AB}" type="slidenum">
              <a:rPr lang="en-US" smtClean="0"/>
              <a:t>19</a:t>
            </a:fld>
            <a:endParaRPr lang="en-US" dirty="0"/>
          </a:p>
        </p:txBody>
      </p:sp>
    </p:spTree>
    <p:extLst>
      <p:ext uri="{BB962C8B-B14F-4D97-AF65-F5344CB8AC3E}">
        <p14:creationId xmlns:p14="http://schemas.microsoft.com/office/powerpoint/2010/main" val="3142610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4935FE3-9F03-4B44-A7B9-5DEB1C022EAA}" type="slidenum">
              <a:rPr lang="en-US" smtClean="0"/>
              <a:pPr/>
              <a:t>21</a:t>
            </a:fld>
            <a:endParaRPr lang="en-US" dirty="0"/>
          </a:p>
        </p:txBody>
      </p:sp>
    </p:spTree>
    <p:extLst>
      <p:ext uri="{BB962C8B-B14F-4D97-AF65-F5344CB8AC3E}">
        <p14:creationId xmlns:p14="http://schemas.microsoft.com/office/powerpoint/2010/main" val="2927214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4935FE3-9F03-4B44-A7B9-5DEB1C022EAA}" type="slidenum">
              <a:rPr lang="en-US" smtClean="0"/>
              <a:pPr/>
              <a:t>22</a:t>
            </a:fld>
            <a:endParaRPr lang="en-US" dirty="0"/>
          </a:p>
        </p:txBody>
      </p:sp>
    </p:spTree>
    <p:extLst>
      <p:ext uri="{BB962C8B-B14F-4D97-AF65-F5344CB8AC3E}">
        <p14:creationId xmlns:p14="http://schemas.microsoft.com/office/powerpoint/2010/main" val="3151350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23</a:t>
            </a:fld>
            <a:endParaRPr lang="en-US" dirty="0"/>
          </a:p>
        </p:txBody>
      </p:sp>
    </p:spTree>
    <p:extLst>
      <p:ext uri="{BB962C8B-B14F-4D97-AF65-F5344CB8AC3E}">
        <p14:creationId xmlns:p14="http://schemas.microsoft.com/office/powerpoint/2010/main" val="1720734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24</a:t>
            </a:fld>
            <a:endParaRPr lang="en-US" dirty="0"/>
          </a:p>
        </p:txBody>
      </p:sp>
    </p:spTree>
    <p:extLst>
      <p:ext uri="{BB962C8B-B14F-4D97-AF65-F5344CB8AC3E}">
        <p14:creationId xmlns:p14="http://schemas.microsoft.com/office/powerpoint/2010/main" val="4197768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26</a:t>
            </a:fld>
            <a:endParaRPr lang="en-US" dirty="0"/>
          </a:p>
        </p:txBody>
      </p:sp>
    </p:spTree>
    <p:extLst>
      <p:ext uri="{BB962C8B-B14F-4D97-AF65-F5344CB8AC3E}">
        <p14:creationId xmlns:p14="http://schemas.microsoft.com/office/powerpoint/2010/main" val="2224462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28</a:t>
            </a:fld>
            <a:endParaRPr lang="en-US" dirty="0"/>
          </a:p>
        </p:txBody>
      </p:sp>
    </p:spTree>
    <p:extLst>
      <p:ext uri="{BB962C8B-B14F-4D97-AF65-F5344CB8AC3E}">
        <p14:creationId xmlns:p14="http://schemas.microsoft.com/office/powerpoint/2010/main" val="423645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1507828-0CAB-46A0-9662-BDE6133F42FB}" type="slidenum">
              <a:rPr lang="en-US" smtClean="0"/>
              <a:pPr/>
              <a:t>2</a:t>
            </a:fld>
            <a:endParaRPr lang="en-US" dirty="0" smtClean="0"/>
          </a:p>
        </p:txBody>
      </p:sp>
      <p:sp>
        <p:nvSpPr>
          <p:cNvPr id="50179" name="Rectangle 2"/>
          <p:cNvSpPr>
            <a:spLocks noGrp="1" noChangeArrowheads="1"/>
          </p:cNvSpPr>
          <p:nvPr>
            <p:ph type="body" idx="1"/>
          </p:nvPr>
        </p:nvSpPr>
        <p:spPr>
          <a:xfrm>
            <a:off x="914400" y="4357688"/>
            <a:ext cx="5029200" cy="4133850"/>
          </a:xfrm>
          <a:noFill/>
          <a:ln/>
        </p:spPr>
        <p:txBody>
          <a:bodyPr lIns="90488" tIns="44450" rIns="90488" bIns="44450"/>
          <a:lstStyle/>
          <a:p>
            <a:pPr eaLnBrk="1" hangingPunct="1"/>
            <a:endParaRPr lang="en-US" dirty="0" smtClean="0"/>
          </a:p>
        </p:txBody>
      </p:sp>
      <p:sp>
        <p:nvSpPr>
          <p:cNvPr id="50180" name="Rectangle 3"/>
          <p:cNvSpPr>
            <a:spLocks noGrp="1" noRot="1" noChangeAspect="1" noChangeArrowheads="1" noTextEdit="1"/>
          </p:cNvSpPr>
          <p:nvPr>
            <p:ph type="sldImg"/>
          </p:nvPr>
        </p:nvSpPr>
        <p:spPr>
          <a:xfrm>
            <a:off x="1298575" y="798513"/>
            <a:ext cx="4262438" cy="3197225"/>
          </a:xfrm>
          <a:ln w="12700" cap="flat">
            <a:solidFill>
              <a:schemeClr val="tx1"/>
            </a:solidFill>
          </a:ln>
        </p:spPr>
      </p:sp>
    </p:spTree>
    <p:extLst>
      <p:ext uri="{BB962C8B-B14F-4D97-AF65-F5344CB8AC3E}">
        <p14:creationId xmlns:p14="http://schemas.microsoft.com/office/powerpoint/2010/main" val="3970968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25C7F-3741-43AE-9758-292CDCB214AB}" type="slidenum">
              <a:rPr lang="en-US" smtClean="0"/>
              <a:t>33</a:t>
            </a:fld>
            <a:endParaRPr lang="en-US" dirty="0"/>
          </a:p>
        </p:txBody>
      </p:sp>
    </p:spTree>
    <p:extLst>
      <p:ext uri="{BB962C8B-B14F-4D97-AF65-F5344CB8AC3E}">
        <p14:creationId xmlns:p14="http://schemas.microsoft.com/office/powerpoint/2010/main" val="2878572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Indianisms </a:t>
            </a:r>
            <a:r>
              <a:rPr lang="en-US" dirty="0" smtClean="0"/>
              <a:t>are certain grammatical errors in the English language particular to Indian English speakers. This happens because Indians speak countless languages and each of these languages has its own grammar. Accordingly, people from different parts of India, especially those who learnt another language before English, have a tendency to speak English as a translation of their own mother tongue using the same grammatical rules. The resultant errors in placing of words or use of grammar is called Indianism.</a:t>
            </a:r>
          </a:p>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34</a:t>
            </a:fld>
            <a:endParaRPr lang="en-US" dirty="0"/>
          </a:p>
        </p:txBody>
      </p:sp>
    </p:spTree>
    <p:extLst>
      <p:ext uri="{BB962C8B-B14F-4D97-AF65-F5344CB8AC3E}">
        <p14:creationId xmlns:p14="http://schemas.microsoft.com/office/powerpoint/2010/main" val="3266403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25C7F-3741-43AE-9758-292CDCB214AB}" type="slidenum">
              <a:rPr lang="en-US" smtClean="0"/>
              <a:t>37</a:t>
            </a:fld>
            <a:endParaRPr lang="en-US" dirty="0"/>
          </a:p>
        </p:txBody>
      </p:sp>
    </p:spTree>
    <p:extLst>
      <p:ext uri="{BB962C8B-B14F-4D97-AF65-F5344CB8AC3E}">
        <p14:creationId xmlns:p14="http://schemas.microsoft.com/office/powerpoint/2010/main" val="522340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It is also the way in which an individual utters a word. </a:t>
            </a:r>
          </a:p>
          <a:p>
            <a:pPr marL="0" indent="0">
              <a:buNone/>
            </a:pPr>
            <a:r>
              <a:rPr lang="en-US" b="1" dirty="0" smtClean="0">
                <a:solidFill>
                  <a:schemeClr val="tx1"/>
                </a:solidFill>
              </a:rPr>
              <a:t>Connected words:</a:t>
            </a:r>
          </a:p>
          <a:p>
            <a:r>
              <a:rPr lang="en-US" dirty="0" smtClean="0">
                <a:solidFill>
                  <a:schemeClr val="tx1"/>
                </a:solidFill>
              </a:rPr>
              <a:t>In our natural speech we do not utter every word after another word. Fluency of speech involves rhythm, pace and smooth flow of words. To make our flow of speech smooth sometimes we pronounce the beginning or the end of some words by connecting them to the next one. This is the feature of connected </a:t>
            </a:r>
            <a:r>
              <a:rPr lang="en-US" smtClean="0">
                <a:solidFill>
                  <a:schemeClr val="tx1"/>
                </a:solidFill>
              </a:rPr>
              <a:t>speech.</a:t>
            </a:r>
            <a:endParaRPr lang="en-US" dirty="0" smtClean="0">
              <a:solidFill>
                <a:schemeClr val="tx1"/>
              </a:solidFill>
            </a:endParaRPr>
          </a:p>
        </p:txBody>
      </p:sp>
      <p:sp>
        <p:nvSpPr>
          <p:cNvPr id="4" name="Slide Number Placeholder 3"/>
          <p:cNvSpPr>
            <a:spLocks noGrp="1"/>
          </p:cNvSpPr>
          <p:nvPr>
            <p:ph type="sldNum" sz="quarter" idx="10"/>
          </p:nvPr>
        </p:nvSpPr>
        <p:spPr/>
        <p:txBody>
          <a:bodyPr/>
          <a:lstStyle/>
          <a:p>
            <a:fld id="{44935FE3-9F03-4B44-A7B9-5DEB1C022EAA}" type="slidenum">
              <a:rPr lang="en-US" smtClean="0"/>
              <a:pPr/>
              <a:t>38</a:t>
            </a:fld>
            <a:endParaRPr lang="en-US" dirty="0"/>
          </a:p>
        </p:txBody>
      </p:sp>
    </p:spTree>
    <p:extLst>
      <p:ext uri="{BB962C8B-B14F-4D97-AF65-F5344CB8AC3E}">
        <p14:creationId xmlns:p14="http://schemas.microsoft.com/office/powerpoint/2010/main" val="3491891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3</a:t>
            </a:fld>
            <a:endParaRPr lang="en-US" dirty="0"/>
          </a:p>
        </p:txBody>
      </p:sp>
    </p:spTree>
    <p:extLst>
      <p:ext uri="{BB962C8B-B14F-4D97-AF65-F5344CB8AC3E}">
        <p14:creationId xmlns:p14="http://schemas.microsoft.com/office/powerpoint/2010/main" val="3163665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58104DD-A77F-45FA-96CA-E1FA732CC4A5}" type="slidenum">
              <a:rPr lang="en-US" smtClean="0"/>
              <a:pPr>
                <a:defRPr/>
              </a:pPr>
              <a:t>4</a:t>
            </a:fld>
            <a:endParaRPr lang="en-US" dirty="0"/>
          </a:p>
        </p:txBody>
      </p:sp>
    </p:spTree>
    <p:extLst>
      <p:ext uri="{BB962C8B-B14F-4D97-AF65-F5344CB8AC3E}">
        <p14:creationId xmlns:p14="http://schemas.microsoft.com/office/powerpoint/2010/main" val="444779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p:txBody>
          <a:bodyPr/>
          <a:lstStyle/>
          <a:p>
            <a:pPr>
              <a:defRPr/>
            </a:pPr>
            <a:r>
              <a:rPr lang="en-US" dirty="0" smtClean="0">
                <a:solidFill>
                  <a:prstClr val="black"/>
                </a:solidFill>
              </a:rPr>
              <a:t>ER/CORP/CRS/LA06/003</a:t>
            </a:r>
          </a:p>
        </p:txBody>
      </p:sp>
      <p:sp>
        <p:nvSpPr>
          <p:cNvPr id="84995" name="Rectangle 7"/>
          <p:cNvSpPr>
            <a:spLocks noGrp="1" noChangeArrowheads="1"/>
          </p:cNvSpPr>
          <p:nvPr>
            <p:ph type="sldNum" sz="quarter" idx="5"/>
          </p:nvPr>
        </p:nvSpPr>
        <p:spPr/>
        <p:txBody>
          <a:bodyPr/>
          <a:lstStyle/>
          <a:p>
            <a:pPr>
              <a:defRPr/>
            </a:pPr>
            <a:fld id="{061512A1-6CCE-43B2-871F-6A4AC0102472}" type="slidenum">
              <a:rPr lang="en-US" smtClean="0">
                <a:solidFill>
                  <a:prstClr val="black"/>
                </a:solidFill>
              </a:rPr>
              <a:pPr>
                <a:defRPr/>
              </a:pPr>
              <a:t>6</a:t>
            </a:fld>
            <a:endParaRPr lang="en-US" dirty="0" smtClean="0">
              <a:solidFill>
                <a:prstClr val="black"/>
              </a:solidFill>
            </a:endParaRPr>
          </a:p>
        </p:txBody>
      </p:sp>
      <p:sp>
        <p:nvSpPr>
          <p:cNvPr id="86020" name="Rectangle 2"/>
          <p:cNvSpPr>
            <a:spLocks noGrp="1" noRot="1" noChangeAspect="1" noChangeArrowheads="1" noTextEdit="1"/>
          </p:cNvSpPr>
          <p:nvPr>
            <p:ph type="sldImg"/>
          </p:nvPr>
        </p:nvSpPr>
        <p:spPr>
          <a:xfrm>
            <a:off x="1143000" y="685800"/>
            <a:ext cx="4572000" cy="3429000"/>
          </a:xfrm>
          <a:ln/>
        </p:spPr>
      </p:sp>
      <p:sp>
        <p:nvSpPr>
          <p:cNvPr id="86021"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9214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7</a:t>
            </a:fld>
            <a:endParaRPr lang="en-US" dirty="0"/>
          </a:p>
        </p:txBody>
      </p:sp>
    </p:spTree>
    <p:extLst>
      <p:ext uri="{BB962C8B-B14F-4D97-AF65-F5344CB8AC3E}">
        <p14:creationId xmlns:p14="http://schemas.microsoft.com/office/powerpoint/2010/main" val="3537451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E25C7F-3741-43AE-9758-292CDCB214AB}" type="slidenum">
              <a:rPr lang="en-US" smtClean="0"/>
              <a:t>8</a:t>
            </a:fld>
            <a:endParaRPr lang="en-US" dirty="0"/>
          </a:p>
        </p:txBody>
      </p:sp>
    </p:spTree>
    <p:extLst>
      <p:ext uri="{BB962C8B-B14F-4D97-AF65-F5344CB8AC3E}">
        <p14:creationId xmlns:p14="http://schemas.microsoft.com/office/powerpoint/2010/main" val="2878572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44935FE3-9F03-4B44-A7B9-5DEB1C022EAA}" type="slidenum">
              <a:rPr lang="en-US" smtClean="0"/>
              <a:pPr/>
              <a:t>9</a:t>
            </a:fld>
            <a:endParaRPr lang="en-US" dirty="0"/>
          </a:p>
        </p:txBody>
      </p:sp>
    </p:spTree>
    <p:extLst>
      <p:ext uri="{BB962C8B-B14F-4D97-AF65-F5344CB8AC3E}">
        <p14:creationId xmlns:p14="http://schemas.microsoft.com/office/powerpoint/2010/main" val="330579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Speech as interaction:</a:t>
            </a:r>
          </a:p>
          <a:p>
            <a:pPr marL="171450" indent="-171450">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Focus is on speaker’s identity</a:t>
            </a:r>
          </a:p>
          <a:p>
            <a:pPr marL="171450" indent="-171450">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Message is secondary</a:t>
            </a:r>
          </a:p>
          <a:p>
            <a:pPr marL="171450" indent="-171450">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Is more a social function</a:t>
            </a:r>
          </a:p>
          <a:p>
            <a:pPr marL="171450" indent="-171450">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can be in formal or casual</a:t>
            </a:r>
          </a:p>
          <a:p>
            <a:pPr marL="171450" indent="-171450">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Reflects role relationships</a:t>
            </a:r>
          </a:p>
          <a:p>
            <a:pPr marL="171450" indent="-171450">
              <a:buFont typeface="Arial" panose="020B0604020202020204" pitchFamily="34" charset="0"/>
              <a:buChar char="•"/>
            </a:pPr>
            <a:r>
              <a:rPr lang="en-US" dirty="0" smtClean="0">
                <a:solidFill>
                  <a:schemeClr val="bg2">
                    <a:lumMod val="10000"/>
                  </a:schemeClr>
                </a:solidFill>
                <a:latin typeface="Calibri" pitchFamily="34" charset="0"/>
                <a:cs typeface="Calibri" pitchFamily="34" charset="0"/>
              </a:rPr>
              <a:t>Is a joint construction</a:t>
            </a:r>
          </a:p>
          <a:p>
            <a:pPr marL="0" indent="0">
              <a:buNone/>
            </a:pPr>
            <a:r>
              <a:rPr lang="en-US" b="1" dirty="0" smtClean="0">
                <a:latin typeface="Calibri" pitchFamily="34" charset="0"/>
                <a:cs typeface="Calibri" pitchFamily="34" charset="0"/>
              </a:rPr>
              <a:t>Skills involved:</a:t>
            </a:r>
          </a:p>
          <a:p>
            <a:r>
              <a:rPr lang="en-US" dirty="0" smtClean="0">
                <a:solidFill>
                  <a:schemeClr val="bg2">
                    <a:lumMod val="10000"/>
                  </a:schemeClr>
                </a:solidFill>
                <a:latin typeface="Calibri" pitchFamily="34" charset="0"/>
                <a:cs typeface="Calibri" pitchFamily="34" charset="0"/>
              </a:rPr>
              <a:t>Opener and closure</a:t>
            </a:r>
          </a:p>
          <a:p>
            <a:r>
              <a:rPr lang="en-US" dirty="0" smtClean="0">
                <a:solidFill>
                  <a:schemeClr val="bg2">
                    <a:lumMod val="10000"/>
                  </a:schemeClr>
                </a:solidFill>
                <a:latin typeface="Calibri" pitchFamily="34" charset="0"/>
                <a:cs typeface="Calibri" pitchFamily="34" charset="0"/>
              </a:rPr>
              <a:t>Small talk</a:t>
            </a:r>
          </a:p>
          <a:p>
            <a:r>
              <a:rPr lang="en-US" dirty="0" smtClean="0">
                <a:solidFill>
                  <a:schemeClr val="bg2">
                    <a:lumMod val="10000"/>
                  </a:schemeClr>
                </a:solidFill>
                <a:latin typeface="Calibri" pitchFamily="34" charset="0"/>
                <a:cs typeface="Calibri" pitchFamily="34" charset="0"/>
              </a:rPr>
              <a:t>Recounting experiences</a:t>
            </a:r>
          </a:p>
          <a:p>
            <a:r>
              <a:rPr lang="en-US" dirty="0" smtClean="0">
                <a:solidFill>
                  <a:schemeClr val="bg2">
                    <a:lumMod val="10000"/>
                  </a:schemeClr>
                </a:solidFill>
                <a:latin typeface="Calibri" pitchFamily="34" charset="0"/>
                <a:cs typeface="Calibri" pitchFamily="34" charset="0"/>
              </a:rPr>
              <a:t>Taking turns</a:t>
            </a:r>
          </a:p>
          <a:p>
            <a:r>
              <a:rPr lang="en-US" dirty="0" smtClean="0">
                <a:solidFill>
                  <a:schemeClr val="bg2">
                    <a:lumMod val="10000"/>
                  </a:schemeClr>
                </a:solidFill>
                <a:latin typeface="Calibri" pitchFamily="34" charset="0"/>
                <a:cs typeface="Calibri" pitchFamily="34" charset="0"/>
              </a:rPr>
              <a:t>Interjecting</a:t>
            </a:r>
          </a:p>
          <a:p>
            <a:r>
              <a:rPr lang="en-US" dirty="0" smtClean="0">
                <a:solidFill>
                  <a:schemeClr val="bg2">
                    <a:lumMod val="10000"/>
                  </a:schemeClr>
                </a:solidFill>
                <a:latin typeface="Calibri" pitchFamily="34" charset="0"/>
                <a:cs typeface="Calibri" pitchFamily="34" charset="0"/>
              </a:rPr>
              <a:t>Suitable responses</a:t>
            </a:r>
          </a:p>
          <a:p>
            <a:pPr marL="171450" indent="-171450">
              <a:buFont typeface="Arial" panose="020B0604020202020204" pitchFamily="34" charset="0"/>
              <a:buChar char="•"/>
            </a:pPr>
            <a:endParaRPr lang="en-US" b="1" dirty="0" smtClean="0">
              <a:solidFill>
                <a:schemeClr val="bg2">
                  <a:lumMod val="10000"/>
                </a:schemeClr>
              </a:solidFill>
              <a:latin typeface="Calibri" pitchFamily="34" charset="0"/>
              <a:cs typeface="Calibri" pitchFamily="34" charset="0"/>
            </a:endParaRPr>
          </a:p>
          <a:p>
            <a:pPr marL="0" indent="0">
              <a:buFont typeface="Arial" panose="020B0604020202020204" pitchFamily="34" charset="0"/>
              <a:buNone/>
            </a:pPr>
            <a:r>
              <a:rPr lang="en-US" b="1" dirty="0" smtClean="0">
                <a:solidFill>
                  <a:schemeClr val="bg2">
                    <a:lumMod val="10000"/>
                  </a:schemeClr>
                </a:solidFill>
                <a:latin typeface="Calibri" pitchFamily="34" charset="0"/>
                <a:cs typeface="Calibri" pitchFamily="34" charset="0"/>
              </a:rPr>
              <a:t>Speech</a:t>
            </a:r>
            <a:r>
              <a:rPr lang="en-US" b="1" baseline="0" dirty="0" smtClean="0">
                <a:solidFill>
                  <a:schemeClr val="bg2">
                    <a:lumMod val="10000"/>
                  </a:schemeClr>
                </a:solidFill>
                <a:latin typeface="Calibri" pitchFamily="34" charset="0"/>
                <a:cs typeface="Calibri" pitchFamily="34" charset="0"/>
              </a:rPr>
              <a:t> as Transaction</a:t>
            </a:r>
            <a:endParaRPr lang="en-US" b="1" dirty="0" smtClean="0">
              <a:solidFill>
                <a:schemeClr val="bg2">
                  <a:lumMod val="10000"/>
                </a:schemeClr>
              </a:solidFill>
              <a:latin typeface="Calibri" pitchFamily="34" charset="0"/>
              <a:cs typeface="Calibri" pitchFamily="34" charset="0"/>
            </a:endParaRPr>
          </a:p>
          <a:p>
            <a:pPr marL="0" indent="0">
              <a:buNone/>
            </a:pPr>
            <a:r>
              <a:rPr lang="en-US" sz="1200" b="1" dirty="0" smtClean="0">
                <a:latin typeface="Calibri" pitchFamily="34" charset="0"/>
                <a:cs typeface="Calibri" pitchFamily="34" charset="0"/>
              </a:rPr>
              <a:t>Features:</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Focus is on information</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Message is the key</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Importance to making oneself understood accurately.</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Significance is given to giving and receiving information</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Negotiation and digression</a:t>
            </a:r>
          </a:p>
          <a:p>
            <a:r>
              <a:rPr lang="en-US" b="1" dirty="0" smtClean="0"/>
              <a:t>Skills involved:</a:t>
            </a:r>
          </a:p>
          <a:p>
            <a:pPr marL="342900" indent="-342900">
              <a:buFont typeface="Arial" pitchFamily="34" charset="0"/>
              <a:buChar char="•"/>
            </a:pPr>
            <a:r>
              <a:rPr lang="en-US" b="0" dirty="0" smtClean="0">
                <a:solidFill>
                  <a:schemeClr val="bg2">
                    <a:lumMod val="10000"/>
                  </a:schemeClr>
                </a:solidFill>
              </a:rPr>
              <a:t>Describing/explaining</a:t>
            </a:r>
          </a:p>
          <a:p>
            <a:pPr marL="342900" indent="-342900">
              <a:buFont typeface="Arial" pitchFamily="34" charset="0"/>
              <a:buChar char="•"/>
            </a:pPr>
            <a:r>
              <a:rPr lang="en-US" b="0" dirty="0" smtClean="0">
                <a:solidFill>
                  <a:schemeClr val="bg2">
                    <a:lumMod val="10000"/>
                  </a:schemeClr>
                </a:solidFill>
              </a:rPr>
              <a:t>Probing/clarifying</a:t>
            </a:r>
          </a:p>
          <a:p>
            <a:pPr marL="342900" indent="-342900">
              <a:buFont typeface="Arial" pitchFamily="34" charset="0"/>
              <a:buChar char="•"/>
            </a:pPr>
            <a:r>
              <a:rPr lang="en-US" b="0" dirty="0" smtClean="0">
                <a:solidFill>
                  <a:schemeClr val="bg2">
                    <a:lumMod val="10000"/>
                  </a:schemeClr>
                </a:solidFill>
              </a:rPr>
              <a:t>Confirming</a:t>
            </a:r>
          </a:p>
          <a:p>
            <a:pPr marL="342900" indent="-342900">
              <a:buFont typeface="Arial" pitchFamily="34" charset="0"/>
              <a:buChar char="•"/>
            </a:pPr>
            <a:r>
              <a:rPr lang="en-US" b="0" dirty="0" smtClean="0">
                <a:solidFill>
                  <a:schemeClr val="bg2">
                    <a:lumMod val="10000"/>
                  </a:schemeClr>
                </a:solidFill>
              </a:rPr>
              <a:t>Agreeing and disagreeing</a:t>
            </a:r>
          </a:p>
          <a:p>
            <a:pPr marL="342900" indent="-342900">
              <a:buFont typeface="Arial" pitchFamily="34" charset="0"/>
              <a:buChar char="•"/>
            </a:pPr>
            <a:r>
              <a:rPr lang="en-US" b="0" dirty="0" smtClean="0">
                <a:solidFill>
                  <a:schemeClr val="bg2">
                    <a:lumMod val="10000"/>
                  </a:schemeClr>
                </a:solidFill>
              </a:rPr>
              <a:t>Giving suggestions</a:t>
            </a:r>
          </a:p>
          <a:p>
            <a:pPr marL="342900" indent="-342900">
              <a:buFont typeface="Arial" pitchFamily="34" charset="0"/>
              <a:buChar char="•"/>
            </a:pPr>
            <a:r>
              <a:rPr lang="en-US" b="0" dirty="0" smtClean="0">
                <a:solidFill>
                  <a:schemeClr val="bg2">
                    <a:lumMod val="10000"/>
                  </a:schemeClr>
                </a:solidFill>
              </a:rPr>
              <a:t>Justifying </a:t>
            </a:r>
          </a:p>
          <a:p>
            <a:pPr marL="342900" indent="-342900">
              <a:buFont typeface="Arial" pitchFamily="34" charset="0"/>
              <a:buChar char="•"/>
            </a:pPr>
            <a:r>
              <a:rPr lang="en-US" b="0" dirty="0" smtClean="0">
                <a:solidFill>
                  <a:schemeClr val="bg2">
                    <a:lumMod val="10000"/>
                  </a:schemeClr>
                </a:solidFill>
              </a:rPr>
              <a:t>Making comparisons</a:t>
            </a:r>
          </a:p>
          <a:p>
            <a:pPr marL="0" indent="0">
              <a:buFont typeface="Arial" panose="020B0604020202020204" pitchFamily="34" charset="0"/>
              <a:buNone/>
            </a:pPr>
            <a:endParaRPr lang="en-US" b="0" dirty="0" smtClean="0">
              <a:solidFill>
                <a:schemeClr val="bg2">
                  <a:lumMod val="10000"/>
                </a:schemeClr>
              </a:solidFill>
            </a:endParaRPr>
          </a:p>
          <a:p>
            <a:pPr marL="0" indent="0">
              <a:buFont typeface="Arial" panose="020B0604020202020204" pitchFamily="34" charset="0"/>
              <a:buNone/>
            </a:pPr>
            <a:r>
              <a:rPr lang="en-US" b="1" dirty="0" smtClean="0">
                <a:solidFill>
                  <a:schemeClr val="bg2">
                    <a:lumMod val="10000"/>
                  </a:schemeClr>
                </a:solidFill>
              </a:rPr>
              <a:t>Speech as performance:</a:t>
            </a:r>
          </a:p>
          <a:p>
            <a:pPr marL="0" indent="0">
              <a:lnSpc>
                <a:spcPct val="90000"/>
              </a:lnSpc>
              <a:buNone/>
            </a:pPr>
            <a:r>
              <a:rPr lang="en-US" sz="1200" b="1" dirty="0" smtClean="0">
                <a:latin typeface="Calibri" pitchFamily="34" charset="0"/>
                <a:cs typeface="Calibri" pitchFamily="34" charset="0"/>
              </a:rPr>
              <a:t>Features:</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Focus is on message and audience</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Structured and organized</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Form and accuracy is the key</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Importance to language</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Monologue</a:t>
            </a:r>
          </a:p>
          <a:p>
            <a:pPr marL="0" indent="0">
              <a:lnSpc>
                <a:spcPct val="90000"/>
              </a:lnSpc>
              <a:buNone/>
            </a:pPr>
            <a:r>
              <a:rPr lang="en-US" sz="1200" b="1" dirty="0" smtClean="0">
                <a:latin typeface="Calibri" pitchFamily="34" charset="0"/>
                <a:cs typeface="Calibri" pitchFamily="34" charset="0"/>
              </a:rPr>
              <a:t>Skills involved:</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Use of right format/structure</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Sequencing and organizing information</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Audience orientation</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Language skills</a:t>
            </a:r>
          </a:p>
          <a:p>
            <a:pPr marL="171450" indent="-171450">
              <a:buFont typeface="Arial" panose="020B0604020202020204" pitchFamily="34" charset="0"/>
              <a:buChar char="•"/>
            </a:pPr>
            <a:r>
              <a:rPr lang="en-US" sz="1200" dirty="0" smtClean="0">
                <a:solidFill>
                  <a:schemeClr val="bg2">
                    <a:lumMod val="10000"/>
                  </a:schemeClr>
                </a:solidFill>
                <a:latin typeface="Calibri" pitchFamily="34" charset="0"/>
                <a:cs typeface="Calibri" pitchFamily="34" charset="0"/>
              </a:rPr>
              <a:t>Overall impact-from opening to closure</a:t>
            </a:r>
          </a:p>
          <a:p>
            <a:pPr marL="0" indent="0">
              <a:buFont typeface="Arial" panose="020B0604020202020204" pitchFamily="34" charset="0"/>
              <a:buNone/>
            </a:pPr>
            <a:endParaRPr lang="en-US" b="0" dirty="0" smtClean="0">
              <a:solidFill>
                <a:schemeClr val="bg2">
                  <a:lumMod val="10000"/>
                </a:schemeClr>
              </a:solidFill>
            </a:endParaRPr>
          </a:p>
          <a:p>
            <a:pPr marL="0" indent="0">
              <a:buFont typeface="Arial" panose="020B0604020202020204" pitchFamily="34" charset="0"/>
              <a:buNone/>
            </a:pPr>
            <a:endParaRPr lang="en-US" sz="1200" dirty="0" smtClean="0">
              <a:solidFill>
                <a:schemeClr val="bg2">
                  <a:lumMod val="10000"/>
                </a:schemeClr>
              </a:solidFill>
              <a:latin typeface="Calibri" pitchFamily="34" charset="0"/>
              <a:cs typeface="Calibri" pitchFamily="34"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12</a:t>
            </a:fld>
            <a:endParaRPr lang="en-US" dirty="0"/>
          </a:p>
        </p:txBody>
      </p:sp>
    </p:spTree>
    <p:extLst>
      <p:ext uri="{BB962C8B-B14F-4D97-AF65-F5344CB8AC3E}">
        <p14:creationId xmlns:p14="http://schemas.microsoft.com/office/powerpoint/2010/main" val="41826477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4288"/>
            <a:ext cx="9144000" cy="6843712"/>
          </a:xfrm>
          <a:prstGeom prst="rect">
            <a:avLst/>
          </a:prstGeom>
        </p:spPr>
      </p:pic>
      <p:sp>
        <p:nvSpPr>
          <p:cNvPr id="2" name="Title 1"/>
          <p:cNvSpPr>
            <a:spLocks noGrp="1"/>
          </p:cNvSpPr>
          <p:nvPr>
            <p:ph type="ctrTitle"/>
          </p:nvPr>
        </p:nvSpPr>
        <p:spPr>
          <a:xfrm>
            <a:off x="281071" y="106183"/>
            <a:ext cx="8552223" cy="1470025"/>
          </a:xfrm>
        </p:spPr>
        <p:txBody>
          <a:bodyPr anchor="b">
            <a:normAutofit/>
          </a:bodyPr>
          <a:lstStyle>
            <a:lvl1pPr algn="l">
              <a:defRPr sz="4400" b="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281069" y="5555105"/>
            <a:ext cx="4290931" cy="762000"/>
          </a:xfrm>
        </p:spPr>
        <p:txBody>
          <a:bodyPr>
            <a:noAutofit/>
          </a:bodyPr>
          <a:lstStyle>
            <a:lvl1pPr marL="0" indent="0" algn="l">
              <a:lnSpc>
                <a:spcPct val="100000"/>
              </a:lnSpc>
              <a:spcBef>
                <a:spcPts val="0"/>
              </a:spcBef>
              <a:spcAft>
                <a:spcPts val="0"/>
              </a:spcAft>
              <a:buNone/>
              <a:defRPr sz="16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ETA – Learning &amp; Development</a:t>
            </a:r>
            <a:endParaRPr lang="en-US" dirty="0"/>
          </a:p>
        </p:txBody>
      </p:sp>
      <p:pic>
        <p:nvPicPr>
          <p:cNvPr id="7" name="Picture 6" descr="cid:image001.png@01D40EDF.805C3750"/>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7807545" y="5744387"/>
            <a:ext cx="1009650" cy="38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09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3"/>
            <a:ext cx="9144000" cy="6843712"/>
          </a:xfrm>
          <a:prstGeom prst="rect">
            <a:avLst/>
          </a:prstGeom>
        </p:spPr>
      </p:pic>
      <p:sp>
        <p:nvSpPr>
          <p:cNvPr id="2" name="Title 1"/>
          <p:cNvSpPr>
            <a:spLocks noGrp="1"/>
          </p:cNvSpPr>
          <p:nvPr>
            <p:ph type="ctrTitle"/>
          </p:nvPr>
        </p:nvSpPr>
        <p:spPr>
          <a:xfrm>
            <a:off x="281069" y="106180"/>
            <a:ext cx="8552223" cy="1470025"/>
          </a:xfrm>
        </p:spPr>
        <p:txBody>
          <a:bodyPr anchor="b">
            <a:normAutofit/>
          </a:bodyPr>
          <a:lstStyle>
            <a:lvl1pPr algn="l">
              <a:defRPr sz="4400" b="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81069" y="5555105"/>
            <a:ext cx="429093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ETA – Learning &amp; Development</a:t>
            </a:r>
            <a:endParaRPr lang="en-US" dirty="0"/>
          </a:p>
        </p:txBody>
      </p:sp>
      <p:pic>
        <p:nvPicPr>
          <p:cNvPr id="7" name="Picture 6" descr="cid:image001.png@01D40EDF.805C3750"/>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7807545" y="5744387"/>
            <a:ext cx="1009650" cy="38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667456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white"/>
              </a:solidFill>
            </a:endParaRPr>
          </a:p>
        </p:txBody>
      </p:sp>
      <p:sp>
        <p:nvSpPr>
          <p:cNvPr id="5" name="Footer Placeholder 4"/>
          <p:cNvSpPr>
            <a:spLocks noGrp="1"/>
          </p:cNvSpPr>
          <p:nvPr>
            <p:ph type="ftr" sz="quarter" idx="11"/>
          </p:nvPr>
        </p:nvSpPr>
        <p:spPr/>
        <p:txBody>
          <a:bodyPr/>
          <a:lstStyle/>
          <a:p>
            <a:endParaRPr lang="en-US" dirty="0">
              <a:solidFill>
                <a:srgbClr val="6D6E71"/>
              </a:solidFill>
            </a:endParaRPr>
          </a:p>
        </p:txBody>
      </p:sp>
      <p:sp>
        <p:nvSpPr>
          <p:cNvPr id="6" name="Slide Number Placeholder 5"/>
          <p:cNvSpPr>
            <a:spLocks noGrp="1"/>
          </p:cNvSpPr>
          <p:nvPr>
            <p:ph type="sldNum" sz="quarter" idx="12"/>
          </p:nvPr>
        </p:nvSpPr>
        <p:spPr/>
        <p:txBody>
          <a:bodyPr/>
          <a:lstStyle/>
          <a:p>
            <a:fld id="{2C08189B-C2E7-433E-82DE-E920A00954A4}"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3276666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0" y="945630"/>
            <a:ext cx="8688387"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p:nvSpPr>
        <p:spPr>
          <a:xfrm>
            <a:off x="356657" y="5770880"/>
            <a:ext cx="5510743"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buClr>
                <a:srgbClr val="007CC3"/>
              </a:buClr>
            </a:pPr>
            <a:r>
              <a:rPr lang="en-US" dirty="0" smtClean="0">
                <a:solidFill>
                  <a:prstClr val="white"/>
                </a:solidFill>
              </a:rPr>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pPr>
              <a:buClr>
                <a:srgbClr val="007CC3"/>
              </a:buClr>
            </a:pPr>
            <a:endParaRPr lang="en-US" dirty="0" smtClean="0">
              <a:solidFill>
                <a:prstClr val="white"/>
              </a:solidFill>
            </a:endParaRPr>
          </a:p>
          <a:p>
            <a:pPr>
              <a:buClr>
                <a:srgbClr val="007CC3"/>
              </a:buClr>
            </a:pPr>
            <a:endParaRPr lang="en-US" dirty="0">
              <a:solidFill>
                <a:prstClr val="white"/>
              </a:solidFill>
            </a:endParaRPr>
          </a:p>
        </p:txBody>
      </p:sp>
      <p:pic>
        <p:nvPicPr>
          <p:cNvPr id="7" name="Picture 6" descr="cid:image001.png@01D40EDF.805C3750"/>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7772400" y="5770880"/>
            <a:ext cx="1009650" cy="38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847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0" y="2747962"/>
            <a:ext cx="8688387"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93073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599" y="1119266"/>
            <a:ext cx="4283439" cy="4976734"/>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4466" y="1119266"/>
            <a:ext cx="4283439" cy="4976734"/>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prstClr val="white"/>
              </a:solidFill>
            </a:endParaRPr>
          </a:p>
        </p:txBody>
      </p:sp>
      <p:sp>
        <p:nvSpPr>
          <p:cNvPr id="6" name="Footer Placeholder 5"/>
          <p:cNvSpPr>
            <a:spLocks noGrp="1"/>
          </p:cNvSpPr>
          <p:nvPr>
            <p:ph type="ftr" sz="quarter" idx="11"/>
          </p:nvPr>
        </p:nvSpPr>
        <p:spPr/>
        <p:txBody>
          <a:bodyPr/>
          <a:lstStyle/>
          <a:p>
            <a:endParaRPr lang="en-US">
              <a:solidFill>
                <a:srgbClr val="6D6E71"/>
              </a:solidFill>
            </a:endParaRPr>
          </a:p>
        </p:txBody>
      </p:sp>
      <p:sp>
        <p:nvSpPr>
          <p:cNvPr id="7" name="Slide Number Placeholder 6"/>
          <p:cNvSpPr>
            <a:spLocks noGrp="1"/>
          </p:cNvSpPr>
          <p:nvPr>
            <p:ph type="sldNum" sz="quarter" idx="12"/>
          </p:nvPr>
        </p:nvSpPr>
        <p:spPr/>
        <p:txBody>
          <a:bodyPr/>
          <a:lstStyle/>
          <a:p>
            <a:fld id="{2C08189B-C2E7-433E-82DE-E920A00954A4}"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2293030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8" y="1119265"/>
            <a:ext cx="4268788"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 y="1828801"/>
            <a:ext cx="426878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119265"/>
            <a:ext cx="4271961"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28801"/>
            <a:ext cx="4271961"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white"/>
              </a:solidFill>
            </a:endParaRPr>
          </a:p>
        </p:txBody>
      </p:sp>
      <p:sp>
        <p:nvSpPr>
          <p:cNvPr id="8" name="Footer Placeholder 7"/>
          <p:cNvSpPr>
            <a:spLocks noGrp="1"/>
          </p:cNvSpPr>
          <p:nvPr>
            <p:ph type="ftr" sz="quarter" idx="11"/>
          </p:nvPr>
        </p:nvSpPr>
        <p:spPr/>
        <p:txBody>
          <a:bodyPr/>
          <a:lstStyle/>
          <a:p>
            <a:endParaRPr lang="en-US">
              <a:solidFill>
                <a:srgbClr val="6D6E71"/>
              </a:solidFill>
            </a:endParaRPr>
          </a:p>
        </p:txBody>
      </p:sp>
      <p:sp>
        <p:nvSpPr>
          <p:cNvPr id="9" name="Slide Number Placeholder 8"/>
          <p:cNvSpPr>
            <a:spLocks noGrp="1"/>
          </p:cNvSpPr>
          <p:nvPr>
            <p:ph type="sldNum" sz="quarter" idx="12"/>
          </p:nvPr>
        </p:nvSpPr>
        <p:spPr/>
        <p:txBody>
          <a:bodyPr/>
          <a:lstStyle/>
          <a:p>
            <a:fld id="{2C08189B-C2E7-433E-82DE-E920A00954A4}"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8582134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white"/>
              </a:solidFill>
            </a:endParaRPr>
          </a:p>
        </p:txBody>
      </p:sp>
      <p:sp>
        <p:nvSpPr>
          <p:cNvPr id="4" name="Footer Placeholder 3"/>
          <p:cNvSpPr>
            <a:spLocks noGrp="1"/>
          </p:cNvSpPr>
          <p:nvPr>
            <p:ph type="ftr" sz="quarter" idx="11"/>
          </p:nvPr>
        </p:nvSpPr>
        <p:spPr/>
        <p:txBody>
          <a:bodyPr/>
          <a:lstStyle/>
          <a:p>
            <a:endParaRPr lang="en-US">
              <a:solidFill>
                <a:srgbClr val="6D6E71"/>
              </a:solidFill>
            </a:endParaRPr>
          </a:p>
        </p:txBody>
      </p:sp>
      <p:sp>
        <p:nvSpPr>
          <p:cNvPr id="5" name="Slide Number Placeholder 4"/>
          <p:cNvSpPr>
            <a:spLocks noGrp="1"/>
          </p:cNvSpPr>
          <p:nvPr>
            <p:ph type="sldNum" sz="quarter" idx="12"/>
          </p:nvPr>
        </p:nvSpPr>
        <p:spPr/>
        <p:txBody>
          <a:bodyPr/>
          <a:lstStyle/>
          <a:p>
            <a:fld id="{2C08189B-C2E7-433E-82DE-E920A00954A4}"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539609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srgbClr val="6D6E71"/>
              </a:solidFill>
            </a:endParaRPr>
          </a:p>
        </p:txBody>
      </p:sp>
      <p:sp>
        <p:nvSpPr>
          <p:cNvPr id="4" name="Slide Number Placeholder 3"/>
          <p:cNvSpPr>
            <a:spLocks noGrp="1"/>
          </p:cNvSpPr>
          <p:nvPr>
            <p:ph type="sldNum" sz="quarter" idx="12"/>
          </p:nvPr>
        </p:nvSpPr>
        <p:spPr/>
        <p:txBody>
          <a:bodyPr/>
          <a:lstStyle/>
          <a:p>
            <a:fld id="{2C08189B-C2E7-433E-82DE-E920A00954A4}" type="slidenum">
              <a:rPr lang="en-US" smtClean="0">
                <a:solidFill>
                  <a:srgbClr val="6D6E71"/>
                </a:solidFill>
              </a:rPr>
              <a:pPr/>
              <a:t>‹#›</a:t>
            </a:fld>
            <a:endParaRPr lang="en-US">
              <a:solidFill>
                <a:srgbClr val="6D6E71"/>
              </a:solidFill>
            </a:endParaRPr>
          </a:p>
        </p:txBody>
      </p:sp>
    </p:spTree>
    <p:extLst>
      <p:ext uri="{BB962C8B-B14F-4D97-AF65-F5344CB8AC3E}">
        <p14:creationId xmlns:p14="http://schemas.microsoft.com/office/powerpoint/2010/main" val="878518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1" y="945633"/>
            <a:ext cx="8688387"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
        <p:nvSpPr>
          <p:cNvPr id="6" name="Text Placeholder 2"/>
          <p:cNvSpPr txBox="1">
            <a:spLocks/>
          </p:cNvSpPr>
          <p:nvPr userDrawn="1"/>
        </p:nvSpPr>
        <p:spPr>
          <a:xfrm>
            <a:off x="356657" y="5770880"/>
            <a:ext cx="5510743"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smtClean="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7" name="Picture 6" descr="cid:image001.png@01D40EDF.805C3750"/>
          <p:cNvPicPr>
            <a:picLocks noChangeAspect="1" noChangeArrowheads="1"/>
          </p:cNvPicPr>
          <p:nvPr userDrawn="1"/>
        </p:nvPicPr>
        <p:blipFill>
          <a:blip r:embed="rId3">
            <a:biLevel thresh="25000"/>
            <a:extLst>
              <a:ext uri="{28A0092B-C50C-407E-A947-70E740481C1C}">
                <a14:useLocalDpi xmlns:a14="http://schemas.microsoft.com/office/drawing/2010/main" val="0"/>
              </a:ext>
            </a:extLst>
          </a:blip>
          <a:srcRect/>
          <a:stretch>
            <a:fillRect/>
          </a:stretch>
        </p:blipFill>
        <p:spPr bwMode="auto">
          <a:xfrm>
            <a:off x="7772400" y="5770880"/>
            <a:ext cx="1009650" cy="38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3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p:spPr>
        <p:txBody>
          <a:bodyPr anchor="ctr">
            <a:normAutofit/>
          </a:bodyPr>
          <a:lstStyle>
            <a:lvl1pPr algn="ctr">
              <a:defRPr sz="4000" b="0" cap="none">
                <a:solidFill>
                  <a:srgbClr val="0070C0"/>
                </a:solidFill>
              </a:defRPr>
            </a:lvl1pPr>
          </a:lstStyle>
          <a:p>
            <a:r>
              <a:rPr lang="en-US" dirty="0" smtClean="0"/>
              <a:t>Click To Edit Master Title Style</a:t>
            </a:r>
            <a:endParaRPr lang="en-US" dirty="0"/>
          </a:p>
        </p:txBody>
      </p:sp>
      <p:grpSp>
        <p:nvGrpSpPr>
          <p:cNvPr id="4" name="Group 9"/>
          <p:cNvGrpSpPr>
            <a:grpSpLocks/>
          </p:cNvGrpSpPr>
          <p:nvPr/>
        </p:nvGrpSpPr>
        <p:grpSpPr bwMode="auto">
          <a:xfrm rot="10800000">
            <a:off x="1" y="-444"/>
            <a:ext cx="9143785" cy="6858337"/>
            <a:chOff x="-3280" y="1493"/>
            <a:chExt cx="19120" cy="10749"/>
          </a:xfrm>
        </p:grpSpPr>
        <p:pic>
          <p:nvPicPr>
            <p:cNvPr id="14" name="Picture 13"/>
            <p:cNvPicPr>
              <a:picLocks noChangeAspect="1" noChangeArrowheads="1"/>
            </p:cNvPicPr>
            <p:nvPr/>
          </p:nvPicPr>
          <p:blipFill>
            <a:blip r:embed="rId2" cstate="print"/>
            <a:srcRect/>
            <a:stretch>
              <a:fillRect/>
            </a:stretch>
          </p:blipFill>
          <p:spPr bwMode="auto">
            <a:xfrm>
              <a:off x="12569" y="10263"/>
              <a:ext cx="2048" cy="1977"/>
            </a:xfrm>
            <a:prstGeom prst="rect">
              <a:avLst/>
            </a:prstGeom>
            <a:noFill/>
          </p:spPr>
        </p:pic>
        <p:pic>
          <p:nvPicPr>
            <p:cNvPr id="15" name="Picture 14"/>
            <p:cNvPicPr>
              <a:picLocks noChangeAspect="1" noChangeArrowheads="1"/>
            </p:cNvPicPr>
            <p:nvPr/>
          </p:nvPicPr>
          <p:blipFill>
            <a:blip r:embed="rId3" cstate="print"/>
            <a:srcRect/>
            <a:stretch>
              <a:fillRect/>
            </a:stretch>
          </p:blipFill>
          <p:spPr bwMode="auto">
            <a:xfrm>
              <a:off x="14617" y="8216"/>
              <a:ext cx="1223" cy="2048"/>
            </a:xfrm>
            <a:prstGeom prst="rect">
              <a:avLst/>
            </a:prstGeom>
            <a:noFill/>
          </p:spPr>
        </p:pic>
        <p:pic>
          <p:nvPicPr>
            <p:cNvPr id="16" name="Picture 15"/>
            <p:cNvPicPr>
              <a:picLocks noChangeAspect="1" noChangeArrowheads="1"/>
            </p:cNvPicPr>
            <p:nvPr/>
          </p:nvPicPr>
          <p:blipFill>
            <a:blip r:embed="rId4" cstate="print"/>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5" cstate="print"/>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4" cstate="print"/>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5" cstate="print"/>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4" cstate="print"/>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4" cstate="print"/>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5" cstate="print"/>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6" cstate="print"/>
          <a:stretch>
            <a:fillRect/>
          </a:stretch>
        </p:blipFill>
        <p:spPr>
          <a:xfrm>
            <a:off x="8166102" y="1261535"/>
            <a:ext cx="990600" cy="1774388"/>
          </a:xfrm>
          <a:prstGeom prst="rect">
            <a:avLst/>
          </a:prstGeom>
        </p:spPr>
      </p:pic>
      <p:pic>
        <p:nvPicPr>
          <p:cNvPr id="12" name="Picture 11" descr="2.jpg"/>
          <p:cNvPicPr>
            <a:picLocks noChangeAspect="1"/>
          </p:cNvPicPr>
          <p:nvPr/>
        </p:nvPicPr>
        <p:blipFill>
          <a:blip r:embed="rId7" cstate="print"/>
          <a:srcRect t="8182" r="39937"/>
          <a:stretch>
            <a:fillRect/>
          </a:stretch>
        </p:blipFill>
        <p:spPr>
          <a:xfrm>
            <a:off x="7155545" y="3048000"/>
            <a:ext cx="1019175" cy="1142999"/>
          </a:xfrm>
          <a:prstGeom prst="rect">
            <a:avLst/>
          </a:prstGeom>
        </p:spPr>
      </p:pic>
      <p:pic>
        <p:nvPicPr>
          <p:cNvPr id="37" name="Picture 36" descr="3.jpg"/>
          <p:cNvPicPr>
            <a:picLocks noChangeAspect="1"/>
          </p:cNvPicPr>
          <p:nvPr userDrawn="1"/>
        </p:nvPicPr>
        <p:blipFill>
          <a:blip r:embed="rId8" cstate="print"/>
          <a:srcRect l="25697" t="2724" b="11021"/>
          <a:stretch>
            <a:fillRect/>
          </a:stretch>
        </p:blipFill>
        <p:spPr>
          <a:xfrm>
            <a:off x="584200" y="3867150"/>
            <a:ext cx="2512076" cy="2000250"/>
          </a:xfrm>
          <a:prstGeom prst="rect">
            <a:avLst/>
          </a:prstGeom>
        </p:spPr>
      </p:pic>
    </p:spTree>
    <p:extLst>
      <p:ext uri="{BB962C8B-B14F-4D97-AF65-F5344CB8AC3E}">
        <p14:creationId xmlns:p14="http://schemas.microsoft.com/office/powerpoint/2010/main" val="413270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1" y="2747965"/>
            <a:ext cx="8688387" cy="1362075"/>
          </a:xfrm>
        </p:spPr>
        <p:txBody>
          <a:bodyPr anchor="ctr">
            <a:normAutofit/>
          </a:bodyPr>
          <a:lstStyle>
            <a:lvl1pPr algn="ctr">
              <a:defRPr sz="4400" b="0" cap="none">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3270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599" y="1119269"/>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4472" y="1119269"/>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415079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598" y="1119265"/>
            <a:ext cx="4268788"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828801"/>
            <a:ext cx="4268788"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31" y="1119265"/>
            <a:ext cx="4271961" cy="639763"/>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33" y="1828801"/>
            <a:ext cx="4271961" cy="42672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917455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61051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598532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png"/><Relationship Id="rId5" Type="http://schemas.openxmlformats.org/officeDocument/2006/relationships/slideLayout" Target="../slideLayouts/slideLayout14.xml"/><Relationship Id="rId10"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1" cstate="print">
            <a:extLst>
              <a:ext uri="{28A0092B-C50C-407E-A947-70E740481C1C}">
                <a14:useLocalDpi xmlns:a14="http://schemas.microsoft.com/office/drawing/2010/main" val="0"/>
              </a:ext>
            </a:extLst>
          </a:blip>
          <a:srcRect t="91913"/>
          <a:stretch/>
        </p:blipFill>
        <p:spPr>
          <a:xfrm>
            <a:off x="2" y="6303365"/>
            <a:ext cx="9143999" cy="554635"/>
          </a:xfrm>
          <a:prstGeom prst="rect">
            <a:avLst/>
          </a:prstGeom>
        </p:spPr>
      </p:pic>
      <p:sp>
        <p:nvSpPr>
          <p:cNvPr id="2" name="Title Placeholder 1"/>
          <p:cNvSpPr>
            <a:spLocks noGrp="1"/>
          </p:cNvSpPr>
          <p:nvPr>
            <p:ph type="title"/>
          </p:nvPr>
        </p:nvSpPr>
        <p:spPr>
          <a:xfrm>
            <a:off x="232350" y="194691"/>
            <a:ext cx="8684638" cy="708469"/>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2350" y="1106778"/>
            <a:ext cx="8684638" cy="498922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5562606" y="78273"/>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8578733" y="78273"/>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14D65173-87C9-47C0-A890-7AD8E2754265}" type="slidenum">
              <a:rPr lang="en-US" smtClean="0"/>
              <a:pPr/>
              <a:t>‹#›</a:t>
            </a:fld>
            <a:endParaRPr lang="en-US" dirty="0"/>
          </a:p>
        </p:txBody>
      </p:sp>
      <p:sp>
        <p:nvSpPr>
          <p:cNvPr id="8" name="Rectangle 7"/>
          <p:cNvSpPr/>
          <p:nvPr userDrawn="1"/>
        </p:nvSpPr>
        <p:spPr>
          <a:xfrm>
            <a:off x="373063" y="1"/>
            <a:ext cx="1101725"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cxnSp>
        <p:nvCxnSpPr>
          <p:cNvPr id="10" name="Straight Connector 9"/>
          <p:cNvCxnSpPr/>
          <p:nvPr userDrawn="1"/>
        </p:nvCxnSpPr>
        <p:spPr>
          <a:xfrm>
            <a:off x="8404196" y="108057"/>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6"/>
          <p:cNvSpPr>
            <a:spLocks noChangeArrowheads="1"/>
          </p:cNvSpPr>
          <p:nvPr userDrawn="1"/>
        </p:nvSpPr>
        <p:spPr bwMode="auto">
          <a:xfrm>
            <a:off x="152400" y="6477000"/>
            <a:ext cx="3200400" cy="262252"/>
          </a:xfrm>
          <a:prstGeom prst="rect">
            <a:avLst/>
          </a:prstGeom>
          <a:noFill/>
          <a:ln w="12700" algn="ctr">
            <a:noFill/>
            <a:miter lim="800000"/>
            <a:headEnd/>
            <a:tailEnd/>
          </a:ln>
          <a:effectLst/>
        </p:spPr>
        <p:txBody>
          <a:bodyPr wrap="square" lIns="92075" tIns="46038" rIns="92075" bIns="46038">
            <a:spAutoFit/>
          </a:bodyPr>
          <a:lstStyle/>
          <a:p>
            <a:pPr marL="173038" indent="-173038">
              <a:buClrTx/>
              <a:buSzTx/>
              <a:buFontTx/>
              <a:buNone/>
              <a:defRPr/>
            </a:pPr>
            <a:r>
              <a:rPr lang="en-US" sz="1100" b="0" dirty="0" smtClean="0">
                <a:solidFill>
                  <a:schemeClr val="bg1"/>
                </a:solidFill>
                <a:latin typeface="Arial" charset="0"/>
                <a:cs typeface="+mn-cs"/>
              </a:rPr>
              <a:t>ETA – Learning</a:t>
            </a:r>
            <a:r>
              <a:rPr lang="en-US" sz="1100" b="0" baseline="0" dirty="0" smtClean="0">
                <a:solidFill>
                  <a:schemeClr val="bg1"/>
                </a:solidFill>
                <a:latin typeface="Arial" charset="0"/>
                <a:cs typeface="+mn-cs"/>
              </a:rPr>
              <a:t> &amp; Development</a:t>
            </a:r>
            <a:endParaRPr lang="en-US" sz="1100" b="0" dirty="0">
              <a:solidFill>
                <a:schemeClr val="bg1"/>
              </a:solidFill>
              <a:latin typeface="Arial" charset="0"/>
              <a:cs typeface="+mn-cs"/>
            </a:endParaRPr>
          </a:p>
        </p:txBody>
      </p:sp>
      <p:sp>
        <p:nvSpPr>
          <p:cNvPr id="12" name="Rectangle 6"/>
          <p:cNvSpPr>
            <a:spLocks noChangeArrowheads="1"/>
          </p:cNvSpPr>
          <p:nvPr userDrawn="1"/>
        </p:nvSpPr>
        <p:spPr bwMode="auto">
          <a:xfrm>
            <a:off x="4114800" y="6519548"/>
            <a:ext cx="932948" cy="262252"/>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a:buClrTx/>
              <a:buSzTx/>
              <a:buFontTx/>
              <a:buNone/>
              <a:defRPr/>
            </a:pPr>
            <a:r>
              <a:rPr lang="en-US" sz="1100" b="0" dirty="0">
                <a:solidFill>
                  <a:srgbClr val="FFFFCC"/>
                </a:solidFill>
                <a:latin typeface="Arial" charset="0"/>
                <a:cs typeface="+mn-cs"/>
              </a:rPr>
              <a:t>Confidential</a:t>
            </a:r>
          </a:p>
        </p:txBody>
      </p:sp>
      <p:pic>
        <p:nvPicPr>
          <p:cNvPr id="16" name="Picture 15" descr="cid:image001.png@01D40EDF.805C3750"/>
          <p:cNvPicPr>
            <a:picLocks noChangeAspect="1" noChangeArrowheads="1"/>
          </p:cNvPicPr>
          <p:nvPr userDrawn="1"/>
        </p:nvPicPr>
        <p:blipFill>
          <a:blip r:embed="rId12">
            <a:biLevel thresh="25000"/>
            <a:extLst>
              <a:ext uri="{28A0092B-C50C-407E-A947-70E740481C1C}">
                <a14:useLocalDpi xmlns:a14="http://schemas.microsoft.com/office/drawing/2010/main" val="0"/>
              </a:ext>
            </a:extLst>
          </a:blip>
          <a:srcRect/>
          <a:stretch>
            <a:fillRect/>
          </a:stretch>
        </p:blipFill>
        <p:spPr bwMode="auto">
          <a:xfrm>
            <a:off x="7907338" y="6458956"/>
            <a:ext cx="1009650" cy="38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9" r:id="rId5"/>
    <p:sldLayoutId id="2147483652" r:id="rId6"/>
    <p:sldLayoutId id="2147483653" r:id="rId7"/>
    <p:sldLayoutId id="2147483654" r:id="rId8"/>
    <p:sldLayoutId id="2147483655" r:id="rId9"/>
  </p:sldLayoutIdLst>
  <p:hf hdr="0" ft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0">
            <a:extLst>
              <a:ext uri="{28A0092B-C50C-407E-A947-70E740481C1C}">
                <a14:useLocalDpi xmlns:a14="http://schemas.microsoft.com/office/drawing/2010/main" val="0"/>
              </a:ext>
            </a:extLst>
          </a:blip>
          <a:srcRect t="91913"/>
          <a:stretch/>
        </p:blipFill>
        <p:spPr>
          <a:xfrm>
            <a:off x="0" y="6303364"/>
            <a:ext cx="9143999" cy="554635"/>
          </a:xfrm>
          <a:prstGeom prst="rect">
            <a:avLst/>
          </a:prstGeom>
        </p:spPr>
      </p:pic>
      <p:sp>
        <p:nvSpPr>
          <p:cNvPr id="2" name="Title Placeholder 1"/>
          <p:cNvSpPr>
            <a:spLocks noGrp="1"/>
          </p:cNvSpPr>
          <p:nvPr>
            <p:ph type="title"/>
          </p:nvPr>
        </p:nvSpPr>
        <p:spPr>
          <a:xfrm>
            <a:off x="232350" y="194690"/>
            <a:ext cx="8684638" cy="70846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2350" y="1106775"/>
            <a:ext cx="8684638" cy="498922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429000" y="6424170"/>
            <a:ext cx="2133600" cy="365125"/>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endParaRPr lang="en-US" dirty="0">
              <a:solidFill>
                <a:prstClr val="white"/>
              </a:solidFill>
            </a:endParaRPr>
          </a:p>
        </p:txBody>
      </p:sp>
      <p:sp>
        <p:nvSpPr>
          <p:cNvPr id="5" name="Footer Placeholder 4"/>
          <p:cNvSpPr>
            <a:spLocks noGrp="1"/>
          </p:cNvSpPr>
          <p:nvPr>
            <p:ph type="ftr" sz="quarter" idx="3"/>
          </p:nvPr>
        </p:nvSpPr>
        <p:spPr>
          <a:xfrm>
            <a:off x="5562600" y="78269"/>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endParaRPr lang="en-US" dirty="0">
              <a:solidFill>
                <a:srgbClr val="6D6E71"/>
              </a:solidFill>
            </a:endParaRPr>
          </a:p>
        </p:txBody>
      </p:sp>
      <p:sp>
        <p:nvSpPr>
          <p:cNvPr id="6" name="Slide Number Placeholder 5"/>
          <p:cNvSpPr>
            <a:spLocks noGrp="1"/>
          </p:cNvSpPr>
          <p:nvPr>
            <p:ph type="sldNum" sz="quarter" idx="4"/>
          </p:nvPr>
        </p:nvSpPr>
        <p:spPr>
          <a:xfrm>
            <a:off x="8578727" y="78269"/>
            <a:ext cx="194027" cy="190821"/>
          </a:xfrm>
          <a:prstGeom prst="rect">
            <a:avLst/>
          </a:prstGeom>
        </p:spPr>
        <p:txBody>
          <a:bodyPr vert="horz" wrap="none" lIns="18288" tIns="18288" rIns="18288" bIns="18288" rtlCol="0" anchor="ctr">
            <a:spAutoFit/>
          </a:bodyPr>
          <a:lstStyle>
            <a:lvl1pPr algn="ctr">
              <a:defRPr sz="1000" b="1">
                <a:solidFill>
                  <a:schemeClr val="tx1"/>
                </a:solidFill>
                <a:latin typeface="Arial" pitchFamily="34" charset="0"/>
                <a:cs typeface="Arial" pitchFamily="34" charset="0"/>
              </a:defRPr>
            </a:lvl1pPr>
          </a:lstStyle>
          <a:p>
            <a:fld id="{2C08189B-C2E7-433E-82DE-E920A00954A4}" type="slidenum">
              <a:rPr lang="en-US" smtClean="0">
                <a:solidFill>
                  <a:srgbClr val="6D6E71"/>
                </a:solidFill>
              </a:rPr>
              <a:pPr/>
              <a:t>‹#›</a:t>
            </a:fld>
            <a:endParaRPr lang="en-US" dirty="0">
              <a:solidFill>
                <a:srgbClr val="6D6E71"/>
              </a:solidFill>
            </a:endParaRPr>
          </a:p>
        </p:txBody>
      </p:sp>
      <p:sp>
        <p:nvSpPr>
          <p:cNvPr id="8" name="Rectangle 7"/>
          <p:cNvSpPr/>
          <p:nvPr/>
        </p:nvSpPr>
        <p:spPr>
          <a:xfrm>
            <a:off x="373062" y="0"/>
            <a:ext cx="1101725"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pitchFamily="34" charset="0"/>
            </a:endParaRPr>
          </a:p>
        </p:txBody>
      </p:sp>
      <p:cxnSp>
        <p:nvCxnSpPr>
          <p:cNvPr id="10" name="Straight Connector 9"/>
          <p:cNvCxnSpPr/>
          <p:nvPr/>
        </p:nvCxnSpPr>
        <p:spPr>
          <a:xfrm>
            <a:off x="8404196" y="108052"/>
            <a:ext cx="0" cy="13125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ubtitle 2"/>
          <p:cNvSpPr txBox="1">
            <a:spLocks/>
          </p:cNvSpPr>
          <p:nvPr userDrawn="1"/>
        </p:nvSpPr>
        <p:spPr>
          <a:xfrm>
            <a:off x="199080" y="6460419"/>
            <a:ext cx="3147931" cy="797667"/>
          </a:xfrm>
          <a:prstGeom prst="rect">
            <a:avLst/>
          </a:prstGeom>
        </p:spPr>
        <p:txBody>
          <a:bodyPr>
            <a:noAutofit/>
          </a:bodyPr>
          <a:lstStyle>
            <a:lvl1pPr marL="0" indent="0" algn="l" defTabSz="914400" rtl="0" eaLnBrk="1" latinLnBrk="0" hangingPunct="1">
              <a:lnSpc>
                <a:spcPct val="100000"/>
              </a:lnSpc>
              <a:spcBef>
                <a:spcPts val="0"/>
              </a:spcBef>
              <a:spcAft>
                <a:spcPts val="0"/>
              </a:spcAft>
              <a:buClr>
                <a:schemeClr val="accent1"/>
              </a:buClr>
              <a:buFont typeface="Arial" pitchFamily="34" charset="0"/>
              <a:buNone/>
              <a:defRPr sz="1600" kern="1200" baseline="0">
                <a:solidFill>
                  <a:schemeClr val="bg1"/>
                </a:solidFill>
                <a:latin typeface="Arial" pitchFamily="34" charset="0"/>
                <a:ea typeface="+mn-ea"/>
                <a:cs typeface="Arial" pitchFamily="34" charset="0"/>
              </a:defRPr>
            </a:lvl1pPr>
            <a:lvl2pPr marL="457200" indent="0" algn="ctr"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lnSpc>
                <a:spcPct val="110000"/>
              </a:lnSpc>
              <a:spcBef>
                <a:spcPts val="600"/>
              </a:spcBef>
              <a:spcAft>
                <a:spcPts val="600"/>
              </a:spcAft>
              <a:buClr>
                <a:schemeClr val="accent1"/>
              </a:buClr>
              <a:buFont typeface="Arial" pitchFamily="34" charset="0"/>
              <a:buNone/>
              <a:defRPr sz="12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lnSpc>
                <a:spcPct val="110000"/>
              </a:lnSpc>
              <a:spcBef>
                <a:spcPts val="600"/>
              </a:spcBef>
              <a:spcAft>
                <a:spcPts val="600"/>
              </a:spcAft>
              <a:buClr>
                <a:schemeClr val="accent1"/>
              </a:buClr>
              <a:buFont typeface="Arial" pitchFamily="34" charset="0"/>
              <a:buNone/>
              <a:defRPr sz="12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100" dirty="0" smtClean="0"/>
              <a:t>ETA – Learning &amp; Development</a:t>
            </a:r>
            <a:endParaRPr lang="en-US" sz="1100" dirty="0"/>
          </a:p>
        </p:txBody>
      </p:sp>
      <p:pic>
        <p:nvPicPr>
          <p:cNvPr id="13" name="Picture 12" descr="cid:image001.png@01D40EDF.805C3750"/>
          <p:cNvPicPr>
            <a:picLocks noChangeAspect="1" noChangeArrowheads="1"/>
          </p:cNvPicPr>
          <p:nvPr userDrawn="1"/>
        </p:nvPicPr>
        <p:blipFill>
          <a:blip r:embed="rId11">
            <a:biLevel thresh="25000"/>
            <a:extLst>
              <a:ext uri="{28A0092B-C50C-407E-A947-70E740481C1C}">
                <a14:useLocalDpi xmlns:a14="http://schemas.microsoft.com/office/drawing/2010/main" val="0"/>
              </a:ext>
            </a:extLst>
          </a:blip>
          <a:srcRect/>
          <a:stretch>
            <a:fillRect/>
          </a:stretch>
        </p:blipFill>
        <p:spPr bwMode="auto">
          <a:xfrm>
            <a:off x="7899371" y="6405859"/>
            <a:ext cx="1009650" cy="38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54264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hdr="0" ftr="0" dt="0"/>
  <p:txStyles>
    <p:title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package" Target="../embeddings/Microsoft_Word_Document1.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1"/>
            <a:ext cx="3501450" cy="708469"/>
          </a:xfrm>
        </p:spPr>
        <p:txBody>
          <a:bodyPr>
            <a:normAutofit/>
          </a:bodyPr>
          <a:lstStyle/>
          <a:p>
            <a:r>
              <a:rPr lang="en-US" sz="3200" dirty="0" smtClean="0">
                <a:latin typeface="+mn-lt"/>
              </a:rPr>
              <a:t>Usage Guidelines</a:t>
            </a:r>
            <a:endParaRPr lang="en-US" sz="3200" dirty="0">
              <a:latin typeface="+mn-lt"/>
            </a:endParaRPr>
          </a:p>
        </p:txBody>
      </p:sp>
      <p:sp>
        <p:nvSpPr>
          <p:cNvPr id="3" name="Content Placeholder 2"/>
          <p:cNvSpPr>
            <a:spLocks noGrp="1"/>
          </p:cNvSpPr>
          <p:nvPr>
            <p:ph idx="1"/>
          </p:nvPr>
        </p:nvSpPr>
        <p:spPr>
          <a:xfrm>
            <a:off x="76200" y="1143000"/>
            <a:ext cx="8991600" cy="4989225"/>
          </a:xfrm>
        </p:spPr>
        <p:txBody>
          <a:bodyPr>
            <a:normAutofit/>
          </a:bodyPr>
          <a:lstStyle/>
          <a:p>
            <a:pPr algn="ctr">
              <a:buNone/>
            </a:pPr>
            <a:endParaRPr lang="en-US" sz="2400" dirty="0" smtClean="0">
              <a:solidFill>
                <a:srgbClr val="FF0000"/>
              </a:solidFill>
              <a:latin typeface="+mn-lt"/>
            </a:endParaRPr>
          </a:p>
          <a:p>
            <a:pPr algn="ctr">
              <a:buNone/>
            </a:pPr>
            <a:r>
              <a:rPr lang="en-US" sz="2400" dirty="0" smtClean="0">
                <a:solidFill>
                  <a:srgbClr val="FF0000"/>
                </a:solidFill>
                <a:latin typeface="+mn-lt"/>
              </a:rPr>
              <a:t>Do not forward this document to any non-Infosys mail ID. Forwarding this document to a non-Infosys mail ID may lead to disciplinary action against you, including termination of employment.  </a:t>
            </a:r>
          </a:p>
          <a:p>
            <a:pPr algn="ctr">
              <a:buNone/>
            </a:pPr>
            <a:endParaRPr lang="en-US" sz="2400" dirty="0" smtClean="0">
              <a:solidFill>
                <a:srgbClr val="FF0000"/>
              </a:solidFill>
              <a:latin typeface="+mn-lt"/>
            </a:endParaRPr>
          </a:p>
          <a:p>
            <a:pPr algn="ctr">
              <a:buNone/>
            </a:pPr>
            <a:r>
              <a:rPr lang="en-US" sz="2400" dirty="0">
                <a:solidFill>
                  <a:srgbClr val="FF0000"/>
                </a:solidFill>
                <a:latin typeface="+mn-lt"/>
              </a:rPr>
              <a:t>Contents of this material cannot be used in any other internal or external document without explicit permission from </a:t>
            </a:r>
            <a:r>
              <a:rPr lang="en-US" sz="2400" u="sng" dirty="0">
                <a:solidFill>
                  <a:srgbClr val="FF0000"/>
                </a:solidFill>
                <a:latin typeface="+mn-lt"/>
              </a:rPr>
              <a:t>ETA-Learning&amp;development@infosys.com</a:t>
            </a:r>
          </a:p>
          <a:p>
            <a:pPr algn="ctr">
              <a:buNone/>
            </a:pPr>
            <a:endParaRPr lang="en-US" sz="2400" dirty="0" smtClean="0">
              <a:solidFill>
                <a:srgbClr val="FF0000"/>
              </a:solidFill>
              <a:latin typeface="+mn-lt"/>
            </a:endParaRPr>
          </a:p>
        </p:txBody>
      </p:sp>
      <p:sp>
        <p:nvSpPr>
          <p:cNvPr id="6" name="Slide Number Placeholder 4"/>
          <p:cNvSpPr>
            <a:spLocks noGrp="1"/>
          </p:cNvSpPr>
          <p:nvPr>
            <p:ph type="sldNum" sz="quarter" idx="12"/>
          </p:nvPr>
        </p:nvSpPr>
        <p:spPr>
          <a:xfrm>
            <a:off x="8578733" y="78273"/>
            <a:ext cx="194027" cy="190821"/>
          </a:xfrm>
        </p:spPr>
        <p:txBody>
          <a:bodyPr/>
          <a:lstStyle/>
          <a:p>
            <a:fld id="{14D65173-87C9-47C0-A890-7AD8E2754265}" type="slidenum">
              <a:rPr lang="en-US" smtClean="0"/>
              <a:pPr/>
              <a:t>1</a:t>
            </a:fld>
            <a:endParaRPr lang="en-US" dirty="0"/>
          </a:p>
        </p:txBody>
      </p:sp>
    </p:spTree>
    <p:extLst>
      <p:ext uri="{BB962C8B-B14F-4D97-AF65-F5344CB8AC3E}">
        <p14:creationId xmlns:p14="http://schemas.microsoft.com/office/powerpoint/2010/main" val="382279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rPr>
              <a:t>Aristotle – 5 elements of speech</a:t>
            </a:r>
            <a:endParaRPr lang="en-US" dirty="0"/>
          </a:p>
        </p:txBody>
      </p:sp>
      <p:sp>
        <p:nvSpPr>
          <p:cNvPr id="3" name="Content Placeholder 2"/>
          <p:cNvSpPr>
            <a:spLocks noGrp="1"/>
          </p:cNvSpPr>
          <p:nvPr>
            <p:ph idx="1"/>
          </p:nvPr>
        </p:nvSpPr>
        <p:spPr>
          <a:xfrm>
            <a:off x="232350" y="1019580"/>
            <a:ext cx="8684638" cy="5181600"/>
          </a:xfrm>
        </p:spPr>
        <p:txBody>
          <a:bodyPr>
            <a:noAutofit/>
          </a:bodyPr>
          <a:lstStyle/>
          <a:p>
            <a:pPr>
              <a:buFont typeface="Wingdings" panose="05000000000000000000" pitchFamily="2" charset="2"/>
              <a:buChar char="§"/>
            </a:pPr>
            <a:r>
              <a:rPr lang="en-US" sz="2000" dirty="0">
                <a:latin typeface="+mn-lt"/>
              </a:rPr>
              <a:t>Aristotle* acknowledged five elements in his Rhetoric (fourth century B.C</a:t>
            </a:r>
            <a:r>
              <a:rPr lang="en-US" sz="2000" dirty="0" smtClean="0">
                <a:latin typeface="+mn-lt"/>
              </a:rPr>
              <a:t>.):</a:t>
            </a:r>
            <a:endParaRPr lang="en-US" sz="2000" dirty="0">
              <a:latin typeface="+mn-lt"/>
            </a:endParaRPr>
          </a:p>
          <a:p>
            <a:pPr lvl="1">
              <a:buFont typeface="Arial" panose="020B0604020202020204" pitchFamily="34" charset="0"/>
              <a:buChar char="•"/>
            </a:pPr>
            <a:r>
              <a:rPr lang="en-US" sz="2000" dirty="0">
                <a:latin typeface="+mn-lt"/>
              </a:rPr>
              <a:t> </a:t>
            </a:r>
            <a:r>
              <a:rPr lang="en-US" sz="2000" dirty="0" smtClean="0">
                <a:latin typeface="+mn-lt"/>
              </a:rPr>
              <a:t>the speaker</a:t>
            </a:r>
            <a:endParaRPr lang="en-US" sz="2000" dirty="0">
              <a:latin typeface="+mn-lt"/>
            </a:endParaRPr>
          </a:p>
          <a:p>
            <a:pPr lvl="1">
              <a:buFont typeface="Arial" panose="020B0604020202020204" pitchFamily="34" charset="0"/>
              <a:buChar char="•"/>
            </a:pPr>
            <a:r>
              <a:rPr lang="en-US" sz="2000" dirty="0">
                <a:latin typeface="+mn-lt"/>
              </a:rPr>
              <a:t>the speech (message</a:t>
            </a:r>
            <a:r>
              <a:rPr lang="en-US" sz="2000" dirty="0" smtClean="0">
                <a:latin typeface="+mn-lt"/>
              </a:rPr>
              <a:t>)</a:t>
            </a:r>
            <a:endParaRPr lang="en-US" sz="2000" dirty="0">
              <a:latin typeface="+mn-lt"/>
            </a:endParaRPr>
          </a:p>
          <a:p>
            <a:pPr lvl="1">
              <a:buFont typeface="Arial" panose="020B0604020202020204" pitchFamily="34" charset="0"/>
              <a:buChar char="•"/>
            </a:pPr>
            <a:r>
              <a:rPr lang="en-US" sz="2000" dirty="0">
                <a:latin typeface="+mn-lt"/>
              </a:rPr>
              <a:t>the </a:t>
            </a:r>
            <a:r>
              <a:rPr lang="en-US" sz="2000" dirty="0" smtClean="0">
                <a:latin typeface="+mn-lt"/>
              </a:rPr>
              <a:t>audience</a:t>
            </a:r>
            <a:endParaRPr lang="en-US" sz="2000" dirty="0">
              <a:latin typeface="+mn-lt"/>
            </a:endParaRPr>
          </a:p>
          <a:p>
            <a:pPr lvl="1">
              <a:buFont typeface="Arial" panose="020B0604020202020204" pitchFamily="34" charset="0"/>
              <a:buChar char="•"/>
            </a:pPr>
            <a:r>
              <a:rPr lang="en-US" sz="2000" dirty="0">
                <a:latin typeface="+mn-lt"/>
              </a:rPr>
              <a:t>the </a:t>
            </a:r>
            <a:r>
              <a:rPr lang="en-US" sz="2000" dirty="0" smtClean="0">
                <a:latin typeface="+mn-lt"/>
              </a:rPr>
              <a:t>occasion</a:t>
            </a:r>
            <a:endParaRPr lang="en-US" sz="2000" dirty="0">
              <a:latin typeface="+mn-lt"/>
            </a:endParaRPr>
          </a:p>
          <a:p>
            <a:pPr lvl="1">
              <a:buFont typeface="Arial" panose="020B0604020202020204" pitchFamily="34" charset="0"/>
              <a:buChar char="•"/>
            </a:pPr>
            <a:r>
              <a:rPr lang="en-US" sz="2000" dirty="0">
                <a:latin typeface="+mn-lt"/>
              </a:rPr>
              <a:t>the </a:t>
            </a:r>
            <a:r>
              <a:rPr lang="en-US" sz="2000" dirty="0" smtClean="0">
                <a:latin typeface="+mn-lt"/>
              </a:rPr>
              <a:t>effect</a:t>
            </a:r>
            <a:endParaRPr lang="en-US" sz="2000" dirty="0">
              <a:latin typeface="+mn-lt"/>
            </a:endParaRPr>
          </a:p>
          <a:p>
            <a:pPr>
              <a:buFont typeface="Wingdings" panose="05000000000000000000" pitchFamily="2" charset="2"/>
              <a:buChar char="§"/>
            </a:pPr>
            <a:endParaRPr lang="en-US" sz="2000" dirty="0">
              <a:latin typeface="+mn-lt"/>
            </a:endParaRPr>
          </a:p>
          <a:p>
            <a:pPr>
              <a:buFont typeface="Wingdings" panose="05000000000000000000" pitchFamily="2" charset="2"/>
              <a:buChar char="§"/>
            </a:pPr>
            <a:r>
              <a:rPr lang="en-US" sz="2000" dirty="0">
                <a:latin typeface="+mn-lt"/>
              </a:rPr>
              <a:t>With this Aristotle was </a:t>
            </a:r>
            <a:r>
              <a:rPr lang="en-US" sz="2000" dirty="0" smtClean="0">
                <a:latin typeface="+mn-lt"/>
              </a:rPr>
              <a:t>guiding </a:t>
            </a:r>
            <a:r>
              <a:rPr lang="en-US" sz="2000" dirty="0">
                <a:latin typeface="+mn-lt"/>
              </a:rPr>
              <a:t>speakers to create speeches according to the audiences and for different occasions or for different effects</a:t>
            </a:r>
            <a:r>
              <a:rPr lang="en-US" sz="2000" dirty="0" smtClean="0">
                <a:latin typeface="+mn-lt"/>
              </a:rPr>
              <a:t>.</a:t>
            </a:r>
            <a:endParaRPr lang="en-US" sz="2000" dirty="0">
              <a:latin typeface="+mn-lt"/>
            </a:endParaRPr>
          </a:p>
          <a:p>
            <a:pPr marL="0" indent="0">
              <a:buNone/>
            </a:pPr>
            <a:r>
              <a:rPr lang="en-US" sz="1600" i="1" dirty="0" smtClean="0">
                <a:latin typeface="+mn-lt"/>
              </a:rPr>
              <a:t>*</a:t>
            </a:r>
            <a:r>
              <a:rPr lang="en-US" sz="1600" i="1" dirty="0">
                <a:latin typeface="+mn-lt"/>
              </a:rPr>
              <a:t>The Greek philosopher</a:t>
            </a:r>
          </a:p>
        </p:txBody>
      </p:sp>
      <p:sp>
        <p:nvSpPr>
          <p:cNvPr id="4" name="Slide Number Placeholder 3"/>
          <p:cNvSpPr>
            <a:spLocks noGrp="1"/>
          </p:cNvSpPr>
          <p:nvPr>
            <p:ph type="sldNum" sz="quarter" idx="12"/>
          </p:nvPr>
        </p:nvSpPr>
        <p:spPr/>
        <p:txBody>
          <a:bodyPr/>
          <a:lstStyle/>
          <a:p>
            <a:fld id="{2C08189B-C2E7-433E-82DE-E920A00954A4}" type="slidenum">
              <a:rPr lang="en-US" smtClean="0">
                <a:solidFill>
                  <a:srgbClr val="6D6E71"/>
                </a:solidFill>
              </a:rPr>
              <a:pPr/>
              <a:t>10</a:t>
            </a:fld>
            <a:endParaRPr lang="en-US">
              <a:solidFill>
                <a:srgbClr val="6D6E71"/>
              </a:solidFill>
            </a:endParaRPr>
          </a:p>
        </p:txBody>
      </p:sp>
    </p:spTree>
    <p:extLst>
      <p:ext uri="{BB962C8B-B14F-4D97-AF65-F5344CB8AC3E}">
        <p14:creationId xmlns:p14="http://schemas.microsoft.com/office/powerpoint/2010/main" val="3614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Elements of Speech</a:t>
            </a:r>
          </a:p>
        </p:txBody>
      </p:sp>
      <p:sp>
        <p:nvSpPr>
          <p:cNvPr id="5" name="Slide Number Placeholder 4"/>
          <p:cNvSpPr>
            <a:spLocks noGrp="1"/>
          </p:cNvSpPr>
          <p:nvPr>
            <p:ph type="sldNum" sz="quarter" idx="12"/>
          </p:nvPr>
        </p:nvSpPr>
        <p:spPr/>
        <p:txBody>
          <a:bodyPr/>
          <a:lstStyle/>
          <a:p>
            <a:fld id="{14D65173-87C9-47C0-A890-7AD8E2754265}" type="slidenum">
              <a:rPr lang="en-US" smtClean="0"/>
              <a:pPr/>
              <a:t>11</a:t>
            </a:fld>
            <a:endParaRPr lang="en-US" dirty="0"/>
          </a:p>
        </p:txBody>
      </p:sp>
      <p:sp>
        <p:nvSpPr>
          <p:cNvPr id="6" name="Content Placeholder 2"/>
          <p:cNvSpPr>
            <a:spLocks noGrp="1"/>
          </p:cNvSpPr>
          <p:nvPr>
            <p:ph idx="1"/>
          </p:nvPr>
        </p:nvSpPr>
        <p:spPr>
          <a:xfrm>
            <a:off x="304467" y="1143000"/>
            <a:ext cx="8540404" cy="4244294"/>
          </a:xfrm>
        </p:spPr>
        <p:txBody>
          <a:bodyPr>
            <a:noAutofit/>
          </a:bodyPr>
          <a:lstStyle/>
          <a:p>
            <a:pPr marL="0" indent="0">
              <a:lnSpc>
                <a:spcPct val="150000"/>
              </a:lnSpc>
              <a:buNone/>
            </a:pPr>
            <a:r>
              <a:rPr lang="en-US" sz="2000" dirty="0">
                <a:solidFill>
                  <a:srgbClr val="6D6E71"/>
                </a:solidFill>
                <a:latin typeface="+mn-lt"/>
              </a:rPr>
              <a:t>Points to ponder</a:t>
            </a:r>
            <a:r>
              <a:rPr lang="en-US" sz="2000" dirty="0" smtClean="0">
                <a:solidFill>
                  <a:srgbClr val="6D6E71"/>
                </a:solidFill>
                <a:latin typeface="+mn-lt"/>
              </a:rPr>
              <a:t>:</a:t>
            </a:r>
            <a:endParaRPr lang="en-US" sz="2000" dirty="0">
              <a:solidFill>
                <a:srgbClr val="6D6E71"/>
              </a:solidFill>
              <a:latin typeface="+mn-lt"/>
            </a:endParaRPr>
          </a:p>
          <a:p>
            <a:pPr>
              <a:lnSpc>
                <a:spcPct val="150000"/>
              </a:lnSpc>
              <a:buFont typeface="Wingdings" panose="05000000000000000000" pitchFamily="2" charset="2"/>
              <a:buChar char="§"/>
            </a:pPr>
            <a:r>
              <a:rPr lang="en-US" sz="2000" dirty="0">
                <a:solidFill>
                  <a:srgbClr val="6D6E71"/>
                </a:solidFill>
                <a:latin typeface="+mn-lt"/>
              </a:rPr>
              <a:t>What is the purpose to be achieved?</a:t>
            </a:r>
          </a:p>
          <a:p>
            <a:pPr>
              <a:lnSpc>
                <a:spcPct val="150000"/>
              </a:lnSpc>
              <a:buFont typeface="Wingdings" panose="05000000000000000000" pitchFamily="2" charset="2"/>
              <a:buChar char="§"/>
            </a:pPr>
            <a:r>
              <a:rPr lang="en-US" sz="2000" dirty="0">
                <a:solidFill>
                  <a:srgbClr val="6D6E71"/>
                </a:solidFill>
                <a:latin typeface="+mn-lt"/>
              </a:rPr>
              <a:t>Who will be the audience?</a:t>
            </a:r>
          </a:p>
          <a:p>
            <a:pPr>
              <a:lnSpc>
                <a:spcPct val="150000"/>
              </a:lnSpc>
              <a:buFont typeface="Wingdings" panose="05000000000000000000" pitchFamily="2" charset="2"/>
              <a:buChar char="§"/>
            </a:pPr>
            <a:r>
              <a:rPr lang="en-US" sz="2000" dirty="0">
                <a:solidFill>
                  <a:srgbClr val="6D6E71"/>
                </a:solidFill>
                <a:latin typeface="+mn-lt"/>
              </a:rPr>
              <a:t>What is the information to be given?</a:t>
            </a:r>
          </a:p>
          <a:p>
            <a:pPr>
              <a:lnSpc>
                <a:spcPct val="150000"/>
              </a:lnSpc>
              <a:buFont typeface="Wingdings" panose="05000000000000000000" pitchFamily="2" charset="2"/>
              <a:buChar char="§"/>
            </a:pPr>
            <a:r>
              <a:rPr lang="en-US" sz="2000" dirty="0">
                <a:solidFill>
                  <a:srgbClr val="6D6E71"/>
                </a:solidFill>
                <a:latin typeface="+mn-lt"/>
              </a:rPr>
              <a:t>How does the information-giving begin, develop and end?</a:t>
            </a:r>
          </a:p>
          <a:p>
            <a:pPr>
              <a:lnSpc>
                <a:spcPct val="150000"/>
              </a:lnSpc>
              <a:buFont typeface="Wingdings" panose="05000000000000000000" pitchFamily="2" charset="2"/>
              <a:buChar char="§"/>
            </a:pPr>
            <a:r>
              <a:rPr lang="en-US" sz="2000" dirty="0">
                <a:solidFill>
                  <a:srgbClr val="6D6E71"/>
                </a:solidFill>
                <a:latin typeface="+mn-lt"/>
              </a:rPr>
              <a:t>What are the major turn points?</a:t>
            </a:r>
          </a:p>
          <a:p>
            <a:pPr>
              <a:lnSpc>
                <a:spcPct val="150000"/>
              </a:lnSpc>
              <a:buFont typeface="Wingdings" panose="05000000000000000000" pitchFamily="2" charset="2"/>
              <a:buChar char="§"/>
            </a:pPr>
            <a:r>
              <a:rPr lang="en-US" sz="2000" dirty="0">
                <a:solidFill>
                  <a:srgbClr val="6D6E71"/>
                </a:solidFill>
                <a:latin typeface="+mn-lt"/>
              </a:rPr>
              <a:t>What are the language supports required?</a:t>
            </a:r>
          </a:p>
          <a:p>
            <a:pPr marL="0" indent="0">
              <a:buNone/>
            </a:pPr>
            <a:endParaRPr lang="en-US" sz="2000" dirty="0">
              <a:solidFill>
                <a:srgbClr val="6D6E71"/>
              </a:solidFill>
              <a:latin typeface="+mn-lt"/>
            </a:endParaRPr>
          </a:p>
        </p:txBody>
      </p:sp>
    </p:spTree>
    <p:extLst>
      <p:ext uri="{BB962C8B-B14F-4D97-AF65-F5344CB8AC3E}">
        <p14:creationId xmlns:p14="http://schemas.microsoft.com/office/powerpoint/2010/main" val="3533154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Types of Speech</a:t>
            </a:r>
          </a:p>
        </p:txBody>
      </p:sp>
      <p:sp>
        <p:nvSpPr>
          <p:cNvPr id="5" name="Slide Number Placeholder 4"/>
          <p:cNvSpPr>
            <a:spLocks noGrp="1"/>
          </p:cNvSpPr>
          <p:nvPr>
            <p:ph type="sldNum" sz="quarter" idx="12"/>
          </p:nvPr>
        </p:nvSpPr>
        <p:spPr/>
        <p:txBody>
          <a:bodyPr/>
          <a:lstStyle/>
          <a:p>
            <a:fld id="{14D65173-87C9-47C0-A890-7AD8E2754265}" type="slidenum">
              <a:rPr lang="en-US" smtClean="0"/>
              <a:pPr/>
              <a:t>12</a:t>
            </a:fld>
            <a:endParaRPr lang="en-US" dirty="0"/>
          </a:p>
        </p:txBody>
      </p:sp>
      <p:graphicFrame>
        <p:nvGraphicFramePr>
          <p:cNvPr id="7" name="Diagram 6"/>
          <p:cNvGraphicFramePr/>
          <p:nvPr>
            <p:extLst>
              <p:ext uri="{D42A27DB-BD31-4B8C-83A1-F6EECF244321}">
                <p14:modId xmlns:p14="http://schemas.microsoft.com/office/powerpoint/2010/main" val="1760820736"/>
              </p:ext>
            </p:extLst>
          </p:nvPr>
        </p:nvGraphicFramePr>
        <p:xfrm>
          <a:off x="533400" y="1106779"/>
          <a:ext cx="8203286" cy="49892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8921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Secrets to Speaking – 5 P’s</a:t>
            </a:r>
          </a:p>
        </p:txBody>
      </p:sp>
      <p:sp>
        <p:nvSpPr>
          <p:cNvPr id="4" name="Slide Number Placeholder 3"/>
          <p:cNvSpPr>
            <a:spLocks noGrp="1"/>
          </p:cNvSpPr>
          <p:nvPr>
            <p:ph type="sldNum" sz="quarter" idx="12"/>
          </p:nvPr>
        </p:nvSpPr>
        <p:spPr/>
        <p:txBody>
          <a:bodyPr/>
          <a:lstStyle/>
          <a:p>
            <a:fld id="{14D65173-87C9-47C0-A890-7AD8E2754265}" type="slidenum">
              <a:rPr lang="en-US" smtClean="0"/>
              <a:pPr/>
              <a:t>13</a:t>
            </a:fld>
            <a:endParaRPr lang="en-US" dirty="0"/>
          </a:p>
        </p:txBody>
      </p:sp>
      <p:graphicFrame>
        <p:nvGraphicFramePr>
          <p:cNvPr id="6" name="Diagram 5"/>
          <p:cNvGraphicFramePr/>
          <p:nvPr>
            <p:extLst>
              <p:ext uri="{D42A27DB-BD31-4B8C-83A1-F6EECF244321}">
                <p14:modId xmlns:p14="http://schemas.microsoft.com/office/powerpoint/2010/main" val="3193538135"/>
              </p:ext>
            </p:extLst>
          </p:nvPr>
        </p:nvGraphicFramePr>
        <p:xfrm>
          <a:off x="457200" y="1143000"/>
          <a:ext cx="831556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763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069" y="228600"/>
            <a:ext cx="8420100" cy="1470025"/>
          </a:xfrm>
        </p:spPr>
        <p:txBody>
          <a:bodyPr>
            <a:normAutofit/>
          </a:bodyPr>
          <a:lstStyle/>
          <a:p>
            <a:r>
              <a:rPr lang="en-US" dirty="0" smtClean="0">
                <a:latin typeface="+mn-lt"/>
              </a:rPr>
              <a:t>Speech Sounds</a:t>
            </a:r>
            <a:endParaRPr lang="en-US" dirty="0">
              <a:latin typeface="+mn-lt"/>
            </a:endParaRPr>
          </a:p>
        </p:txBody>
      </p:sp>
      <p:sp>
        <p:nvSpPr>
          <p:cNvPr id="4" name="Subtitle 3"/>
          <p:cNvSpPr>
            <a:spLocks noGrp="1"/>
          </p:cNvSpPr>
          <p:nvPr>
            <p:ph type="subTitle" idx="1"/>
          </p:nvPr>
        </p:nvSpPr>
        <p:spPr/>
        <p:txBody>
          <a:bodyPr/>
          <a:lstStyle/>
          <a:p>
            <a:r>
              <a:rPr lang="en-US" dirty="0" smtClean="0"/>
              <a:t>ETA – Learning &amp; Development</a:t>
            </a:r>
            <a:endParaRPr lang="en-US" dirty="0"/>
          </a:p>
        </p:txBody>
      </p:sp>
    </p:spTree>
    <p:extLst>
      <p:ext uri="{BB962C8B-B14F-4D97-AF65-F5344CB8AC3E}">
        <p14:creationId xmlns:p14="http://schemas.microsoft.com/office/powerpoint/2010/main" val="3803383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Speech Sounds in English</a:t>
            </a:r>
          </a:p>
        </p:txBody>
      </p:sp>
      <p:sp>
        <p:nvSpPr>
          <p:cNvPr id="3" name="Content Placeholder 2"/>
          <p:cNvSpPr>
            <a:spLocks noGrp="1"/>
          </p:cNvSpPr>
          <p:nvPr>
            <p:ph idx="1"/>
          </p:nvPr>
        </p:nvSpPr>
        <p:spPr>
          <a:xfrm>
            <a:off x="232350" y="1219200"/>
            <a:ext cx="8684638" cy="5105400"/>
          </a:xfrm>
        </p:spPr>
        <p:txBody>
          <a:bodyPr>
            <a:noAutofit/>
          </a:bodyPr>
          <a:lstStyle/>
          <a:p>
            <a:pPr algn="just">
              <a:lnSpc>
                <a:spcPct val="150000"/>
              </a:lnSpc>
              <a:buFont typeface="Wingdings" panose="05000000000000000000" pitchFamily="2" charset="2"/>
              <a:buChar char="§"/>
            </a:pPr>
            <a:r>
              <a:rPr lang="en-US" sz="2000" dirty="0">
                <a:latin typeface="+mn-lt"/>
              </a:rPr>
              <a:t>English has 44 distinct speech </a:t>
            </a:r>
            <a:r>
              <a:rPr lang="en-US" sz="2000" dirty="0" smtClean="0">
                <a:latin typeface="+mn-lt"/>
              </a:rPr>
              <a:t>sounds; </a:t>
            </a:r>
            <a:r>
              <a:rPr lang="en-US" sz="2000" dirty="0">
                <a:latin typeface="+mn-lt"/>
              </a:rPr>
              <a:t>classified broadly into Vowel sounds and Consonant </a:t>
            </a:r>
            <a:r>
              <a:rPr lang="en-US" sz="2000" dirty="0" smtClean="0">
                <a:latin typeface="+mn-lt"/>
              </a:rPr>
              <a:t>sounds.</a:t>
            </a:r>
            <a:endParaRPr lang="en-US" sz="2000" dirty="0">
              <a:latin typeface="+mn-lt"/>
            </a:endParaRPr>
          </a:p>
          <a:p>
            <a:pPr algn="just">
              <a:lnSpc>
                <a:spcPct val="150000"/>
              </a:lnSpc>
              <a:buFont typeface="Wingdings" panose="05000000000000000000" pitchFamily="2" charset="2"/>
              <a:buChar char="§"/>
            </a:pPr>
            <a:r>
              <a:rPr lang="en-US" sz="2000" dirty="0">
                <a:latin typeface="+mn-lt"/>
              </a:rPr>
              <a:t>The 26 letters in the English alphabet represent these 44 </a:t>
            </a:r>
            <a:r>
              <a:rPr lang="en-US" sz="2000" dirty="0" smtClean="0">
                <a:latin typeface="+mn-lt"/>
              </a:rPr>
              <a:t>sounds.</a:t>
            </a:r>
            <a:endParaRPr lang="en-US" sz="2000" dirty="0">
              <a:latin typeface="+mn-lt"/>
            </a:endParaRPr>
          </a:p>
          <a:p>
            <a:pPr algn="just">
              <a:lnSpc>
                <a:spcPct val="150000"/>
              </a:lnSpc>
              <a:buFont typeface="Wingdings" panose="05000000000000000000" pitchFamily="2" charset="2"/>
              <a:buChar char="§"/>
            </a:pPr>
            <a:r>
              <a:rPr lang="en-US" sz="2000" dirty="0">
                <a:latin typeface="+mn-lt"/>
              </a:rPr>
              <a:t>Out of the 44 sounds, 12 are pure vowel sounds, 8 are diphthongs and 24 are consonant </a:t>
            </a:r>
            <a:r>
              <a:rPr lang="en-US" sz="2000" dirty="0" smtClean="0">
                <a:latin typeface="+mn-lt"/>
              </a:rPr>
              <a:t>sounds.</a:t>
            </a:r>
            <a:endParaRPr lang="en-US" sz="2000" dirty="0">
              <a:latin typeface="+mn-lt"/>
            </a:endParaRPr>
          </a:p>
          <a:p>
            <a:pPr marL="0" indent="0" algn="just">
              <a:lnSpc>
                <a:spcPct val="150000"/>
              </a:lnSpc>
              <a:buClr>
                <a:schemeClr val="accent1"/>
              </a:buClr>
              <a:buNone/>
            </a:pPr>
            <a:endParaRPr lang="en-US" sz="2000" b="1" dirty="0" smtClean="0">
              <a:latin typeface="+mn-lt"/>
            </a:endParaRPr>
          </a:p>
          <a:p>
            <a:pPr marL="0" indent="0" algn="just">
              <a:lnSpc>
                <a:spcPct val="150000"/>
              </a:lnSpc>
              <a:buClr>
                <a:schemeClr val="accent1"/>
              </a:buClr>
              <a:buNone/>
            </a:pPr>
            <a:endParaRPr lang="en-US" sz="2000" b="1" dirty="0" smtClean="0">
              <a:latin typeface="+mn-lt"/>
            </a:endParaRPr>
          </a:p>
          <a:p>
            <a:pPr marL="0" indent="0" algn="just">
              <a:lnSpc>
                <a:spcPct val="150000"/>
              </a:lnSpc>
              <a:buClr>
                <a:schemeClr val="accent1"/>
              </a:buClr>
              <a:buNone/>
            </a:pPr>
            <a:endParaRPr lang="en-US" sz="2000" b="1" dirty="0">
              <a:latin typeface="+mn-lt"/>
            </a:endParaRPr>
          </a:p>
          <a:p>
            <a:pPr marL="0" indent="0" algn="ctr">
              <a:lnSpc>
                <a:spcPct val="150000"/>
              </a:lnSpc>
              <a:buClr>
                <a:schemeClr val="accent1"/>
              </a:buClr>
              <a:buNone/>
            </a:pPr>
            <a:r>
              <a:rPr lang="en-US" sz="2000" b="1" dirty="0" smtClean="0">
                <a:latin typeface="+mn-lt"/>
              </a:rPr>
              <a:t>Note: </a:t>
            </a:r>
            <a:r>
              <a:rPr lang="en-US" sz="2000" b="1" i="1" u="sng" dirty="0" smtClean="0">
                <a:latin typeface="+mn-lt"/>
              </a:rPr>
              <a:t>Do </a:t>
            </a:r>
            <a:r>
              <a:rPr lang="en-US" sz="2000" b="1" i="1" u="sng" dirty="0">
                <a:latin typeface="+mn-lt"/>
              </a:rPr>
              <a:t>not confuse speech sounds with the English </a:t>
            </a:r>
            <a:r>
              <a:rPr lang="en-US" sz="2000" b="1" i="1" u="sng" dirty="0" smtClean="0">
                <a:latin typeface="+mn-lt"/>
              </a:rPr>
              <a:t>alphabet</a:t>
            </a: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15</a:t>
            </a:fld>
            <a:endParaRPr lang="en-US" dirty="0"/>
          </a:p>
        </p:txBody>
      </p:sp>
    </p:spTree>
    <p:extLst>
      <p:ext uri="{BB962C8B-B14F-4D97-AF65-F5344CB8AC3E}">
        <p14:creationId xmlns:p14="http://schemas.microsoft.com/office/powerpoint/2010/main" val="906783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1"/>
            <a:ext cx="2053650" cy="708469"/>
          </a:xfrm>
        </p:spPr>
        <p:txBody>
          <a:bodyPr>
            <a:normAutofit/>
          </a:bodyPr>
          <a:lstStyle/>
          <a:p>
            <a:r>
              <a:rPr lang="en-US" sz="3200" dirty="0" smtClean="0">
                <a:latin typeface="+mn-lt"/>
              </a:rPr>
              <a:t>Vowels</a:t>
            </a:r>
            <a:endParaRPr lang="en-US" sz="32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16</a:t>
            </a:fld>
            <a:endParaRPr lang="en-US" dirty="0"/>
          </a:p>
        </p:txBody>
      </p:sp>
      <p:sp>
        <p:nvSpPr>
          <p:cNvPr id="6" name="Content Placeholder 2"/>
          <p:cNvSpPr>
            <a:spLocks noGrp="1"/>
          </p:cNvSpPr>
          <p:nvPr>
            <p:ph idx="1"/>
          </p:nvPr>
        </p:nvSpPr>
        <p:spPr>
          <a:xfrm>
            <a:off x="232350" y="1295400"/>
            <a:ext cx="4854000" cy="5065421"/>
          </a:xfrm>
        </p:spPr>
        <p:txBody>
          <a:bodyPr>
            <a:normAutofit/>
          </a:bodyPr>
          <a:lstStyle/>
          <a:p>
            <a:pPr algn="just">
              <a:lnSpc>
                <a:spcPct val="150000"/>
              </a:lnSpc>
              <a:buFont typeface="Wingdings" panose="05000000000000000000" pitchFamily="2" charset="2"/>
              <a:buChar char="§"/>
            </a:pPr>
            <a:r>
              <a:rPr lang="en-US" sz="2000" dirty="0">
                <a:latin typeface="+mn-lt"/>
                <a:cs typeface="Calibri" pitchFamily="34" charset="0"/>
              </a:rPr>
              <a:t>A vowel is a sound made by the relatively free movement of air through the mouth, without having any obstruction of the </a:t>
            </a:r>
            <a:r>
              <a:rPr lang="en-US" sz="2000" dirty="0" err="1">
                <a:latin typeface="+mn-lt"/>
                <a:cs typeface="Calibri" pitchFamily="34" charset="0"/>
              </a:rPr>
              <a:t>egressive</a:t>
            </a:r>
            <a:r>
              <a:rPr lang="en-US" sz="2000" dirty="0">
                <a:latin typeface="+mn-lt"/>
                <a:cs typeface="Calibri" pitchFamily="34" charset="0"/>
              </a:rPr>
              <a:t> </a:t>
            </a:r>
            <a:r>
              <a:rPr lang="en-US" sz="2000" dirty="0" smtClean="0">
                <a:latin typeface="+mn-lt"/>
                <a:cs typeface="Calibri" pitchFamily="34" charset="0"/>
              </a:rPr>
              <a:t>airstream.</a:t>
            </a:r>
            <a:endParaRPr lang="en-US" sz="2000" dirty="0">
              <a:latin typeface="+mn-lt"/>
              <a:cs typeface="Calibri" pitchFamily="34" charset="0"/>
            </a:endParaRPr>
          </a:p>
          <a:p>
            <a:pPr algn="just">
              <a:lnSpc>
                <a:spcPct val="150000"/>
              </a:lnSpc>
              <a:buFont typeface="Wingdings" panose="05000000000000000000" pitchFamily="2" charset="2"/>
              <a:buChar char="§"/>
            </a:pPr>
            <a:r>
              <a:rPr lang="en-US" sz="2000" dirty="0">
                <a:latin typeface="+mn-lt"/>
                <a:cs typeface="Calibri" pitchFamily="34" charset="0"/>
              </a:rPr>
              <a:t>When speaking a vowel, there is no built up air pressure, the sound is simply shaped by the position of the </a:t>
            </a:r>
            <a:r>
              <a:rPr lang="en-US" sz="2000" dirty="0" smtClean="0">
                <a:latin typeface="+mn-lt"/>
                <a:cs typeface="Calibri" pitchFamily="34" charset="0"/>
              </a:rPr>
              <a:t>tongue.</a:t>
            </a:r>
          </a:p>
          <a:p>
            <a:pPr marL="0" indent="0" algn="just">
              <a:lnSpc>
                <a:spcPct val="150000"/>
              </a:lnSpc>
              <a:buNone/>
            </a:pPr>
            <a:r>
              <a:rPr lang="en-US" sz="2000" dirty="0">
                <a:latin typeface="+mn-lt"/>
                <a:cs typeface="Calibri" pitchFamily="34" charset="0"/>
              </a:rPr>
              <a:t> </a:t>
            </a:r>
            <a:r>
              <a:rPr lang="en-US" sz="2000" dirty="0" smtClean="0">
                <a:latin typeface="+mn-lt"/>
                <a:cs typeface="Calibri" pitchFamily="34" charset="0"/>
              </a:rPr>
              <a:t>   Examples: Apple, Urgent.</a:t>
            </a:r>
            <a:endParaRPr lang="en-US" sz="2000" dirty="0">
              <a:latin typeface="+mn-lt"/>
              <a:cs typeface="Calibri"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613" y="505294"/>
            <a:ext cx="1251147" cy="187672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8150" y="2360746"/>
            <a:ext cx="1464750" cy="2197125"/>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t="21174" b="17949"/>
          <a:stretch/>
        </p:blipFill>
        <p:spPr>
          <a:xfrm>
            <a:off x="6616257" y="4494656"/>
            <a:ext cx="1464750" cy="1347570"/>
          </a:xfrm>
          <a:prstGeom prst="rect">
            <a:avLst/>
          </a:prstGeom>
        </p:spPr>
      </p:pic>
      <p:pic>
        <p:nvPicPr>
          <p:cNvPr id="10" name="Picture 9"/>
          <p:cNvPicPr>
            <a:picLocks noChangeAspect="1"/>
          </p:cNvPicPr>
          <p:nvPr/>
        </p:nvPicPr>
        <p:blipFill>
          <a:blip r:embed="rId6">
            <a:clrChange>
              <a:clrFrom>
                <a:srgbClr val="F0F1F3"/>
              </a:clrFrom>
              <a:clrTo>
                <a:srgbClr val="F0F1F3">
                  <a:alpha val="0"/>
                </a:srgbClr>
              </a:clrTo>
            </a:clrChange>
            <a:extLst>
              <a:ext uri="{28A0092B-C50C-407E-A947-70E740481C1C}">
                <a14:useLocalDpi xmlns:a14="http://schemas.microsoft.com/office/drawing/2010/main" val="0"/>
              </a:ext>
            </a:extLst>
          </a:blip>
          <a:stretch>
            <a:fillRect/>
          </a:stretch>
        </p:blipFill>
        <p:spPr>
          <a:xfrm>
            <a:off x="5704414" y="457200"/>
            <a:ext cx="1464750" cy="2197125"/>
          </a:xfrm>
          <a:prstGeom prst="rect">
            <a:avLst/>
          </a:prstGeom>
        </p:spPr>
      </p:pic>
      <p:pic>
        <p:nvPicPr>
          <p:cNvPr id="11" name="Picture 10"/>
          <p:cNvPicPr>
            <a:picLocks noChangeAspect="1"/>
          </p:cNvPicPr>
          <p:nvPr/>
        </p:nvPicPr>
        <p:blipFill rotWithShape="1">
          <a:blip r:embed="rId7">
            <a:extLst>
              <a:ext uri="{28A0092B-C50C-407E-A947-70E740481C1C}">
                <a14:useLocalDpi xmlns:a14="http://schemas.microsoft.com/office/drawing/2010/main" val="0"/>
              </a:ext>
            </a:extLst>
          </a:blip>
          <a:srcRect t="15509" b="23157"/>
          <a:stretch/>
        </p:blipFill>
        <p:spPr>
          <a:xfrm>
            <a:off x="7262717" y="2657852"/>
            <a:ext cx="1464750" cy="1347570"/>
          </a:xfrm>
          <a:prstGeom prst="rect">
            <a:avLst/>
          </a:prstGeom>
        </p:spPr>
      </p:pic>
    </p:spTree>
    <p:extLst>
      <p:ext uri="{BB962C8B-B14F-4D97-AF65-F5344CB8AC3E}">
        <p14:creationId xmlns:p14="http://schemas.microsoft.com/office/powerpoint/2010/main" val="37255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Vowel Combination</a:t>
            </a:r>
            <a:endParaRPr lang="en-US" sz="3200" dirty="0">
              <a:latin typeface="+mn-lt"/>
            </a:endParaRPr>
          </a:p>
        </p:txBody>
      </p:sp>
      <p:sp>
        <p:nvSpPr>
          <p:cNvPr id="3" name="Content Placeholder 2"/>
          <p:cNvSpPr>
            <a:spLocks noGrp="1"/>
          </p:cNvSpPr>
          <p:nvPr>
            <p:ph idx="1"/>
          </p:nvPr>
        </p:nvSpPr>
        <p:spPr>
          <a:xfrm>
            <a:off x="232350" y="1019578"/>
            <a:ext cx="8684638" cy="4989225"/>
          </a:xfrm>
        </p:spPr>
        <p:txBody>
          <a:bodyPr>
            <a:noAutofit/>
          </a:bodyPr>
          <a:lstStyle/>
          <a:p>
            <a:pPr>
              <a:lnSpc>
                <a:spcPct val="150000"/>
              </a:lnSpc>
              <a:buSzPct val="75000"/>
              <a:buFont typeface="Wingdings" panose="05000000000000000000" pitchFamily="2" charset="2"/>
              <a:buChar char="§"/>
            </a:pPr>
            <a:r>
              <a:rPr lang="en-US" sz="2000" dirty="0">
                <a:latin typeface="+mn-lt"/>
              </a:rPr>
              <a:t>When vowels come together, they may either be two distinct syllables, or may merge into one </a:t>
            </a:r>
            <a:r>
              <a:rPr lang="en-US" sz="2000" dirty="0" smtClean="0">
                <a:latin typeface="+mn-lt"/>
              </a:rPr>
              <a:t>syllable.</a:t>
            </a:r>
            <a:endParaRPr lang="en-US" sz="2000" dirty="0">
              <a:latin typeface="+mn-lt"/>
            </a:endParaRPr>
          </a:p>
          <a:p>
            <a:pPr>
              <a:lnSpc>
                <a:spcPct val="150000"/>
              </a:lnSpc>
              <a:buSzPct val="75000"/>
              <a:buFont typeface="Wingdings" panose="05000000000000000000" pitchFamily="2" charset="2"/>
              <a:buChar char="q"/>
            </a:pPr>
            <a:endParaRPr lang="en-US" sz="2000" dirty="0">
              <a:latin typeface="+mn-lt"/>
            </a:endParaRPr>
          </a:p>
          <a:p>
            <a:pPr>
              <a:lnSpc>
                <a:spcPct val="150000"/>
              </a:lnSpc>
              <a:buSzPct val="75000"/>
              <a:buFont typeface="Wingdings" panose="05000000000000000000" pitchFamily="2" charset="2"/>
              <a:buChar char="§"/>
            </a:pPr>
            <a:r>
              <a:rPr lang="en-US" sz="2000" dirty="0">
                <a:latin typeface="+mn-lt"/>
              </a:rPr>
              <a:t>When two vowels sounds combine and form </a:t>
            </a:r>
            <a:r>
              <a:rPr lang="en-US" sz="2000" dirty="0" smtClean="0">
                <a:latin typeface="+mn-lt"/>
              </a:rPr>
              <a:t>a </a:t>
            </a:r>
            <a:r>
              <a:rPr lang="en-US" sz="2000" dirty="0">
                <a:solidFill>
                  <a:srgbClr val="6D6E71"/>
                </a:solidFill>
                <a:latin typeface="Calibri"/>
              </a:rPr>
              <a:t>new sound </a:t>
            </a:r>
            <a:r>
              <a:rPr lang="en-US" sz="2000" dirty="0" smtClean="0">
                <a:latin typeface="+mn-lt"/>
              </a:rPr>
              <a:t>altogether, </a:t>
            </a:r>
            <a:r>
              <a:rPr lang="en-US" sz="2000" dirty="0">
                <a:latin typeface="+mn-lt"/>
              </a:rPr>
              <a:t>it is called a diphthong. There are 8 diphthongs in </a:t>
            </a:r>
            <a:r>
              <a:rPr lang="en-US" sz="2000" dirty="0" smtClean="0">
                <a:latin typeface="+mn-lt"/>
              </a:rPr>
              <a:t>English.</a:t>
            </a:r>
            <a:endParaRPr lang="en-US" sz="2000" dirty="0">
              <a:latin typeface="+mn-lt"/>
            </a:endParaRPr>
          </a:p>
          <a:p>
            <a:pPr marL="231775" lvl="1" indent="0">
              <a:lnSpc>
                <a:spcPct val="150000"/>
              </a:lnSpc>
              <a:buSzPct val="75000"/>
              <a:buNone/>
            </a:pPr>
            <a:r>
              <a:rPr lang="en-US" sz="2000" dirty="0">
                <a:latin typeface="+mn-lt"/>
              </a:rPr>
              <a:t>E.g. the word ‘mouse’ (/o/ and /u/ combine to form /ou/)</a:t>
            </a:r>
          </a:p>
          <a:p>
            <a:pPr>
              <a:lnSpc>
                <a:spcPct val="150000"/>
              </a:lnSpc>
              <a:buSzPct val="75000"/>
              <a:buFont typeface="Wingdings" panose="05000000000000000000" pitchFamily="2" charset="2"/>
              <a:buChar char="q"/>
            </a:pPr>
            <a:endParaRPr lang="en-US" sz="2000" dirty="0">
              <a:latin typeface="+mn-lt"/>
            </a:endParaRPr>
          </a:p>
          <a:p>
            <a:pPr>
              <a:lnSpc>
                <a:spcPct val="150000"/>
              </a:lnSpc>
              <a:buSzPct val="75000"/>
              <a:buFont typeface="Wingdings" panose="05000000000000000000" pitchFamily="2" charset="2"/>
              <a:buChar char="§"/>
            </a:pPr>
            <a:r>
              <a:rPr lang="en-US" sz="2000" dirty="0">
                <a:latin typeface="+mn-lt"/>
              </a:rPr>
              <a:t>If they stay separate they are simply two monophthongs.</a:t>
            </a:r>
          </a:p>
          <a:p>
            <a:pPr marL="231775" lvl="1" indent="0">
              <a:lnSpc>
                <a:spcPct val="150000"/>
              </a:lnSpc>
              <a:buSzPct val="75000"/>
              <a:buNone/>
            </a:pPr>
            <a:r>
              <a:rPr lang="en-US" sz="2000" dirty="0" smtClean="0">
                <a:latin typeface="+mn-lt"/>
              </a:rPr>
              <a:t>E.g.  the word </a:t>
            </a:r>
            <a:r>
              <a:rPr lang="en-US" sz="2000" dirty="0">
                <a:latin typeface="+mn-lt"/>
              </a:rPr>
              <a:t>‘triage’ (/</a:t>
            </a:r>
            <a:r>
              <a:rPr lang="en-US" sz="2000" dirty="0" err="1">
                <a:latin typeface="+mn-lt"/>
              </a:rPr>
              <a:t>i</a:t>
            </a:r>
            <a:r>
              <a:rPr lang="en-US" sz="2000" dirty="0">
                <a:latin typeface="+mn-lt"/>
              </a:rPr>
              <a:t>/ and /a /are pronounced on their own)</a:t>
            </a:r>
          </a:p>
        </p:txBody>
      </p:sp>
      <p:sp>
        <p:nvSpPr>
          <p:cNvPr id="4" name="Slide Number Placeholder 3"/>
          <p:cNvSpPr>
            <a:spLocks noGrp="1"/>
          </p:cNvSpPr>
          <p:nvPr>
            <p:ph type="sldNum" sz="quarter" idx="12"/>
          </p:nvPr>
        </p:nvSpPr>
        <p:spPr/>
        <p:txBody>
          <a:bodyPr/>
          <a:lstStyle/>
          <a:p>
            <a:fld id="{14D65173-87C9-47C0-A890-7AD8E2754265}" type="slidenum">
              <a:rPr lang="en-US" smtClean="0"/>
              <a:pPr/>
              <a:t>17</a:t>
            </a:fld>
            <a:endParaRPr lang="en-US" dirty="0"/>
          </a:p>
        </p:txBody>
      </p:sp>
    </p:spTree>
    <p:extLst>
      <p:ext uri="{BB962C8B-B14F-4D97-AF65-F5344CB8AC3E}">
        <p14:creationId xmlns:p14="http://schemas.microsoft.com/office/powerpoint/2010/main" val="245357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anim calcmode="lin" valueType="num">
                                      <p:cBhvr>
                                        <p:cTn id="2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Consonants</a:t>
            </a:r>
            <a:endParaRPr lang="en-US" sz="32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18</a:t>
            </a:fld>
            <a:endParaRPr lang="en-US" dirty="0"/>
          </a:p>
        </p:txBody>
      </p:sp>
      <p:sp>
        <p:nvSpPr>
          <p:cNvPr id="6" name="Content Placeholder 2"/>
          <p:cNvSpPr>
            <a:spLocks noGrp="1"/>
          </p:cNvSpPr>
          <p:nvPr>
            <p:ph idx="1"/>
          </p:nvPr>
        </p:nvSpPr>
        <p:spPr>
          <a:xfrm>
            <a:off x="232350" y="1066800"/>
            <a:ext cx="8684638" cy="4989225"/>
          </a:xfrm>
        </p:spPr>
        <p:txBody>
          <a:bodyPr>
            <a:noAutofit/>
          </a:bodyPr>
          <a:lstStyle/>
          <a:p>
            <a:pPr>
              <a:lnSpc>
                <a:spcPct val="120000"/>
              </a:lnSpc>
              <a:buFont typeface="Wingdings" panose="05000000000000000000" pitchFamily="2" charset="2"/>
              <a:buChar char="§"/>
            </a:pPr>
            <a:r>
              <a:rPr lang="en-US" sz="2000" b="1" dirty="0">
                <a:latin typeface="+mn-lt"/>
              </a:rPr>
              <a:t>Consonants </a:t>
            </a:r>
            <a:r>
              <a:rPr lang="en-US" sz="2000" dirty="0">
                <a:latin typeface="+mn-lt"/>
              </a:rPr>
              <a:t>are formed where there is some obstruction in the air passage because any two speech organs will come into </a:t>
            </a:r>
            <a:r>
              <a:rPr lang="en-US" sz="2000" dirty="0" smtClean="0">
                <a:latin typeface="+mn-lt"/>
              </a:rPr>
              <a:t>contact (</a:t>
            </a:r>
            <a:r>
              <a:rPr lang="en-US" sz="2000" dirty="0">
                <a:latin typeface="+mn-lt"/>
              </a:rPr>
              <a:t>Speech </a:t>
            </a:r>
            <a:r>
              <a:rPr lang="en-US" sz="2000" dirty="0" smtClean="0">
                <a:latin typeface="+mn-lt"/>
              </a:rPr>
              <a:t>organs - lips</a:t>
            </a:r>
            <a:r>
              <a:rPr lang="en-US" sz="2000" dirty="0">
                <a:latin typeface="+mn-lt"/>
              </a:rPr>
              <a:t>, tongue, mouth, teeth, the floor of your mouth, teeth </a:t>
            </a:r>
            <a:r>
              <a:rPr lang="en-US" sz="2000" dirty="0" smtClean="0">
                <a:latin typeface="+mn-lt"/>
              </a:rPr>
              <a:t>ridge, etc.).</a:t>
            </a:r>
            <a:endParaRPr lang="en-US" sz="2000" dirty="0">
              <a:latin typeface="+mn-lt"/>
            </a:endParaRPr>
          </a:p>
          <a:p>
            <a:pPr marL="0" indent="0">
              <a:lnSpc>
                <a:spcPct val="120000"/>
              </a:lnSpc>
              <a:buNone/>
            </a:pPr>
            <a:r>
              <a:rPr lang="en-US" sz="2000" dirty="0" smtClean="0">
                <a:latin typeface="+mn-lt"/>
              </a:rPr>
              <a:t>    For e.g., </a:t>
            </a:r>
            <a:endParaRPr lang="en-US" sz="2000" dirty="0">
              <a:latin typeface="+mn-lt"/>
            </a:endParaRPr>
          </a:p>
          <a:p>
            <a:pPr marL="742950" lvl="1" indent="-285750">
              <a:lnSpc>
                <a:spcPct val="120000"/>
              </a:lnSpc>
              <a:spcBef>
                <a:spcPts val="0"/>
              </a:spcBef>
              <a:spcAft>
                <a:spcPts val="0"/>
              </a:spcAft>
              <a:tabLst>
                <a:tab pos="914400" algn="l"/>
              </a:tabLst>
            </a:pPr>
            <a:r>
              <a:rPr lang="en-US" sz="1800" b="1" dirty="0">
                <a:latin typeface="+mn-lt"/>
                <a:ea typeface="Calibri" panose="020F0502020204030204" pitchFamily="34" charset="0"/>
                <a:cs typeface="Times New Roman" panose="02020603050405020304" pitchFamily="18" charset="0"/>
              </a:rPr>
              <a:t>/p/</a:t>
            </a:r>
            <a:r>
              <a:rPr lang="en-US" sz="1800" dirty="0">
                <a:latin typeface="+mn-lt"/>
                <a:ea typeface="Calibri" panose="020F0502020204030204" pitchFamily="34" charset="0"/>
                <a:cs typeface="Times New Roman" panose="02020603050405020304" pitchFamily="18" charset="0"/>
              </a:rPr>
              <a:t>- </a:t>
            </a:r>
            <a:r>
              <a:rPr lang="en-US" sz="1800" dirty="0" smtClean="0">
                <a:latin typeface="+mn-lt"/>
                <a:ea typeface="Calibri" panose="020F0502020204030204" pitchFamily="34" charset="0"/>
                <a:cs typeface="Times New Roman" panose="02020603050405020304" pitchFamily="18" charset="0"/>
              </a:rPr>
              <a:t>pronounced </a:t>
            </a:r>
            <a:r>
              <a:rPr lang="en-US" sz="1800" dirty="0">
                <a:latin typeface="+mn-lt"/>
                <a:ea typeface="Calibri" panose="020F0502020204030204" pitchFamily="34" charset="0"/>
                <a:cs typeface="Times New Roman" panose="02020603050405020304" pitchFamily="18" charset="0"/>
              </a:rPr>
              <a:t>with the </a:t>
            </a:r>
            <a:r>
              <a:rPr lang="en-US" sz="1800" dirty="0" smtClean="0">
                <a:latin typeface="+mn-lt"/>
                <a:ea typeface="Calibri" panose="020F0502020204030204" pitchFamily="34" charset="0"/>
                <a:cs typeface="Times New Roman" panose="02020603050405020304" pitchFamily="18" charset="0"/>
              </a:rPr>
              <a:t>lips. For </a:t>
            </a:r>
            <a:r>
              <a:rPr lang="en-US" sz="1800" dirty="0">
                <a:latin typeface="+mn-lt"/>
                <a:ea typeface="Calibri" panose="020F0502020204030204" pitchFamily="34" charset="0"/>
                <a:cs typeface="Times New Roman" panose="02020603050405020304" pitchFamily="18" charset="0"/>
              </a:rPr>
              <a:t>e.g</a:t>
            </a:r>
            <a:r>
              <a:rPr lang="en-US" sz="1800" dirty="0" smtClean="0">
                <a:latin typeface="+mn-lt"/>
                <a:ea typeface="Calibri" panose="020F0502020204030204" pitchFamily="34" charset="0"/>
                <a:cs typeface="Times New Roman" panose="02020603050405020304" pitchFamily="18" charset="0"/>
              </a:rPr>
              <a:t>.: </a:t>
            </a:r>
            <a:r>
              <a:rPr lang="en-US" sz="1800" dirty="0">
                <a:latin typeface="+mn-lt"/>
                <a:ea typeface="Calibri" panose="020F0502020204030204" pitchFamily="34" charset="0"/>
                <a:cs typeface="Times New Roman" panose="02020603050405020304" pitchFamily="18" charset="0"/>
              </a:rPr>
              <a:t>pan</a:t>
            </a:r>
          </a:p>
          <a:p>
            <a:pPr marL="742950" lvl="1" indent="-285750">
              <a:lnSpc>
                <a:spcPct val="120000"/>
              </a:lnSpc>
              <a:spcBef>
                <a:spcPts val="0"/>
              </a:spcBef>
              <a:spcAft>
                <a:spcPts val="0"/>
              </a:spcAft>
              <a:tabLst>
                <a:tab pos="914400" algn="l"/>
              </a:tabLst>
            </a:pPr>
            <a:r>
              <a:rPr lang="en-US" sz="1800" b="1" dirty="0">
                <a:latin typeface="+mn-lt"/>
                <a:ea typeface="Calibri" panose="020F0502020204030204" pitchFamily="34" charset="0"/>
                <a:cs typeface="Times New Roman" panose="02020603050405020304" pitchFamily="18" charset="0"/>
              </a:rPr>
              <a:t>/t/-</a:t>
            </a:r>
            <a:r>
              <a:rPr lang="en-US" sz="1800" dirty="0">
                <a:latin typeface="+mn-lt"/>
                <a:ea typeface="Calibri" panose="020F0502020204030204" pitchFamily="34" charset="0"/>
                <a:cs typeface="Times New Roman" panose="02020603050405020304" pitchFamily="18" charset="0"/>
              </a:rPr>
              <a:t> </a:t>
            </a:r>
            <a:r>
              <a:rPr lang="en-US" sz="1800" dirty="0" smtClean="0">
                <a:latin typeface="+mn-lt"/>
                <a:ea typeface="Calibri" panose="020F0502020204030204" pitchFamily="34" charset="0"/>
                <a:cs typeface="Times New Roman" panose="02020603050405020304" pitchFamily="18" charset="0"/>
              </a:rPr>
              <a:t>pronounced </a:t>
            </a:r>
            <a:r>
              <a:rPr lang="en-US" sz="1800" dirty="0">
                <a:latin typeface="+mn-lt"/>
                <a:ea typeface="Calibri" panose="020F0502020204030204" pitchFamily="34" charset="0"/>
                <a:cs typeface="Times New Roman" panose="02020603050405020304" pitchFamily="18" charset="0"/>
              </a:rPr>
              <a:t>with the front of the </a:t>
            </a:r>
            <a:r>
              <a:rPr lang="en-US" sz="1800" dirty="0" smtClean="0">
                <a:latin typeface="+mn-lt"/>
                <a:ea typeface="Calibri" panose="020F0502020204030204" pitchFamily="34" charset="0"/>
                <a:cs typeface="Times New Roman" panose="02020603050405020304" pitchFamily="18" charset="0"/>
              </a:rPr>
              <a:t>tongue. For </a:t>
            </a:r>
            <a:r>
              <a:rPr lang="en-US" sz="1800" dirty="0">
                <a:latin typeface="+mn-lt"/>
                <a:ea typeface="Calibri" panose="020F0502020204030204" pitchFamily="34" charset="0"/>
                <a:cs typeface="Times New Roman" panose="02020603050405020304" pitchFamily="18" charset="0"/>
              </a:rPr>
              <a:t>e.g</a:t>
            </a:r>
            <a:r>
              <a:rPr lang="en-US" sz="1800" dirty="0" smtClean="0">
                <a:latin typeface="+mn-lt"/>
                <a:ea typeface="Calibri" panose="020F0502020204030204" pitchFamily="34" charset="0"/>
                <a:cs typeface="Times New Roman" panose="02020603050405020304" pitchFamily="18" charset="0"/>
              </a:rPr>
              <a:t>.: </a:t>
            </a:r>
            <a:r>
              <a:rPr lang="en-US" sz="1800" dirty="0">
                <a:latin typeface="+mn-lt"/>
                <a:ea typeface="Calibri" panose="020F0502020204030204" pitchFamily="34" charset="0"/>
                <a:cs typeface="Times New Roman" panose="02020603050405020304" pitchFamily="18" charset="0"/>
              </a:rPr>
              <a:t>tin</a:t>
            </a:r>
          </a:p>
          <a:p>
            <a:pPr marL="742950" lvl="1" indent="-285750">
              <a:lnSpc>
                <a:spcPct val="120000"/>
              </a:lnSpc>
              <a:spcBef>
                <a:spcPts val="0"/>
              </a:spcBef>
              <a:spcAft>
                <a:spcPts val="0"/>
              </a:spcAft>
              <a:tabLst>
                <a:tab pos="914400" algn="l"/>
              </a:tabLst>
            </a:pPr>
            <a:r>
              <a:rPr lang="en-US" sz="1800" b="1" dirty="0">
                <a:latin typeface="+mn-lt"/>
                <a:ea typeface="Calibri" panose="020F0502020204030204" pitchFamily="34" charset="0"/>
                <a:cs typeface="Times New Roman" panose="02020603050405020304" pitchFamily="18" charset="0"/>
              </a:rPr>
              <a:t>/k/-</a:t>
            </a:r>
            <a:r>
              <a:rPr lang="en-US" sz="1800" dirty="0">
                <a:latin typeface="+mn-lt"/>
                <a:ea typeface="Calibri" panose="020F0502020204030204" pitchFamily="34" charset="0"/>
                <a:cs typeface="Times New Roman" panose="02020603050405020304" pitchFamily="18" charset="0"/>
              </a:rPr>
              <a:t> </a:t>
            </a:r>
            <a:r>
              <a:rPr lang="en-US" sz="1800" dirty="0" smtClean="0">
                <a:latin typeface="+mn-lt"/>
                <a:ea typeface="Calibri" panose="020F0502020204030204" pitchFamily="34" charset="0"/>
                <a:cs typeface="Times New Roman" panose="02020603050405020304" pitchFamily="18" charset="0"/>
              </a:rPr>
              <a:t>pronounced </a:t>
            </a:r>
            <a:r>
              <a:rPr lang="en-US" sz="1800" dirty="0">
                <a:latin typeface="+mn-lt"/>
                <a:ea typeface="Calibri" panose="020F0502020204030204" pitchFamily="34" charset="0"/>
                <a:cs typeface="Times New Roman" panose="02020603050405020304" pitchFamily="18" charset="0"/>
              </a:rPr>
              <a:t>with the back of the </a:t>
            </a:r>
            <a:r>
              <a:rPr lang="en-US" sz="1800" dirty="0" smtClean="0">
                <a:latin typeface="+mn-lt"/>
                <a:ea typeface="Calibri" panose="020F0502020204030204" pitchFamily="34" charset="0"/>
                <a:cs typeface="Times New Roman" panose="02020603050405020304" pitchFamily="18" charset="0"/>
              </a:rPr>
              <a:t>tongue. For </a:t>
            </a:r>
            <a:r>
              <a:rPr lang="en-US" sz="1800" dirty="0">
                <a:latin typeface="+mn-lt"/>
                <a:ea typeface="Calibri" panose="020F0502020204030204" pitchFamily="34" charset="0"/>
                <a:cs typeface="Times New Roman" panose="02020603050405020304" pitchFamily="18" charset="0"/>
              </a:rPr>
              <a:t>e.g</a:t>
            </a:r>
            <a:r>
              <a:rPr lang="en-US" sz="1800" dirty="0" smtClean="0">
                <a:latin typeface="+mn-lt"/>
                <a:ea typeface="Calibri" panose="020F0502020204030204" pitchFamily="34" charset="0"/>
                <a:cs typeface="Times New Roman" panose="02020603050405020304" pitchFamily="18" charset="0"/>
              </a:rPr>
              <a:t>.: </a:t>
            </a:r>
            <a:r>
              <a:rPr lang="en-US" sz="1800" dirty="0">
                <a:latin typeface="+mn-lt"/>
                <a:ea typeface="Calibri" panose="020F0502020204030204" pitchFamily="34" charset="0"/>
                <a:cs typeface="Times New Roman" panose="02020603050405020304" pitchFamily="18" charset="0"/>
              </a:rPr>
              <a:t>kite</a:t>
            </a:r>
          </a:p>
          <a:p>
            <a:pPr marL="742950" lvl="1" indent="-285750">
              <a:lnSpc>
                <a:spcPct val="120000"/>
              </a:lnSpc>
              <a:spcBef>
                <a:spcPts val="0"/>
              </a:spcBef>
              <a:spcAft>
                <a:spcPts val="0"/>
              </a:spcAft>
              <a:tabLst>
                <a:tab pos="914400" algn="l"/>
              </a:tabLst>
            </a:pPr>
            <a:r>
              <a:rPr lang="en-US" sz="1800" b="1" dirty="0">
                <a:latin typeface="+mn-lt"/>
                <a:ea typeface="Calibri" panose="020F0502020204030204" pitchFamily="34" charset="0"/>
                <a:cs typeface="Times New Roman" panose="02020603050405020304" pitchFamily="18" charset="0"/>
              </a:rPr>
              <a:t>/h/</a:t>
            </a:r>
            <a:r>
              <a:rPr lang="en-US" sz="1800" dirty="0">
                <a:latin typeface="+mn-lt"/>
                <a:ea typeface="Calibri" panose="020F0502020204030204" pitchFamily="34" charset="0"/>
                <a:cs typeface="Times New Roman" panose="02020603050405020304" pitchFamily="18" charset="0"/>
              </a:rPr>
              <a:t>- </a:t>
            </a:r>
            <a:r>
              <a:rPr lang="en-US" sz="1800" dirty="0" smtClean="0">
                <a:latin typeface="+mn-lt"/>
                <a:ea typeface="Calibri" panose="020F0502020204030204" pitchFamily="34" charset="0"/>
                <a:cs typeface="Times New Roman" panose="02020603050405020304" pitchFamily="18" charset="0"/>
              </a:rPr>
              <a:t>pronounced </a:t>
            </a:r>
            <a:r>
              <a:rPr lang="en-US" sz="1800" dirty="0">
                <a:latin typeface="+mn-lt"/>
                <a:ea typeface="Calibri" panose="020F0502020204030204" pitchFamily="34" charset="0"/>
                <a:cs typeface="Times New Roman" panose="02020603050405020304" pitchFamily="18" charset="0"/>
              </a:rPr>
              <a:t>in the </a:t>
            </a:r>
            <a:r>
              <a:rPr lang="en-US" sz="1800" dirty="0" smtClean="0">
                <a:latin typeface="+mn-lt"/>
                <a:ea typeface="Calibri" panose="020F0502020204030204" pitchFamily="34" charset="0"/>
                <a:cs typeface="Times New Roman" panose="02020603050405020304" pitchFamily="18" charset="0"/>
              </a:rPr>
              <a:t>throat. For </a:t>
            </a:r>
            <a:r>
              <a:rPr lang="en-US" sz="1800" dirty="0">
                <a:latin typeface="+mn-lt"/>
                <a:ea typeface="Calibri" panose="020F0502020204030204" pitchFamily="34" charset="0"/>
                <a:cs typeface="Times New Roman" panose="02020603050405020304" pitchFamily="18" charset="0"/>
              </a:rPr>
              <a:t>e.g</a:t>
            </a:r>
            <a:r>
              <a:rPr lang="en-US" sz="1800" dirty="0" smtClean="0">
                <a:latin typeface="+mn-lt"/>
                <a:ea typeface="Calibri" panose="020F0502020204030204" pitchFamily="34" charset="0"/>
                <a:cs typeface="Times New Roman" panose="02020603050405020304" pitchFamily="18" charset="0"/>
              </a:rPr>
              <a:t>.: </a:t>
            </a:r>
            <a:r>
              <a:rPr lang="en-US" sz="1800" dirty="0">
                <a:latin typeface="+mn-lt"/>
                <a:ea typeface="Calibri" panose="020F0502020204030204" pitchFamily="34" charset="0"/>
                <a:cs typeface="Times New Roman" panose="02020603050405020304" pitchFamily="18" charset="0"/>
              </a:rPr>
              <a:t>hat</a:t>
            </a:r>
          </a:p>
          <a:p>
            <a:pPr marL="742950" lvl="1" indent="-285750">
              <a:lnSpc>
                <a:spcPct val="120000"/>
              </a:lnSpc>
              <a:spcBef>
                <a:spcPts val="0"/>
              </a:spcBef>
              <a:spcAft>
                <a:spcPts val="0"/>
              </a:spcAft>
              <a:tabLst>
                <a:tab pos="914400" algn="l"/>
              </a:tabLst>
            </a:pPr>
            <a:r>
              <a:rPr lang="en-US" sz="1800" b="1" dirty="0">
                <a:latin typeface="+mn-lt"/>
                <a:ea typeface="Calibri" panose="020F0502020204030204" pitchFamily="34" charset="0"/>
                <a:cs typeface="Times New Roman" panose="02020603050405020304" pitchFamily="18" charset="0"/>
              </a:rPr>
              <a:t>/f/</a:t>
            </a:r>
            <a:r>
              <a:rPr lang="en-US" sz="1800" dirty="0">
                <a:latin typeface="+mn-lt"/>
                <a:ea typeface="Calibri" panose="020F0502020204030204" pitchFamily="34" charset="0"/>
                <a:cs typeface="Times New Roman" panose="02020603050405020304" pitchFamily="18" charset="0"/>
              </a:rPr>
              <a:t> and </a:t>
            </a:r>
            <a:r>
              <a:rPr lang="en-US" sz="1800" b="1" dirty="0">
                <a:latin typeface="+mn-lt"/>
                <a:ea typeface="Calibri" panose="020F0502020204030204" pitchFamily="34" charset="0"/>
                <a:cs typeface="Times New Roman" panose="02020603050405020304" pitchFamily="18" charset="0"/>
              </a:rPr>
              <a:t>/s/</a:t>
            </a:r>
            <a:r>
              <a:rPr lang="en-US" sz="1800" dirty="0">
                <a:latin typeface="+mn-lt"/>
                <a:ea typeface="Calibri" panose="020F0502020204030204" pitchFamily="34" charset="0"/>
                <a:cs typeface="Times New Roman" panose="02020603050405020304" pitchFamily="18" charset="0"/>
              </a:rPr>
              <a:t>- pronounced by forcing air through a narrow </a:t>
            </a:r>
            <a:r>
              <a:rPr lang="en-US" sz="1800" dirty="0" smtClean="0">
                <a:latin typeface="+mn-lt"/>
                <a:ea typeface="Calibri" panose="020F0502020204030204" pitchFamily="34" charset="0"/>
                <a:cs typeface="Times New Roman" panose="02020603050405020304" pitchFamily="18" charset="0"/>
              </a:rPr>
              <a:t>channel. For e.g.: fan</a:t>
            </a:r>
            <a:r>
              <a:rPr lang="en-US" sz="1800" dirty="0">
                <a:latin typeface="+mn-lt"/>
                <a:ea typeface="Calibri" panose="020F0502020204030204" pitchFamily="34" charset="0"/>
                <a:cs typeface="Times New Roman" panose="02020603050405020304" pitchFamily="18" charset="0"/>
              </a:rPr>
              <a:t>, </a:t>
            </a:r>
            <a:r>
              <a:rPr lang="en-US" sz="1800" dirty="0" smtClean="0">
                <a:latin typeface="+mn-lt"/>
                <a:ea typeface="Calibri" panose="020F0502020204030204" pitchFamily="34" charset="0"/>
                <a:cs typeface="Times New Roman" panose="02020603050405020304" pitchFamily="18" charset="0"/>
              </a:rPr>
              <a:t>six</a:t>
            </a:r>
            <a:endParaRPr lang="en-US" sz="1800" dirty="0">
              <a:latin typeface="+mn-lt"/>
              <a:ea typeface="Calibri" panose="020F0502020204030204" pitchFamily="34" charset="0"/>
              <a:cs typeface="Times New Roman" panose="02020603050405020304" pitchFamily="18" charset="0"/>
            </a:endParaRPr>
          </a:p>
          <a:p>
            <a:pPr marL="742950" lvl="1" indent="-285750">
              <a:lnSpc>
                <a:spcPct val="120000"/>
              </a:lnSpc>
              <a:spcBef>
                <a:spcPts val="0"/>
              </a:spcBef>
              <a:spcAft>
                <a:spcPts val="0"/>
              </a:spcAft>
              <a:tabLst>
                <a:tab pos="914400" algn="l"/>
              </a:tabLst>
            </a:pPr>
            <a:r>
              <a:rPr lang="en-US" sz="1800" b="1" dirty="0">
                <a:latin typeface="+mn-lt"/>
                <a:ea typeface="Calibri" panose="020F0502020204030204" pitchFamily="34" charset="0"/>
                <a:cs typeface="Times New Roman" panose="02020603050405020304" pitchFamily="18" charset="0"/>
              </a:rPr>
              <a:t>/m/ </a:t>
            </a:r>
            <a:r>
              <a:rPr lang="en-US" sz="1800" dirty="0">
                <a:latin typeface="+mn-lt"/>
                <a:ea typeface="Calibri" panose="020F0502020204030204" pitchFamily="34" charset="0"/>
                <a:cs typeface="Times New Roman" panose="02020603050405020304" pitchFamily="18" charset="0"/>
              </a:rPr>
              <a:t>and</a:t>
            </a:r>
            <a:r>
              <a:rPr lang="en-US" sz="1800" b="1" dirty="0">
                <a:latin typeface="+mn-lt"/>
                <a:ea typeface="Calibri" panose="020F0502020204030204" pitchFamily="34" charset="0"/>
                <a:cs typeface="Times New Roman" panose="02020603050405020304" pitchFamily="18" charset="0"/>
              </a:rPr>
              <a:t> /n/- </a:t>
            </a:r>
            <a:r>
              <a:rPr lang="en-US" sz="1800" dirty="0">
                <a:latin typeface="+mn-lt"/>
                <a:ea typeface="Calibri" panose="020F0502020204030204" pitchFamily="34" charset="0"/>
                <a:cs typeface="Times New Roman" panose="02020603050405020304" pitchFamily="18" charset="0"/>
              </a:rPr>
              <a:t>have air flowing through the </a:t>
            </a:r>
            <a:r>
              <a:rPr lang="en-US" sz="1800" dirty="0" smtClean="0">
                <a:latin typeface="+mn-lt"/>
                <a:ea typeface="Calibri" panose="020F0502020204030204" pitchFamily="34" charset="0"/>
                <a:cs typeface="Times New Roman" panose="02020603050405020304" pitchFamily="18" charset="0"/>
              </a:rPr>
              <a:t>nose. For e.g.: man</a:t>
            </a:r>
            <a:r>
              <a:rPr lang="en-US" sz="1800" dirty="0">
                <a:latin typeface="+mn-lt"/>
                <a:ea typeface="Calibri" panose="020F0502020204030204" pitchFamily="34" charset="0"/>
                <a:cs typeface="Times New Roman" panose="02020603050405020304" pitchFamily="18" charset="0"/>
              </a:rPr>
              <a:t>, </a:t>
            </a:r>
            <a:r>
              <a:rPr lang="en-US" sz="1800" dirty="0" smtClean="0">
                <a:latin typeface="+mn-lt"/>
                <a:ea typeface="Calibri" panose="020F0502020204030204" pitchFamily="34" charset="0"/>
                <a:cs typeface="Times New Roman" panose="02020603050405020304" pitchFamily="18" charset="0"/>
              </a:rPr>
              <a:t>nest</a:t>
            </a:r>
            <a:endParaRPr lang="en-US" sz="1800" dirty="0">
              <a:latin typeface="+mn-lt"/>
            </a:endParaRPr>
          </a:p>
          <a:p>
            <a:pPr>
              <a:lnSpc>
                <a:spcPct val="120000"/>
              </a:lnSpc>
              <a:buFont typeface="Wingdings" panose="05000000000000000000" pitchFamily="2" charset="2"/>
              <a:buChar char="§"/>
            </a:pPr>
            <a:r>
              <a:rPr lang="en-US" sz="2000" dirty="0">
                <a:latin typeface="+mn-lt"/>
              </a:rPr>
              <a:t>Consonants can be further classified based on the manner of production of </a:t>
            </a:r>
            <a:r>
              <a:rPr lang="en-US" sz="2000" dirty="0" smtClean="0">
                <a:latin typeface="+mn-lt"/>
              </a:rPr>
              <a:t>sound.</a:t>
            </a:r>
            <a:endParaRPr lang="en-US" sz="2000" dirty="0">
              <a:latin typeface="+mn-lt"/>
            </a:endParaRPr>
          </a:p>
        </p:txBody>
      </p:sp>
    </p:spTree>
    <p:extLst>
      <p:ext uri="{BB962C8B-B14F-4D97-AF65-F5344CB8AC3E}">
        <p14:creationId xmlns:p14="http://schemas.microsoft.com/office/powerpoint/2010/main" val="127816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animEffect transition="in" filter="fade">
                                      <p:cBhvr>
                                        <p:cTn id="17" dur="500"/>
                                        <p:tgtEl>
                                          <p:spTgt spid="6">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069" y="228600"/>
            <a:ext cx="8420100" cy="1470025"/>
          </a:xfrm>
        </p:spPr>
        <p:txBody>
          <a:bodyPr>
            <a:normAutofit/>
          </a:bodyPr>
          <a:lstStyle/>
          <a:p>
            <a:r>
              <a:rPr lang="en-US" dirty="0" smtClean="0">
                <a:latin typeface="+mn-lt"/>
              </a:rPr>
              <a:t>Voice</a:t>
            </a:r>
            <a:endParaRPr lang="en-US" dirty="0">
              <a:latin typeface="+mn-lt"/>
            </a:endParaRPr>
          </a:p>
        </p:txBody>
      </p:sp>
      <p:sp>
        <p:nvSpPr>
          <p:cNvPr id="4" name="Subtitle 3"/>
          <p:cNvSpPr>
            <a:spLocks noGrp="1"/>
          </p:cNvSpPr>
          <p:nvPr>
            <p:ph type="subTitle" idx="1"/>
          </p:nvPr>
        </p:nvSpPr>
        <p:spPr/>
        <p:txBody>
          <a:bodyPr/>
          <a:lstStyle/>
          <a:p>
            <a:r>
              <a:rPr lang="en-US" dirty="0" smtClean="0"/>
              <a:t>ETA – Learning &amp; Development</a:t>
            </a:r>
            <a:endParaRPr lang="en-US" dirty="0"/>
          </a:p>
        </p:txBody>
      </p:sp>
    </p:spTree>
    <p:extLst>
      <p:ext uri="{BB962C8B-B14F-4D97-AF65-F5344CB8AC3E}">
        <p14:creationId xmlns:p14="http://schemas.microsoft.com/office/powerpoint/2010/main" val="19919714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a:xfrm>
            <a:off x="283344" y="609600"/>
            <a:ext cx="8915400" cy="1066800"/>
          </a:xfrm>
        </p:spPr>
        <p:txBody>
          <a:bodyPr lIns="90488" tIns="44450" rIns="90488" bIns="44450">
            <a:noAutofit/>
          </a:bodyPr>
          <a:lstStyle/>
          <a:p>
            <a:pPr>
              <a:defRPr/>
            </a:pPr>
            <a:r>
              <a:rPr lang="en-US" dirty="0" smtClean="0">
                <a:latin typeface="+mn-lt"/>
              </a:rPr>
              <a:t>Speaking Skills</a:t>
            </a:r>
          </a:p>
        </p:txBody>
      </p:sp>
      <p:sp>
        <p:nvSpPr>
          <p:cNvPr id="3" name="Subtitle 2"/>
          <p:cNvSpPr>
            <a:spLocks noGrp="1"/>
          </p:cNvSpPr>
          <p:nvPr>
            <p:ph type="subTitle" idx="1"/>
          </p:nvPr>
        </p:nvSpPr>
        <p:spPr/>
        <p:txBody>
          <a:bodyPr/>
          <a:lstStyle/>
          <a:p>
            <a:r>
              <a:rPr lang="en-US" dirty="0" smtClean="0"/>
              <a:t>ETA – Learning &amp; </a:t>
            </a:r>
            <a:r>
              <a:rPr lang="en-US" dirty="0" err="1" smtClean="0"/>
              <a:t>DEvelopment</a:t>
            </a:r>
            <a:endParaRPr lang="en-US" dirty="0"/>
          </a:p>
        </p:txBody>
      </p:sp>
    </p:spTree>
    <p:extLst>
      <p:ext uri="{BB962C8B-B14F-4D97-AF65-F5344CB8AC3E}">
        <p14:creationId xmlns:p14="http://schemas.microsoft.com/office/powerpoint/2010/main" val="115252180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205931"/>
            <a:ext cx="8684638" cy="708469"/>
          </a:xfrm>
        </p:spPr>
        <p:txBody>
          <a:bodyPr>
            <a:normAutofit/>
          </a:bodyPr>
          <a:lstStyle/>
          <a:p>
            <a:r>
              <a:rPr lang="en-US" sz="3200" dirty="0" smtClean="0">
                <a:latin typeface="+mn-lt"/>
              </a:rPr>
              <a:t>Stress</a:t>
            </a:r>
            <a:endParaRPr lang="en-US" sz="32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20</a:t>
            </a:fld>
            <a:endParaRPr lang="en-US" dirty="0"/>
          </a:p>
        </p:txBody>
      </p:sp>
      <p:sp>
        <p:nvSpPr>
          <p:cNvPr id="6" name="Content Placeholder 2"/>
          <p:cNvSpPr>
            <a:spLocks noGrp="1"/>
          </p:cNvSpPr>
          <p:nvPr>
            <p:ph idx="1"/>
          </p:nvPr>
        </p:nvSpPr>
        <p:spPr>
          <a:xfrm>
            <a:off x="232350" y="1524000"/>
            <a:ext cx="8684638" cy="762000"/>
          </a:xfrm>
        </p:spPr>
        <p:txBody>
          <a:bodyPr>
            <a:noAutofit/>
          </a:bodyPr>
          <a:lstStyle/>
          <a:p>
            <a:pPr marL="0" indent="0" algn="ctr">
              <a:buNone/>
            </a:pPr>
            <a:r>
              <a:rPr lang="en-US" sz="2000" b="1" dirty="0" smtClean="0">
                <a:latin typeface="+mn-lt"/>
              </a:rPr>
              <a:t>Stress</a:t>
            </a:r>
            <a:r>
              <a:rPr lang="en-US" sz="2000" dirty="0" smtClean="0">
                <a:latin typeface="+mn-lt"/>
              </a:rPr>
              <a:t> is the degree of power with which a sound or a syllable or a word is uttered.</a:t>
            </a:r>
            <a:endParaRPr lang="en-US" sz="2000" dirty="0">
              <a:latin typeface="+mn-lt"/>
            </a:endParaRPr>
          </a:p>
        </p:txBody>
      </p:sp>
      <p:graphicFrame>
        <p:nvGraphicFramePr>
          <p:cNvPr id="7" name="Diagram 6"/>
          <p:cNvGraphicFramePr/>
          <p:nvPr>
            <p:extLst>
              <p:ext uri="{D42A27DB-BD31-4B8C-83A1-F6EECF244321}">
                <p14:modId xmlns:p14="http://schemas.microsoft.com/office/powerpoint/2010/main" val="3584268098"/>
              </p:ext>
            </p:extLst>
          </p:nvPr>
        </p:nvGraphicFramePr>
        <p:xfrm>
          <a:off x="914400" y="2590800"/>
          <a:ext cx="7239000" cy="320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0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Word/Syllable Stress</a:t>
            </a:r>
          </a:p>
        </p:txBody>
      </p:sp>
      <p:sp>
        <p:nvSpPr>
          <p:cNvPr id="3" name="Content Placeholder 2"/>
          <p:cNvSpPr>
            <a:spLocks noGrp="1"/>
          </p:cNvSpPr>
          <p:nvPr>
            <p:ph idx="1"/>
          </p:nvPr>
        </p:nvSpPr>
        <p:spPr>
          <a:xfrm>
            <a:off x="232350" y="1219200"/>
            <a:ext cx="8684638" cy="4989225"/>
          </a:xfrm>
        </p:spPr>
        <p:txBody>
          <a:bodyPr>
            <a:noAutofit/>
          </a:bodyPr>
          <a:lstStyle/>
          <a:p>
            <a:pPr>
              <a:lnSpc>
                <a:spcPct val="200000"/>
              </a:lnSpc>
            </a:pPr>
            <a:r>
              <a:rPr lang="en-US" sz="2000" dirty="0">
                <a:latin typeface="+mn-lt"/>
              </a:rPr>
              <a:t>What are syllables?</a:t>
            </a:r>
          </a:p>
          <a:p>
            <a:pPr>
              <a:lnSpc>
                <a:spcPct val="200000"/>
              </a:lnSpc>
            </a:pPr>
            <a:r>
              <a:rPr lang="en-US" sz="2000" dirty="0">
                <a:latin typeface="+mn-lt"/>
              </a:rPr>
              <a:t>While speaking, do we stress on certain syllables more than others?</a:t>
            </a:r>
          </a:p>
          <a:p>
            <a:pPr marL="0" indent="0">
              <a:lnSpc>
                <a:spcPct val="200000"/>
              </a:lnSpc>
              <a:buNone/>
            </a:pPr>
            <a:r>
              <a:rPr lang="en-US" sz="2000" dirty="0">
                <a:latin typeface="+mn-lt"/>
              </a:rPr>
              <a:t> </a:t>
            </a:r>
            <a:r>
              <a:rPr lang="en-US" sz="2000" dirty="0" smtClean="0">
                <a:latin typeface="+mn-lt"/>
              </a:rPr>
              <a:t>   For e.g., </a:t>
            </a:r>
            <a:r>
              <a:rPr lang="en-US" sz="2000" b="1" dirty="0">
                <a:latin typeface="+mn-lt"/>
              </a:rPr>
              <a:t>Telephone</a:t>
            </a:r>
            <a:r>
              <a:rPr lang="en-US" sz="2000" dirty="0">
                <a:latin typeface="+mn-lt"/>
              </a:rPr>
              <a:t> is made up of 3 syllables – </a:t>
            </a:r>
            <a:r>
              <a:rPr lang="en-US" sz="2000" dirty="0" err="1">
                <a:latin typeface="+mn-lt"/>
              </a:rPr>
              <a:t>te</a:t>
            </a:r>
            <a:r>
              <a:rPr lang="en-US" sz="2000" dirty="0">
                <a:latin typeface="+mn-lt"/>
              </a:rPr>
              <a:t>-le-phone – where only </a:t>
            </a:r>
            <a:r>
              <a:rPr lang="en-US" sz="2000" b="1" dirty="0" err="1">
                <a:latin typeface="+mn-lt"/>
              </a:rPr>
              <a:t>te</a:t>
            </a:r>
            <a:r>
              <a:rPr lang="en-US" sz="2000" dirty="0">
                <a:latin typeface="+mn-lt"/>
              </a:rPr>
              <a:t> </a:t>
            </a:r>
            <a:r>
              <a:rPr lang="en-US" sz="2000" dirty="0" smtClean="0">
                <a:latin typeface="+mn-lt"/>
              </a:rPr>
              <a:t>is </a:t>
            </a:r>
          </a:p>
          <a:p>
            <a:pPr marL="0" lvl="0" indent="0">
              <a:lnSpc>
                <a:spcPct val="200000"/>
              </a:lnSpc>
              <a:buClr>
                <a:srgbClr val="007CC3"/>
              </a:buClr>
              <a:buNone/>
            </a:pPr>
            <a:r>
              <a:rPr lang="en-US" sz="2000" dirty="0" smtClean="0">
                <a:solidFill>
                  <a:srgbClr val="6D6E71"/>
                </a:solidFill>
                <a:latin typeface="Calibri"/>
              </a:rPr>
              <a:t>    stressed.</a:t>
            </a:r>
            <a:endParaRPr lang="en-US" sz="2000" dirty="0" smtClean="0">
              <a:latin typeface="+mn-lt"/>
            </a:endParaRPr>
          </a:p>
          <a:p>
            <a:pPr>
              <a:lnSpc>
                <a:spcPct val="200000"/>
              </a:lnSpc>
            </a:pPr>
            <a:r>
              <a:rPr lang="en-US" sz="2000" dirty="0">
                <a:latin typeface="+mn-lt"/>
              </a:rPr>
              <a:t>When there is stress on a particular syllable, it is called </a:t>
            </a:r>
            <a:r>
              <a:rPr lang="en-US" sz="2000" b="1" dirty="0" smtClean="0">
                <a:latin typeface="+mn-lt"/>
              </a:rPr>
              <a:t>Word</a:t>
            </a:r>
            <a:r>
              <a:rPr lang="en-US" sz="2000" dirty="0" smtClean="0">
                <a:latin typeface="+mn-lt"/>
              </a:rPr>
              <a:t> </a:t>
            </a:r>
            <a:r>
              <a:rPr lang="en-US" sz="2000" b="1" dirty="0" smtClean="0">
                <a:latin typeface="+mn-lt"/>
              </a:rPr>
              <a:t>Stress.</a:t>
            </a:r>
          </a:p>
          <a:p>
            <a:pPr>
              <a:lnSpc>
                <a:spcPct val="200000"/>
              </a:lnSpc>
            </a:pPr>
            <a:r>
              <a:rPr lang="en-US" sz="2000" dirty="0" smtClean="0">
                <a:latin typeface="+mn-lt"/>
              </a:rPr>
              <a:t>In </a:t>
            </a:r>
            <a:r>
              <a:rPr lang="en-US" sz="2000" dirty="0">
                <a:latin typeface="+mn-lt"/>
              </a:rPr>
              <a:t>English, the stress is always on only one syllable in a given </a:t>
            </a:r>
            <a:r>
              <a:rPr lang="en-US" sz="2000" dirty="0" smtClean="0">
                <a:latin typeface="+mn-lt"/>
              </a:rPr>
              <a:t>word.</a:t>
            </a: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21</a:t>
            </a:fld>
            <a:endParaRPr lang="en-US" dirty="0"/>
          </a:p>
        </p:txBody>
      </p:sp>
    </p:spTree>
    <p:extLst>
      <p:ext uri="{BB962C8B-B14F-4D97-AF65-F5344CB8AC3E}">
        <p14:creationId xmlns:p14="http://schemas.microsoft.com/office/powerpoint/2010/main" val="3671933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Word/Syllable Stress</a:t>
            </a:r>
          </a:p>
        </p:txBody>
      </p:sp>
      <p:sp>
        <p:nvSpPr>
          <p:cNvPr id="3" name="Content Placeholder 2"/>
          <p:cNvSpPr>
            <a:spLocks noGrp="1"/>
          </p:cNvSpPr>
          <p:nvPr>
            <p:ph idx="1"/>
          </p:nvPr>
        </p:nvSpPr>
        <p:spPr>
          <a:xfrm>
            <a:off x="232350" y="1019578"/>
            <a:ext cx="8684638" cy="5305022"/>
          </a:xfrm>
        </p:spPr>
        <p:txBody>
          <a:bodyPr>
            <a:noAutofit/>
          </a:bodyPr>
          <a:lstStyle/>
          <a:p>
            <a:pPr marL="0" indent="0">
              <a:lnSpc>
                <a:spcPct val="150000"/>
              </a:lnSpc>
              <a:buNone/>
            </a:pPr>
            <a:r>
              <a:rPr lang="en-US" sz="2000" dirty="0" smtClean="0">
                <a:latin typeface="+mn-lt"/>
              </a:rPr>
              <a:t>Examples:</a:t>
            </a:r>
          </a:p>
          <a:p>
            <a:pPr>
              <a:lnSpc>
                <a:spcPct val="150000"/>
              </a:lnSpc>
            </a:pPr>
            <a:r>
              <a:rPr lang="en-US" sz="2000" dirty="0" smtClean="0">
                <a:latin typeface="+mn-lt"/>
              </a:rPr>
              <a:t>In the word </a:t>
            </a:r>
            <a:r>
              <a:rPr lang="en-US" sz="2000" b="1" dirty="0" smtClean="0">
                <a:latin typeface="+mn-lt"/>
              </a:rPr>
              <a:t>miserable</a:t>
            </a:r>
            <a:r>
              <a:rPr lang="en-US" sz="2000" dirty="0" smtClean="0">
                <a:latin typeface="+mn-lt"/>
              </a:rPr>
              <a:t>, the stress is always on the first syllable ‘</a:t>
            </a:r>
            <a:r>
              <a:rPr lang="en-US" sz="2000" dirty="0" err="1" smtClean="0">
                <a:latin typeface="+mn-lt"/>
              </a:rPr>
              <a:t>mis</a:t>
            </a:r>
            <a:r>
              <a:rPr lang="en-US" sz="2000" dirty="0" smtClean="0">
                <a:latin typeface="+mn-lt"/>
              </a:rPr>
              <a:t>’ whether the word is said in isolation or in connected speech.</a:t>
            </a:r>
          </a:p>
          <a:p>
            <a:pPr>
              <a:lnSpc>
                <a:spcPct val="150000"/>
              </a:lnSpc>
            </a:pPr>
            <a:r>
              <a:rPr lang="en-US" sz="2000" dirty="0" smtClean="0">
                <a:latin typeface="+mn-lt"/>
              </a:rPr>
              <a:t>However, the stress can be on the second syllable as in </a:t>
            </a:r>
            <a:r>
              <a:rPr lang="en-US" sz="2000" b="1" dirty="0" smtClean="0">
                <a:latin typeface="+mn-lt"/>
              </a:rPr>
              <a:t>agree</a:t>
            </a:r>
            <a:r>
              <a:rPr lang="en-US" sz="2000" dirty="0" smtClean="0">
                <a:latin typeface="+mn-lt"/>
              </a:rPr>
              <a:t>, or on the third syllable as in </a:t>
            </a:r>
            <a:r>
              <a:rPr lang="en-US" sz="2000" b="1" dirty="0" smtClean="0">
                <a:latin typeface="+mn-lt"/>
              </a:rPr>
              <a:t>understand</a:t>
            </a:r>
            <a:r>
              <a:rPr lang="en-US" sz="2000" dirty="0" smtClean="0">
                <a:latin typeface="+mn-lt"/>
              </a:rPr>
              <a:t>, etc.</a:t>
            </a:r>
          </a:p>
          <a:p>
            <a:pPr>
              <a:lnSpc>
                <a:spcPct val="150000"/>
              </a:lnSpc>
            </a:pPr>
            <a:endParaRPr lang="en-US" sz="2000" dirty="0">
              <a:solidFill>
                <a:srgbClr val="C00000"/>
              </a:solidFill>
              <a:latin typeface="+mn-lt"/>
            </a:endParaRPr>
          </a:p>
          <a:p>
            <a:pPr>
              <a:lnSpc>
                <a:spcPct val="150000"/>
              </a:lnSpc>
            </a:pPr>
            <a:endParaRPr lang="en-US" sz="2000" dirty="0" smtClean="0">
              <a:solidFill>
                <a:srgbClr val="C00000"/>
              </a:solidFill>
              <a:latin typeface="+mn-lt"/>
            </a:endParaRPr>
          </a:p>
          <a:p>
            <a:pPr marL="0" indent="0" algn="ctr">
              <a:lnSpc>
                <a:spcPct val="100000"/>
              </a:lnSpc>
              <a:buNone/>
            </a:pPr>
            <a:r>
              <a:rPr lang="en-US" sz="2000" b="1" u="sng" dirty="0" smtClean="0">
                <a:solidFill>
                  <a:srgbClr val="FF0000"/>
                </a:solidFill>
                <a:latin typeface="+mn-lt"/>
              </a:rPr>
              <a:t>Note:</a:t>
            </a:r>
            <a:r>
              <a:rPr lang="en-US" sz="2000" dirty="0" smtClean="0">
                <a:solidFill>
                  <a:srgbClr val="FF0000"/>
                </a:solidFill>
                <a:latin typeface="+mn-lt"/>
              </a:rPr>
              <a:t> In some languages, the stress is tied to a particular syllable- E.g., always the </a:t>
            </a:r>
            <a:r>
              <a:rPr lang="en-US" sz="2000" b="1" dirty="0" smtClean="0">
                <a:solidFill>
                  <a:srgbClr val="FF0000"/>
                </a:solidFill>
                <a:latin typeface="+mn-lt"/>
              </a:rPr>
              <a:t>first</a:t>
            </a:r>
            <a:r>
              <a:rPr lang="en-US" sz="2000" dirty="0" smtClean="0">
                <a:solidFill>
                  <a:srgbClr val="FF0000"/>
                </a:solidFill>
                <a:latin typeface="+mn-lt"/>
              </a:rPr>
              <a:t> </a:t>
            </a:r>
            <a:r>
              <a:rPr lang="en-US" sz="2000" b="1" dirty="0" smtClean="0">
                <a:solidFill>
                  <a:srgbClr val="FF0000"/>
                </a:solidFill>
                <a:latin typeface="+mn-lt"/>
              </a:rPr>
              <a:t>syllable</a:t>
            </a:r>
            <a:r>
              <a:rPr lang="en-US" sz="2000" dirty="0" smtClean="0">
                <a:solidFill>
                  <a:srgbClr val="FF0000"/>
                </a:solidFill>
                <a:latin typeface="+mn-lt"/>
              </a:rPr>
              <a:t> in </a:t>
            </a:r>
            <a:r>
              <a:rPr lang="en-US" sz="2000" b="1" dirty="0" smtClean="0">
                <a:solidFill>
                  <a:srgbClr val="FF0000"/>
                </a:solidFill>
                <a:latin typeface="+mn-lt"/>
              </a:rPr>
              <a:t>Czech</a:t>
            </a:r>
            <a:r>
              <a:rPr lang="en-US" sz="2000" dirty="0" smtClean="0">
                <a:solidFill>
                  <a:srgbClr val="FF0000"/>
                </a:solidFill>
                <a:latin typeface="+mn-lt"/>
              </a:rPr>
              <a:t>, and always the </a:t>
            </a:r>
            <a:r>
              <a:rPr lang="en-US" sz="2000" b="1" dirty="0" smtClean="0">
                <a:solidFill>
                  <a:srgbClr val="FF0000"/>
                </a:solidFill>
                <a:latin typeface="+mn-lt"/>
              </a:rPr>
              <a:t>last</a:t>
            </a:r>
            <a:r>
              <a:rPr lang="en-US" sz="2000" dirty="0" smtClean="0">
                <a:solidFill>
                  <a:srgbClr val="FF0000"/>
                </a:solidFill>
                <a:latin typeface="+mn-lt"/>
              </a:rPr>
              <a:t> </a:t>
            </a:r>
            <a:r>
              <a:rPr lang="en-US" sz="2000" b="1" dirty="0" smtClean="0">
                <a:solidFill>
                  <a:srgbClr val="FF0000"/>
                </a:solidFill>
                <a:latin typeface="+mn-lt"/>
              </a:rPr>
              <a:t>syllable</a:t>
            </a:r>
            <a:r>
              <a:rPr lang="en-US" sz="2000" dirty="0" smtClean="0">
                <a:solidFill>
                  <a:srgbClr val="FF0000"/>
                </a:solidFill>
                <a:latin typeface="+mn-lt"/>
              </a:rPr>
              <a:t> in </a:t>
            </a:r>
            <a:r>
              <a:rPr lang="en-US" sz="2000" b="1" dirty="0" smtClean="0">
                <a:solidFill>
                  <a:srgbClr val="FF0000"/>
                </a:solidFill>
                <a:latin typeface="+mn-lt"/>
              </a:rPr>
              <a:t>French</a:t>
            </a:r>
            <a:r>
              <a:rPr lang="en-US" sz="2000" dirty="0" smtClean="0">
                <a:latin typeface="+mn-lt"/>
              </a:rPr>
              <a:t>.</a:t>
            </a:r>
          </a:p>
          <a:p>
            <a:pPr>
              <a:lnSpc>
                <a:spcPct val="150000"/>
              </a:lnSpc>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22</a:t>
            </a:fld>
            <a:endParaRPr lang="en-US" dirty="0"/>
          </a:p>
        </p:txBody>
      </p:sp>
    </p:spTree>
    <p:extLst>
      <p:ext uri="{BB962C8B-B14F-4D97-AF65-F5344CB8AC3E}">
        <p14:creationId xmlns:p14="http://schemas.microsoft.com/office/powerpoint/2010/main" val="117690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1000"/>
                                        <p:tgtEl>
                                          <p:spTgt spid="3">
                                            <p:txEl>
                                              <p:pRg st="5" end="5"/>
                                            </p:txEl>
                                          </p:spTgt>
                                        </p:tgtEl>
                                      </p:cBhvr>
                                    </p:animEffect>
                                    <p:anim calcmode="lin" valueType="num">
                                      <p:cBhvr>
                                        <p:cTn id="1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Word/Syllable Stress</a:t>
            </a:r>
            <a:endParaRPr lang="en-US" sz="32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23</a:t>
            </a:fld>
            <a:endParaRPr lang="en-US" dirty="0"/>
          </a:p>
        </p:txBody>
      </p:sp>
      <p:sp>
        <p:nvSpPr>
          <p:cNvPr id="6" name="Content Placeholder 2"/>
          <p:cNvSpPr>
            <a:spLocks noGrp="1"/>
          </p:cNvSpPr>
          <p:nvPr>
            <p:ph idx="1"/>
          </p:nvPr>
        </p:nvSpPr>
        <p:spPr>
          <a:xfrm>
            <a:off x="233680" y="3390900"/>
            <a:ext cx="8270240" cy="2807732"/>
          </a:xfrm>
        </p:spPr>
        <p:txBody>
          <a:bodyPr>
            <a:noAutofit/>
          </a:bodyPr>
          <a:lstStyle/>
          <a:p>
            <a:pPr lvl="0">
              <a:lnSpc>
                <a:spcPct val="100000"/>
              </a:lnSpc>
            </a:pPr>
            <a:r>
              <a:rPr lang="en-US" sz="2000" dirty="0" err="1" smtClean="0">
                <a:latin typeface="+mn-lt"/>
              </a:rPr>
              <a:t>PHOtograph</a:t>
            </a:r>
            <a:r>
              <a:rPr lang="en-US" sz="2000" dirty="0" smtClean="0">
                <a:latin typeface="+mn-lt"/>
              </a:rPr>
              <a:t> </a:t>
            </a:r>
            <a:endParaRPr lang="en-US" sz="2000" dirty="0">
              <a:latin typeface="+mn-lt"/>
            </a:endParaRPr>
          </a:p>
          <a:p>
            <a:pPr lvl="0">
              <a:lnSpc>
                <a:spcPct val="100000"/>
              </a:lnSpc>
            </a:pPr>
            <a:r>
              <a:rPr lang="en-US" sz="2000" dirty="0" err="1">
                <a:latin typeface="+mn-lt"/>
              </a:rPr>
              <a:t>phoTOgrapher</a:t>
            </a:r>
            <a:r>
              <a:rPr lang="en-US" sz="2000" dirty="0">
                <a:latin typeface="+mn-lt"/>
              </a:rPr>
              <a:t> </a:t>
            </a:r>
          </a:p>
          <a:p>
            <a:pPr lvl="0">
              <a:lnSpc>
                <a:spcPct val="100000"/>
              </a:lnSpc>
            </a:pPr>
            <a:r>
              <a:rPr lang="en-US" sz="2000" dirty="0" err="1" smtClean="0">
                <a:latin typeface="+mn-lt"/>
              </a:rPr>
              <a:t>photoGRAPHic</a:t>
            </a:r>
            <a:endParaRPr lang="en-US" sz="2000" dirty="0" smtClean="0">
              <a:latin typeface="+mn-lt"/>
            </a:endParaRPr>
          </a:p>
          <a:p>
            <a:pPr marL="0" lvl="0" indent="0">
              <a:lnSpc>
                <a:spcPct val="100000"/>
              </a:lnSpc>
              <a:buNone/>
            </a:pPr>
            <a:r>
              <a:rPr lang="en-US" sz="2000" b="1" dirty="0" smtClean="0">
                <a:latin typeface="+mn-lt"/>
              </a:rPr>
              <a:t>A couple of tips: </a:t>
            </a:r>
          </a:p>
          <a:p>
            <a:pPr>
              <a:lnSpc>
                <a:spcPct val="100000"/>
              </a:lnSpc>
            </a:pPr>
            <a:r>
              <a:rPr lang="en-US" sz="2000" dirty="0" smtClean="0">
                <a:latin typeface="+mn-lt"/>
              </a:rPr>
              <a:t>One </a:t>
            </a:r>
            <a:r>
              <a:rPr lang="en-US" sz="2000" dirty="0">
                <a:latin typeface="+mn-lt"/>
              </a:rPr>
              <a:t>word, one stress </a:t>
            </a:r>
          </a:p>
          <a:p>
            <a:pPr lvl="0">
              <a:lnSpc>
                <a:spcPct val="100000"/>
              </a:lnSpc>
            </a:pPr>
            <a:r>
              <a:rPr lang="en-US" sz="2000" dirty="0">
                <a:latin typeface="+mn-lt"/>
              </a:rPr>
              <a:t>The stress is always on a </a:t>
            </a:r>
            <a:r>
              <a:rPr lang="en-US" sz="2000" dirty="0" smtClean="0">
                <a:latin typeface="+mn-lt"/>
              </a:rPr>
              <a:t>vowel</a:t>
            </a:r>
            <a:endParaRPr lang="en-US" sz="2000" dirty="0">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409180196"/>
              </p:ext>
            </p:extLst>
          </p:nvPr>
        </p:nvGraphicFramePr>
        <p:xfrm>
          <a:off x="315179" y="1796104"/>
          <a:ext cx="8305800" cy="1371576"/>
        </p:xfrm>
        <a:graphic>
          <a:graphicData uri="http://schemas.openxmlformats.org/drawingml/2006/table">
            <a:tbl>
              <a:tblPr firstRow="1" bandRow="1">
                <a:tableStyleId>{3B4B98B0-60AC-42C2-AFA5-B58CD77FA1E5}</a:tableStyleId>
              </a:tblPr>
              <a:tblGrid>
                <a:gridCol w="2667000">
                  <a:extLst>
                    <a:ext uri="{9D8B030D-6E8A-4147-A177-3AD203B41FA5}">
                      <a16:colId xmlns:a16="http://schemas.microsoft.com/office/drawing/2014/main" xmlns="" val="20000"/>
                    </a:ext>
                  </a:extLst>
                </a:gridCol>
                <a:gridCol w="1208821">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676400">
                  <a:extLst>
                    <a:ext uri="{9D8B030D-6E8A-4147-A177-3AD203B41FA5}">
                      <a16:colId xmlns:a16="http://schemas.microsoft.com/office/drawing/2014/main" xmlns="" val="20003"/>
                    </a:ext>
                  </a:extLst>
                </a:gridCol>
                <a:gridCol w="1153379">
                  <a:extLst>
                    <a:ext uri="{9D8B030D-6E8A-4147-A177-3AD203B41FA5}">
                      <a16:colId xmlns:a16="http://schemas.microsoft.com/office/drawing/2014/main" xmlns="" val="20004"/>
                    </a:ext>
                  </a:extLst>
                </a:gridCol>
              </a:tblGrid>
              <a:tr h="426711">
                <a:tc>
                  <a:txBody>
                    <a:bodyPr/>
                    <a:lstStyle/>
                    <a:p>
                      <a:pPr algn="ctr"/>
                      <a:endParaRPr lang="en-US" sz="1800" b="1" dirty="0">
                        <a:solidFill>
                          <a:schemeClr val="accent2">
                            <a:lumMod val="50000"/>
                          </a:schemeClr>
                        </a:solidFill>
                      </a:endParaRPr>
                    </a:p>
                  </a:txBody>
                  <a:tcPr marL="76200" marR="76200" marT="76196" marB="76196" anchor="ctr"/>
                </a:tc>
                <a:tc>
                  <a:txBody>
                    <a:bodyPr/>
                    <a:lstStyle/>
                    <a:p>
                      <a:pPr algn="ctr"/>
                      <a:r>
                        <a:rPr lang="en-US" sz="2000" dirty="0"/>
                        <a:t>Loudness</a:t>
                      </a:r>
                      <a:endParaRPr lang="en-US" sz="1600" b="1" dirty="0">
                        <a:solidFill>
                          <a:schemeClr val="accent2">
                            <a:lumMod val="50000"/>
                          </a:schemeClr>
                        </a:solidFill>
                      </a:endParaRPr>
                    </a:p>
                  </a:txBody>
                  <a:tcPr marL="76200" marR="76200" marT="76196" marB="76196" anchor="ctr"/>
                </a:tc>
                <a:tc>
                  <a:txBody>
                    <a:bodyPr/>
                    <a:lstStyle/>
                    <a:p>
                      <a:pPr algn="ctr"/>
                      <a:r>
                        <a:rPr lang="en-US" sz="2000" dirty="0"/>
                        <a:t>Vowel Length</a:t>
                      </a:r>
                      <a:endParaRPr lang="en-US" sz="2000" b="1" dirty="0">
                        <a:solidFill>
                          <a:schemeClr val="accent2">
                            <a:lumMod val="50000"/>
                          </a:schemeClr>
                        </a:solidFill>
                      </a:endParaRPr>
                    </a:p>
                  </a:txBody>
                  <a:tcPr marL="76200" marR="76200" marT="76196" marB="76196" anchor="ctr"/>
                </a:tc>
                <a:tc>
                  <a:txBody>
                    <a:bodyPr/>
                    <a:lstStyle/>
                    <a:p>
                      <a:pPr algn="ctr"/>
                      <a:r>
                        <a:rPr lang="en-US" sz="2000" dirty="0"/>
                        <a:t>Vowel Clarity</a:t>
                      </a:r>
                      <a:endParaRPr lang="en-US" sz="2000" b="1" dirty="0">
                        <a:solidFill>
                          <a:schemeClr val="accent2">
                            <a:lumMod val="50000"/>
                          </a:schemeClr>
                        </a:solidFill>
                      </a:endParaRPr>
                    </a:p>
                  </a:txBody>
                  <a:tcPr marL="76200" marR="76200" marT="76196" marB="76196" anchor="ctr"/>
                </a:tc>
                <a:tc>
                  <a:txBody>
                    <a:bodyPr/>
                    <a:lstStyle/>
                    <a:p>
                      <a:pPr algn="ctr"/>
                      <a:r>
                        <a:rPr lang="en-US" sz="2000" dirty="0"/>
                        <a:t>Pitch</a:t>
                      </a:r>
                      <a:endParaRPr lang="en-US" sz="1600" b="1" dirty="0">
                        <a:solidFill>
                          <a:schemeClr val="accent2">
                            <a:lumMod val="50000"/>
                          </a:schemeClr>
                        </a:solidFill>
                      </a:endParaRPr>
                    </a:p>
                  </a:txBody>
                  <a:tcPr marL="76200" marR="76200" marT="76196" marB="76196" anchor="ctr"/>
                </a:tc>
                <a:extLst>
                  <a:ext uri="{0D108BD9-81ED-4DB2-BD59-A6C34878D82A}">
                    <a16:rowId xmlns:a16="http://schemas.microsoft.com/office/drawing/2014/main" xmlns="" val="10000"/>
                  </a:ext>
                </a:extLst>
              </a:tr>
              <a:tr h="445457">
                <a:tc>
                  <a:txBody>
                    <a:bodyPr/>
                    <a:lstStyle/>
                    <a:p>
                      <a:pPr algn="ctr"/>
                      <a:r>
                        <a:rPr lang="en-US" sz="2000" dirty="0"/>
                        <a:t>Stressed  syllables</a:t>
                      </a:r>
                      <a:r>
                        <a:rPr lang="en-US" sz="1600" dirty="0"/>
                        <a:t>   </a:t>
                      </a:r>
                      <a:endParaRPr lang="en-US" sz="1600" b="1" dirty="0">
                        <a:solidFill>
                          <a:schemeClr val="accent2">
                            <a:lumMod val="50000"/>
                          </a:schemeClr>
                        </a:solidFill>
                        <a:latin typeface="Calibri" pitchFamily="34" charset="0"/>
                        <a:cs typeface="Calibri" pitchFamily="34" charset="0"/>
                      </a:endParaRPr>
                    </a:p>
                  </a:txBody>
                  <a:tcPr marL="76200" marR="76200" marT="76196" marB="76196" anchor="ctr"/>
                </a:tc>
                <a:tc>
                  <a:txBody>
                    <a:bodyPr/>
                    <a:lstStyle/>
                    <a:p>
                      <a:pPr algn="ctr"/>
                      <a:r>
                        <a:rPr lang="en-US" sz="2000" dirty="0"/>
                        <a:t>loud</a:t>
                      </a:r>
                      <a:endParaRPr lang="en-US" sz="2000" b="1" dirty="0">
                        <a:solidFill>
                          <a:schemeClr val="accent2">
                            <a:lumMod val="50000"/>
                          </a:schemeClr>
                        </a:solidFill>
                      </a:endParaRPr>
                    </a:p>
                  </a:txBody>
                  <a:tcPr marL="76200" marR="76200" marT="76196" marB="76196" anchor="ctr"/>
                </a:tc>
                <a:tc>
                  <a:txBody>
                    <a:bodyPr/>
                    <a:lstStyle/>
                    <a:p>
                      <a:pPr algn="ctr"/>
                      <a:r>
                        <a:rPr lang="en-US" sz="2000" dirty="0"/>
                        <a:t>long</a:t>
                      </a:r>
                      <a:endParaRPr lang="en-US" sz="2000" b="1" dirty="0">
                        <a:solidFill>
                          <a:schemeClr val="accent2">
                            <a:lumMod val="50000"/>
                          </a:schemeClr>
                        </a:solidFill>
                      </a:endParaRPr>
                    </a:p>
                  </a:txBody>
                  <a:tcPr marL="76200" marR="76200" marT="76196" marB="76196" anchor="ctr"/>
                </a:tc>
                <a:tc>
                  <a:txBody>
                    <a:bodyPr/>
                    <a:lstStyle/>
                    <a:p>
                      <a:pPr algn="ctr"/>
                      <a:r>
                        <a:rPr lang="en-US" sz="2000" dirty="0"/>
                        <a:t>full</a:t>
                      </a:r>
                      <a:endParaRPr lang="en-US" sz="2000" b="1" dirty="0">
                        <a:solidFill>
                          <a:schemeClr val="accent2">
                            <a:lumMod val="50000"/>
                          </a:schemeClr>
                        </a:solidFill>
                      </a:endParaRPr>
                    </a:p>
                  </a:txBody>
                  <a:tcPr marL="76200" marR="76200" marT="76196" marB="76196" anchor="ctr"/>
                </a:tc>
                <a:tc>
                  <a:txBody>
                    <a:bodyPr/>
                    <a:lstStyle/>
                    <a:p>
                      <a:pPr algn="ctr"/>
                      <a:r>
                        <a:rPr lang="en-US" sz="2000" dirty="0"/>
                        <a:t>high</a:t>
                      </a:r>
                      <a:endParaRPr lang="en-US" sz="2000" b="1" dirty="0">
                        <a:solidFill>
                          <a:schemeClr val="accent2">
                            <a:lumMod val="50000"/>
                          </a:schemeClr>
                        </a:solidFill>
                      </a:endParaRPr>
                    </a:p>
                  </a:txBody>
                  <a:tcPr marL="76200" marR="76200" marT="76196" marB="76196" anchor="ctr"/>
                </a:tc>
                <a:extLst>
                  <a:ext uri="{0D108BD9-81ED-4DB2-BD59-A6C34878D82A}">
                    <a16:rowId xmlns:a16="http://schemas.microsoft.com/office/drawing/2014/main" xmlns="" val="10001"/>
                  </a:ext>
                </a:extLst>
              </a:tr>
              <a:tr h="445457">
                <a:tc>
                  <a:txBody>
                    <a:bodyPr/>
                    <a:lstStyle/>
                    <a:p>
                      <a:pPr algn="ctr"/>
                      <a:r>
                        <a:rPr lang="en-US" sz="2000" dirty="0"/>
                        <a:t>Unstressed   </a:t>
                      </a:r>
                      <a:r>
                        <a:rPr lang="en-US" sz="2000" dirty="0" smtClean="0"/>
                        <a:t>syllables</a:t>
                      </a:r>
                      <a:r>
                        <a:rPr lang="en-US" sz="1600" dirty="0"/>
                        <a:t> </a:t>
                      </a:r>
                      <a:endParaRPr lang="en-US" sz="1600" b="1" dirty="0">
                        <a:solidFill>
                          <a:schemeClr val="accent2">
                            <a:lumMod val="50000"/>
                          </a:schemeClr>
                        </a:solidFill>
                        <a:latin typeface="Calibri" pitchFamily="34" charset="0"/>
                        <a:cs typeface="Calibri" pitchFamily="34" charset="0"/>
                      </a:endParaRPr>
                    </a:p>
                  </a:txBody>
                  <a:tcPr marL="76200" marR="76200" marT="76196" marB="76196" anchor="ctr"/>
                </a:tc>
                <a:tc>
                  <a:txBody>
                    <a:bodyPr/>
                    <a:lstStyle/>
                    <a:p>
                      <a:pPr algn="ctr"/>
                      <a:r>
                        <a:rPr lang="en-US" sz="2000" dirty="0"/>
                        <a:t>quiet</a:t>
                      </a:r>
                      <a:endParaRPr lang="en-US" sz="2000" b="1" dirty="0">
                        <a:solidFill>
                          <a:schemeClr val="accent2">
                            <a:lumMod val="50000"/>
                          </a:schemeClr>
                        </a:solidFill>
                      </a:endParaRPr>
                    </a:p>
                  </a:txBody>
                  <a:tcPr marL="76200" marR="76200" marT="76196" marB="76196" anchor="ctr"/>
                </a:tc>
                <a:tc>
                  <a:txBody>
                    <a:bodyPr/>
                    <a:lstStyle/>
                    <a:p>
                      <a:pPr algn="ctr"/>
                      <a:r>
                        <a:rPr lang="en-US" sz="2000" dirty="0"/>
                        <a:t>short</a:t>
                      </a:r>
                      <a:endParaRPr lang="en-US" sz="2000" b="1" dirty="0">
                        <a:solidFill>
                          <a:schemeClr val="accent2">
                            <a:lumMod val="50000"/>
                          </a:schemeClr>
                        </a:solidFill>
                      </a:endParaRPr>
                    </a:p>
                  </a:txBody>
                  <a:tcPr marL="76200" marR="76200" marT="76196" marB="76196" anchor="ctr"/>
                </a:tc>
                <a:tc>
                  <a:txBody>
                    <a:bodyPr/>
                    <a:lstStyle/>
                    <a:p>
                      <a:pPr algn="ctr"/>
                      <a:r>
                        <a:rPr lang="en-US" sz="2000" dirty="0"/>
                        <a:t>reduced</a:t>
                      </a:r>
                      <a:endParaRPr lang="en-US" sz="2000" b="1" dirty="0">
                        <a:solidFill>
                          <a:schemeClr val="accent2">
                            <a:lumMod val="50000"/>
                          </a:schemeClr>
                        </a:solidFill>
                      </a:endParaRPr>
                    </a:p>
                  </a:txBody>
                  <a:tcPr marL="76200" marR="76200" marT="76196" marB="76196" anchor="ctr"/>
                </a:tc>
                <a:tc>
                  <a:txBody>
                    <a:bodyPr/>
                    <a:lstStyle/>
                    <a:p>
                      <a:pPr algn="ctr"/>
                      <a:r>
                        <a:rPr lang="en-US" sz="2000" dirty="0"/>
                        <a:t>low</a:t>
                      </a:r>
                      <a:endParaRPr lang="en-US" sz="2000" b="1" dirty="0">
                        <a:solidFill>
                          <a:schemeClr val="accent2">
                            <a:lumMod val="50000"/>
                          </a:schemeClr>
                        </a:solidFill>
                      </a:endParaRPr>
                    </a:p>
                  </a:txBody>
                  <a:tcPr marL="76200" marR="76200" marT="76196" marB="76196" anchor="ctr"/>
                </a:tc>
                <a:extLst>
                  <a:ext uri="{0D108BD9-81ED-4DB2-BD59-A6C34878D82A}">
                    <a16:rowId xmlns:a16="http://schemas.microsoft.com/office/drawing/2014/main" xmlns="" val="10002"/>
                  </a:ext>
                </a:extLst>
              </a:tr>
            </a:tbl>
          </a:graphicData>
        </a:graphic>
      </p:graphicFrame>
      <p:sp>
        <p:nvSpPr>
          <p:cNvPr id="8" name="TextBox 7"/>
          <p:cNvSpPr txBox="1"/>
          <p:nvPr/>
        </p:nvSpPr>
        <p:spPr>
          <a:xfrm>
            <a:off x="311033" y="1019578"/>
            <a:ext cx="3662093" cy="400110"/>
          </a:xfrm>
          <a:prstGeom prst="rect">
            <a:avLst/>
          </a:prstGeom>
          <a:noFill/>
        </p:spPr>
        <p:txBody>
          <a:bodyPr wrap="none" rtlCol="0">
            <a:spAutoFit/>
          </a:bodyPr>
          <a:lstStyle/>
          <a:p>
            <a:r>
              <a:rPr lang="en-US" sz="2000" dirty="0" smtClean="0">
                <a:cs typeface="Arial" panose="020B0604020202020204" pitchFamily="34" charset="0"/>
              </a:rPr>
              <a:t>Stress on a syllable inside a word.</a:t>
            </a:r>
            <a:endParaRPr lang="en-US" sz="2000" dirty="0">
              <a:cs typeface="Arial" panose="020B0604020202020204" pitchFamily="34" charset="0"/>
            </a:endParaRPr>
          </a:p>
        </p:txBody>
      </p:sp>
      <p:pic>
        <p:nvPicPr>
          <p:cNvPr id="9" name="Picture 8"/>
          <p:cNvPicPr>
            <a:picLocks noChangeAspect="1"/>
          </p:cNvPicPr>
          <p:nvPr/>
        </p:nvPicPr>
        <p:blipFill rotWithShape="1">
          <a:blip r:embed="rId3">
            <a:clrChange>
              <a:clrFrom>
                <a:srgbClr val="BEC0BF"/>
              </a:clrFrom>
              <a:clrTo>
                <a:srgbClr val="BEC0BF">
                  <a:alpha val="0"/>
                </a:srgbClr>
              </a:clrTo>
            </a:clrChange>
            <a:extLst>
              <a:ext uri="{28A0092B-C50C-407E-A947-70E740481C1C}">
                <a14:useLocalDpi xmlns:a14="http://schemas.microsoft.com/office/drawing/2010/main" val="0"/>
              </a:ext>
            </a:extLst>
          </a:blip>
          <a:srcRect l="15293" t="3774" r="18040"/>
          <a:stretch/>
        </p:blipFill>
        <p:spPr>
          <a:xfrm>
            <a:off x="6013150" y="3486318"/>
            <a:ext cx="2565583" cy="2616895"/>
          </a:xfrm>
          <a:prstGeom prst="rect">
            <a:avLst/>
          </a:prstGeom>
        </p:spPr>
      </p:pic>
    </p:spTree>
    <p:extLst>
      <p:ext uri="{BB962C8B-B14F-4D97-AF65-F5344CB8AC3E}">
        <p14:creationId xmlns:p14="http://schemas.microsoft.com/office/powerpoint/2010/main" val="3970402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Word/Syllable Stress</a:t>
            </a:r>
          </a:p>
        </p:txBody>
      </p:sp>
      <p:sp>
        <p:nvSpPr>
          <p:cNvPr id="3" name="Content Placeholder 2"/>
          <p:cNvSpPr>
            <a:spLocks noGrp="1"/>
          </p:cNvSpPr>
          <p:nvPr>
            <p:ph idx="1"/>
          </p:nvPr>
        </p:nvSpPr>
        <p:spPr>
          <a:xfrm>
            <a:off x="232350" y="990600"/>
            <a:ext cx="8684638" cy="4989225"/>
          </a:xfrm>
        </p:spPr>
        <p:txBody>
          <a:bodyPr>
            <a:normAutofit/>
          </a:bodyPr>
          <a:lstStyle/>
          <a:p>
            <a:pPr>
              <a:lnSpc>
                <a:spcPct val="150000"/>
              </a:lnSpc>
              <a:buFont typeface="Wingdings" panose="05000000000000000000" pitchFamily="2" charset="2"/>
              <a:buChar char="§"/>
            </a:pPr>
            <a:r>
              <a:rPr lang="en-US" sz="2000" dirty="0">
                <a:latin typeface="+mn-lt"/>
              </a:rPr>
              <a:t>There are number of </a:t>
            </a:r>
            <a:r>
              <a:rPr lang="en-US" sz="2000" dirty="0" smtClean="0">
                <a:latin typeface="+mn-lt"/>
              </a:rPr>
              <a:t>words </a:t>
            </a:r>
            <a:r>
              <a:rPr lang="en-US" sz="2000" dirty="0">
                <a:latin typeface="+mn-lt"/>
              </a:rPr>
              <a:t>in which the stress pattern will depend on whether the word is a noun, an </a:t>
            </a:r>
            <a:r>
              <a:rPr lang="en-US" sz="2000" dirty="0" smtClean="0">
                <a:latin typeface="+mn-lt"/>
              </a:rPr>
              <a:t>adjective, </a:t>
            </a:r>
            <a:r>
              <a:rPr lang="en-US" sz="2000" dirty="0">
                <a:latin typeface="+mn-lt"/>
              </a:rPr>
              <a:t>or a verb.</a:t>
            </a:r>
          </a:p>
          <a:p>
            <a:pPr>
              <a:lnSpc>
                <a:spcPct val="150000"/>
              </a:lnSpc>
              <a:buFont typeface="Wingdings" panose="05000000000000000000" pitchFamily="2" charset="2"/>
              <a:buChar char="§"/>
            </a:pPr>
            <a:r>
              <a:rPr lang="en-US" sz="2000" dirty="0">
                <a:latin typeface="+mn-lt"/>
              </a:rPr>
              <a:t>When the word is used as a noun or an adjective, the stress is on the first syllable.</a:t>
            </a:r>
          </a:p>
          <a:p>
            <a:pPr>
              <a:lnSpc>
                <a:spcPct val="150000"/>
              </a:lnSpc>
              <a:buFont typeface="Wingdings" panose="05000000000000000000" pitchFamily="2" charset="2"/>
              <a:buChar char="§"/>
            </a:pPr>
            <a:r>
              <a:rPr lang="en-US" sz="2000" dirty="0">
                <a:latin typeface="+mn-lt"/>
              </a:rPr>
              <a:t>When the word is used as a verb, the stress is on the second </a:t>
            </a:r>
            <a:r>
              <a:rPr lang="en-US" sz="2000" dirty="0" smtClean="0">
                <a:latin typeface="+mn-lt"/>
              </a:rPr>
              <a:t>syllable.</a:t>
            </a:r>
            <a:endParaRPr lang="en-US" sz="2000" dirty="0">
              <a:latin typeface="+mn-lt"/>
            </a:endParaRPr>
          </a:p>
          <a:p>
            <a:pPr marL="0" indent="0">
              <a:lnSpc>
                <a:spcPct val="150000"/>
              </a:lnSpc>
              <a:buNone/>
            </a:pPr>
            <a:r>
              <a:rPr lang="en-US" sz="2000" dirty="0">
                <a:latin typeface="+mn-lt"/>
              </a:rPr>
              <a:t>Examples:</a:t>
            </a:r>
          </a:p>
          <a:p>
            <a:pPr lvl="1">
              <a:lnSpc>
                <a:spcPct val="150000"/>
              </a:lnSpc>
              <a:buFont typeface="Arial" panose="020B0604020202020204" pitchFamily="34" charset="0"/>
              <a:buChar char="•"/>
            </a:pPr>
            <a:r>
              <a:rPr lang="en-US" sz="2000" dirty="0">
                <a:latin typeface="+mn-lt"/>
              </a:rPr>
              <a:t>‘absent (noun/adjective</a:t>
            </a:r>
            <a:r>
              <a:rPr lang="en-US" sz="2000" dirty="0" smtClean="0">
                <a:latin typeface="+mn-lt"/>
              </a:rPr>
              <a:t>), </a:t>
            </a:r>
            <a:r>
              <a:rPr lang="en-US" sz="2000" dirty="0" err="1">
                <a:latin typeface="+mn-lt"/>
              </a:rPr>
              <a:t>ab‘sent</a:t>
            </a:r>
            <a:r>
              <a:rPr lang="en-US" sz="2000" dirty="0">
                <a:latin typeface="+mn-lt"/>
              </a:rPr>
              <a:t> (verb)</a:t>
            </a:r>
          </a:p>
          <a:p>
            <a:pPr lvl="1">
              <a:lnSpc>
                <a:spcPct val="150000"/>
              </a:lnSpc>
              <a:buFont typeface="Arial" panose="020B0604020202020204" pitchFamily="34" charset="0"/>
              <a:buChar char="•"/>
            </a:pPr>
            <a:r>
              <a:rPr lang="en-US" sz="2000" dirty="0">
                <a:latin typeface="+mn-lt"/>
              </a:rPr>
              <a:t>‘perfect (noun/adjective</a:t>
            </a:r>
            <a:r>
              <a:rPr lang="en-US" sz="2000" dirty="0" smtClean="0">
                <a:latin typeface="+mn-lt"/>
              </a:rPr>
              <a:t>),  </a:t>
            </a:r>
            <a:r>
              <a:rPr lang="en-US" sz="2000" dirty="0" err="1">
                <a:latin typeface="+mn-lt"/>
              </a:rPr>
              <a:t>per‘fect</a:t>
            </a:r>
            <a:r>
              <a:rPr lang="en-US" sz="2000" dirty="0">
                <a:latin typeface="+mn-lt"/>
              </a:rPr>
              <a:t> (verb</a:t>
            </a:r>
            <a:r>
              <a:rPr lang="en-US" sz="2000" dirty="0" smtClean="0">
                <a:latin typeface="+mn-lt"/>
              </a:rPr>
              <a:t>)</a:t>
            </a: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24</a:t>
            </a:fld>
            <a:endParaRPr lang="en-US" dirty="0"/>
          </a:p>
        </p:txBody>
      </p:sp>
    </p:spTree>
    <p:extLst>
      <p:ext uri="{BB962C8B-B14F-4D97-AF65-F5344CB8AC3E}">
        <p14:creationId xmlns:p14="http://schemas.microsoft.com/office/powerpoint/2010/main" val="249125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Noun to a Verb</a:t>
            </a:r>
            <a:endParaRPr lang="en-US" dirty="0"/>
          </a:p>
        </p:txBody>
      </p:sp>
      <p:sp>
        <p:nvSpPr>
          <p:cNvPr id="3" name="Content Placeholder 2"/>
          <p:cNvSpPr>
            <a:spLocks noGrp="1"/>
          </p:cNvSpPr>
          <p:nvPr>
            <p:ph idx="1"/>
          </p:nvPr>
        </p:nvSpPr>
        <p:spPr>
          <a:xfrm>
            <a:off x="228600" y="1143000"/>
            <a:ext cx="8229600" cy="5105400"/>
          </a:xfrm>
        </p:spPr>
        <p:txBody>
          <a:bodyPr>
            <a:normAutofit/>
          </a:bodyPr>
          <a:lstStyle/>
          <a:p>
            <a:pPr>
              <a:buFont typeface="+mj-lt"/>
              <a:buAutoNum type="arabicPeriod"/>
            </a:pPr>
            <a:r>
              <a:rPr lang="en-US" sz="2000" dirty="0" smtClean="0">
                <a:latin typeface="Calibri" pitchFamily="34" charset="0"/>
                <a:cs typeface="Calibri" pitchFamily="34" charset="0"/>
              </a:rPr>
              <a:t>The state wont </a:t>
            </a:r>
            <a:r>
              <a:rPr lang="en-US" sz="2000" b="1" dirty="0" smtClean="0">
                <a:latin typeface="Calibri" pitchFamily="34" charset="0"/>
                <a:cs typeface="Calibri" pitchFamily="34" charset="0"/>
              </a:rPr>
              <a:t>permit</a:t>
            </a:r>
            <a:r>
              <a:rPr lang="en-US" sz="2000" dirty="0" smtClean="0">
                <a:latin typeface="Calibri" pitchFamily="34" charset="0"/>
                <a:cs typeface="Calibri" pitchFamily="34" charset="0"/>
              </a:rPr>
              <a:t> you to do business without a </a:t>
            </a:r>
            <a:r>
              <a:rPr lang="en-US" sz="2000" b="1" dirty="0" smtClean="0">
                <a:latin typeface="Calibri" pitchFamily="34" charset="0"/>
                <a:cs typeface="Calibri" pitchFamily="34" charset="0"/>
              </a:rPr>
              <a:t>permit</a:t>
            </a:r>
            <a:r>
              <a:rPr lang="en-US" sz="2000" dirty="0" smtClean="0">
                <a:latin typeface="Calibri" pitchFamily="34" charset="0"/>
                <a:cs typeface="Calibri" pitchFamily="34" charset="0"/>
              </a:rPr>
              <a:t>.</a:t>
            </a:r>
          </a:p>
          <a:p>
            <a:pPr>
              <a:buFont typeface="+mj-lt"/>
              <a:buAutoNum type="arabicPeriod"/>
            </a:pPr>
            <a:r>
              <a:rPr lang="en-US" sz="2000" dirty="0" smtClean="0">
                <a:latin typeface="Calibri" pitchFamily="34" charset="0"/>
                <a:cs typeface="Calibri" pitchFamily="34" charset="0"/>
              </a:rPr>
              <a:t>The</a:t>
            </a:r>
            <a:r>
              <a:rPr lang="en-US" sz="2000" b="1" dirty="0" smtClean="0">
                <a:latin typeface="Calibri" pitchFamily="34" charset="0"/>
                <a:cs typeface="Calibri" pitchFamily="34" charset="0"/>
              </a:rPr>
              <a:t> addict </a:t>
            </a:r>
            <a:r>
              <a:rPr lang="en-US" sz="2000" dirty="0" smtClean="0">
                <a:latin typeface="Calibri" pitchFamily="34" charset="0"/>
                <a:cs typeface="Calibri" pitchFamily="34" charset="0"/>
              </a:rPr>
              <a:t>is </a:t>
            </a:r>
            <a:r>
              <a:rPr lang="en-US" sz="2000" b="1" dirty="0" smtClean="0">
                <a:latin typeface="Calibri" pitchFamily="34" charset="0"/>
                <a:cs typeface="Calibri" pitchFamily="34" charset="0"/>
              </a:rPr>
              <a:t>addicted</a:t>
            </a:r>
            <a:r>
              <a:rPr lang="en-US" sz="2000" dirty="0" smtClean="0">
                <a:latin typeface="Calibri" pitchFamily="34" charset="0"/>
                <a:cs typeface="Calibri" pitchFamily="34" charset="0"/>
              </a:rPr>
              <a:t> to brown sugar.</a:t>
            </a:r>
          </a:p>
          <a:p>
            <a:pPr>
              <a:buFont typeface="+mj-lt"/>
              <a:buAutoNum type="arabicPeriod"/>
            </a:pPr>
            <a:r>
              <a:rPr lang="en-US" sz="2000" dirty="0" smtClean="0">
                <a:latin typeface="Calibri" pitchFamily="34" charset="0"/>
                <a:cs typeface="Calibri" pitchFamily="34" charset="0"/>
              </a:rPr>
              <a:t>The spy had to</a:t>
            </a:r>
            <a:r>
              <a:rPr lang="en-US" sz="2000" b="1" dirty="0" smtClean="0">
                <a:latin typeface="Calibri" pitchFamily="34" charset="0"/>
                <a:cs typeface="Calibri" pitchFamily="34" charset="0"/>
              </a:rPr>
              <a:t> defect </a:t>
            </a:r>
            <a:r>
              <a:rPr lang="en-US" sz="2000" dirty="0" smtClean="0">
                <a:latin typeface="Calibri" pitchFamily="34" charset="0"/>
                <a:cs typeface="Calibri" pitchFamily="34" charset="0"/>
              </a:rPr>
              <a:t>when he learnt there was a</a:t>
            </a:r>
            <a:r>
              <a:rPr lang="en-US" sz="2000" b="1" dirty="0" smtClean="0">
                <a:latin typeface="Calibri" pitchFamily="34" charset="0"/>
                <a:cs typeface="Calibri" pitchFamily="34" charset="0"/>
              </a:rPr>
              <a:t> defect </a:t>
            </a:r>
            <a:r>
              <a:rPr lang="en-US" sz="2000" dirty="0" smtClean="0">
                <a:latin typeface="Calibri" pitchFamily="34" charset="0"/>
                <a:cs typeface="Calibri" pitchFamily="34" charset="0"/>
              </a:rPr>
              <a:t>in the security.</a:t>
            </a:r>
          </a:p>
          <a:p>
            <a:pPr>
              <a:buFont typeface="+mj-lt"/>
              <a:buAutoNum type="arabicPeriod"/>
            </a:pPr>
            <a:r>
              <a:rPr lang="en-US" sz="2000" dirty="0" smtClean="0">
                <a:latin typeface="Calibri" pitchFamily="34" charset="0"/>
                <a:cs typeface="Calibri" pitchFamily="34" charset="0"/>
              </a:rPr>
              <a:t>He </a:t>
            </a:r>
            <a:r>
              <a:rPr lang="en-US" sz="2000" b="1" dirty="0" smtClean="0">
                <a:latin typeface="Calibri" pitchFamily="34" charset="0"/>
                <a:cs typeface="Calibri" pitchFamily="34" charset="0"/>
              </a:rPr>
              <a:t>deserted</a:t>
            </a:r>
            <a:r>
              <a:rPr lang="en-US" sz="2000" dirty="0" smtClean="0">
                <a:latin typeface="Calibri" pitchFamily="34" charset="0"/>
                <a:cs typeface="Calibri" pitchFamily="34" charset="0"/>
              </a:rPr>
              <a:t> his ex wife in the </a:t>
            </a:r>
            <a:r>
              <a:rPr lang="en-US" sz="2000" b="1" dirty="0" smtClean="0">
                <a:latin typeface="Calibri" pitchFamily="34" charset="0"/>
                <a:cs typeface="Calibri" pitchFamily="34" charset="0"/>
              </a:rPr>
              <a:t>desert</a:t>
            </a:r>
            <a:r>
              <a:rPr lang="en-US" sz="2000" dirty="0" smtClean="0">
                <a:latin typeface="Calibri" pitchFamily="34" charset="0"/>
                <a:cs typeface="Calibri" pitchFamily="34" charset="0"/>
              </a:rPr>
              <a:t>.</a:t>
            </a:r>
          </a:p>
          <a:p>
            <a:pPr>
              <a:buFont typeface="+mj-lt"/>
              <a:buAutoNum type="arabicPeriod"/>
            </a:pPr>
            <a:r>
              <a:rPr lang="en-US" sz="2000" dirty="0" smtClean="0">
                <a:latin typeface="Calibri" pitchFamily="34" charset="0"/>
                <a:cs typeface="Calibri" pitchFamily="34" charset="0"/>
              </a:rPr>
              <a:t>She </a:t>
            </a:r>
            <a:r>
              <a:rPr lang="en-US" sz="2000" b="1" dirty="0" smtClean="0">
                <a:latin typeface="Calibri" pitchFamily="34" charset="0"/>
                <a:cs typeface="Calibri" pitchFamily="34" charset="0"/>
              </a:rPr>
              <a:t>objected </a:t>
            </a:r>
            <a:r>
              <a:rPr lang="en-US" sz="2000" dirty="0" smtClean="0">
                <a:latin typeface="Calibri" pitchFamily="34" charset="0"/>
                <a:cs typeface="Calibri" pitchFamily="34" charset="0"/>
              </a:rPr>
              <a:t>to being the </a:t>
            </a:r>
            <a:r>
              <a:rPr lang="en-US" sz="2000" b="1" dirty="0" smtClean="0">
                <a:latin typeface="Calibri" pitchFamily="34" charset="0"/>
                <a:cs typeface="Calibri" pitchFamily="34" charset="0"/>
              </a:rPr>
              <a:t>object </a:t>
            </a:r>
            <a:r>
              <a:rPr lang="en-US" sz="2000" dirty="0" smtClean="0">
                <a:latin typeface="Calibri" pitchFamily="34" charset="0"/>
                <a:cs typeface="Calibri" pitchFamily="34" charset="0"/>
              </a:rPr>
              <a:t>of their ragging.</a:t>
            </a:r>
          </a:p>
          <a:p>
            <a:pPr>
              <a:buFont typeface="+mj-lt"/>
              <a:buAutoNum type="arabicPeriod"/>
            </a:pPr>
            <a:r>
              <a:rPr lang="en-US" sz="2000" dirty="0" smtClean="0">
                <a:latin typeface="Calibri" pitchFamily="34" charset="0"/>
                <a:cs typeface="Calibri" pitchFamily="34" charset="0"/>
              </a:rPr>
              <a:t>The </a:t>
            </a:r>
            <a:r>
              <a:rPr lang="en-US" sz="2000" b="1" dirty="0" smtClean="0">
                <a:latin typeface="Calibri" pitchFamily="34" charset="0"/>
                <a:cs typeface="Calibri" pitchFamily="34" charset="0"/>
              </a:rPr>
              <a:t>convict</a:t>
            </a:r>
            <a:r>
              <a:rPr lang="en-US" sz="2000" dirty="0" smtClean="0">
                <a:latin typeface="Calibri" pitchFamily="34" charset="0"/>
                <a:cs typeface="Calibri" pitchFamily="34" charset="0"/>
              </a:rPr>
              <a:t> was</a:t>
            </a:r>
            <a:r>
              <a:rPr lang="en-US" sz="2000" b="1" dirty="0" smtClean="0">
                <a:latin typeface="Calibri" pitchFamily="34" charset="0"/>
                <a:cs typeface="Calibri" pitchFamily="34" charset="0"/>
              </a:rPr>
              <a:t> convicted </a:t>
            </a:r>
            <a:r>
              <a:rPr lang="en-US" sz="2000" dirty="0" smtClean="0">
                <a:latin typeface="Calibri" pitchFamily="34" charset="0"/>
                <a:cs typeface="Calibri" pitchFamily="34" charset="0"/>
              </a:rPr>
              <a:t>for his crime.</a:t>
            </a:r>
          </a:p>
          <a:p>
            <a:pPr>
              <a:buFont typeface="+mj-lt"/>
              <a:buAutoNum type="arabicPeriod"/>
            </a:pPr>
            <a:r>
              <a:rPr lang="en-US" sz="2000" dirty="0" smtClean="0">
                <a:latin typeface="Calibri" pitchFamily="34" charset="0"/>
                <a:cs typeface="Calibri" pitchFamily="34" charset="0"/>
              </a:rPr>
              <a:t>The </a:t>
            </a:r>
            <a:r>
              <a:rPr lang="en-US" sz="2000" b="1" dirty="0" smtClean="0">
                <a:latin typeface="Calibri" pitchFamily="34" charset="0"/>
                <a:cs typeface="Calibri" pitchFamily="34" charset="0"/>
              </a:rPr>
              <a:t>insult</a:t>
            </a:r>
            <a:r>
              <a:rPr lang="en-US" sz="2000" dirty="0" smtClean="0">
                <a:latin typeface="Calibri" pitchFamily="34" charset="0"/>
                <a:cs typeface="Calibri" pitchFamily="34" charset="0"/>
              </a:rPr>
              <a:t> you used on me was very </a:t>
            </a:r>
            <a:r>
              <a:rPr lang="en-US" sz="2000" b="1" dirty="0" smtClean="0">
                <a:latin typeface="Calibri" pitchFamily="34" charset="0"/>
                <a:cs typeface="Calibri" pitchFamily="34" charset="0"/>
              </a:rPr>
              <a:t>insulting</a:t>
            </a:r>
            <a:r>
              <a:rPr lang="en-US" sz="2000" dirty="0" smtClean="0">
                <a:latin typeface="Calibri" pitchFamily="34" charset="0"/>
                <a:cs typeface="Calibri" pitchFamily="34" charset="0"/>
              </a:rPr>
              <a:t>.</a:t>
            </a:r>
          </a:p>
          <a:p>
            <a:pPr>
              <a:buFont typeface="+mj-lt"/>
              <a:buAutoNum type="arabicPeriod"/>
            </a:pPr>
            <a:r>
              <a:rPr lang="en-US" sz="2000" dirty="0" smtClean="0">
                <a:latin typeface="Calibri" pitchFamily="34" charset="0"/>
                <a:cs typeface="Calibri" pitchFamily="34" charset="0"/>
              </a:rPr>
              <a:t>Let us </a:t>
            </a:r>
            <a:r>
              <a:rPr lang="en-US" sz="2000" b="1" dirty="0" smtClean="0">
                <a:latin typeface="Calibri" pitchFamily="34" charset="0"/>
                <a:cs typeface="Calibri" pitchFamily="34" charset="0"/>
              </a:rPr>
              <a:t>rebel</a:t>
            </a:r>
            <a:r>
              <a:rPr lang="en-US" sz="2000" dirty="0" smtClean="0">
                <a:latin typeface="Calibri" pitchFamily="34" charset="0"/>
                <a:cs typeface="Calibri" pitchFamily="34" charset="0"/>
              </a:rPr>
              <a:t> against being called a </a:t>
            </a:r>
            <a:r>
              <a:rPr lang="en-US" sz="2000" b="1" dirty="0" smtClean="0">
                <a:latin typeface="Calibri" pitchFamily="34" charset="0"/>
                <a:cs typeface="Calibri" pitchFamily="34" charset="0"/>
              </a:rPr>
              <a:t>rebel</a:t>
            </a:r>
            <a:r>
              <a:rPr lang="en-US" sz="2000" dirty="0" smtClean="0">
                <a:latin typeface="Calibri" pitchFamily="34" charset="0"/>
                <a:cs typeface="Calibri" pitchFamily="34" charset="0"/>
              </a:rPr>
              <a:t>.</a:t>
            </a:r>
          </a:p>
          <a:p>
            <a:pPr>
              <a:buFont typeface="+mj-lt"/>
              <a:buAutoNum type="arabicPeriod"/>
            </a:pPr>
            <a:r>
              <a:rPr lang="en-US" sz="2000" dirty="0" smtClean="0">
                <a:latin typeface="Calibri" pitchFamily="34" charset="0"/>
                <a:cs typeface="Calibri" pitchFamily="34" charset="0"/>
              </a:rPr>
              <a:t>Don’t</a:t>
            </a:r>
            <a:r>
              <a:rPr lang="en-US" sz="2000" b="1" dirty="0" smtClean="0">
                <a:latin typeface="Calibri" pitchFamily="34" charset="0"/>
                <a:cs typeface="Calibri" pitchFamily="34" charset="0"/>
              </a:rPr>
              <a:t> project </a:t>
            </a:r>
            <a:r>
              <a:rPr lang="en-US" sz="2000" dirty="0" smtClean="0">
                <a:latin typeface="Calibri" pitchFamily="34" charset="0"/>
                <a:cs typeface="Calibri" pitchFamily="34" charset="0"/>
              </a:rPr>
              <a:t>your disinterest in the </a:t>
            </a:r>
            <a:r>
              <a:rPr lang="en-US" sz="2000" b="1" dirty="0" smtClean="0">
                <a:latin typeface="Calibri" pitchFamily="34" charset="0"/>
                <a:cs typeface="Calibri" pitchFamily="34" charset="0"/>
              </a:rPr>
              <a:t>projec</a:t>
            </a:r>
            <a:r>
              <a:rPr lang="en-US" sz="2000" dirty="0" smtClean="0">
                <a:latin typeface="Calibri" pitchFamily="34" charset="0"/>
                <a:cs typeface="Calibri" pitchFamily="34" charset="0"/>
              </a:rPr>
              <a:t>t openly.</a:t>
            </a:r>
          </a:p>
          <a:p>
            <a:pPr>
              <a:buFont typeface="+mj-lt"/>
              <a:buAutoNum type="arabicPeriod"/>
            </a:pPr>
            <a:r>
              <a:rPr lang="en-US" sz="2000" dirty="0" smtClean="0">
                <a:latin typeface="Calibri" pitchFamily="34" charset="0"/>
                <a:cs typeface="Calibri" pitchFamily="34" charset="0"/>
              </a:rPr>
              <a:t>The</a:t>
            </a:r>
            <a:r>
              <a:rPr lang="en-US" sz="2000" b="1" dirty="0" smtClean="0">
                <a:latin typeface="Calibri" pitchFamily="34" charset="0"/>
                <a:cs typeface="Calibri" pitchFamily="34" charset="0"/>
              </a:rPr>
              <a:t> suspect </a:t>
            </a:r>
            <a:r>
              <a:rPr lang="en-US" sz="2000" dirty="0" smtClean="0">
                <a:latin typeface="Calibri" pitchFamily="34" charset="0"/>
                <a:cs typeface="Calibri" pitchFamily="34" charset="0"/>
              </a:rPr>
              <a:t>has been </a:t>
            </a:r>
            <a:r>
              <a:rPr lang="en-US" sz="2000" b="1" dirty="0" smtClean="0">
                <a:latin typeface="Calibri" pitchFamily="34" charset="0"/>
                <a:cs typeface="Calibri" pitchFamily="34" charset="0"/>
              </a:rPr>
              <a:t>suspected</a:t>
            </a:r>
            <a:r>
              <a:rPr lang="en-US" sz="2000" dirty="0" smtClean="0">
                <a:latin typeface="Calibri" pitchFamily="34" charset="0"/>
                <a:cs typeface="Calibri" pitchFamily="34" charset="0"/>
              </a:rPr>
              <a:t> of malpractice.</a:t>
            </a:r>
          </a:p>
          <a:p>
            <a:pPr marL="0" indent="0">
              <a:buNone/>
            </a:pPr>
            <a:endParaRPr lang="en-US" sz="2000" dirty="0" smtClean="0">
              <a:latin typeface="Calibri" pitchFamily="34" charset="0"/>
              <a:cs typeface="Calibri" pitchFamily="34" charset="0"/>
            </a:endParaRPr>
          </a:p>
          <a:p>
            <a:pPr>
              <a:buFont typeface="+mj-lt"/>
              <a:buAutoNum type="arabicPeriod"/>
            </a:pPr>
            <a:endParaRPr lang="en-US" sz="2000" dirty="0" smtClean="0">
              <a:latin typeface="Calibri" pitchFamily="34" charset="0"/>
              <a:cs typeface="Calibri" pitchFamily="34" charset="0"/>
            </a:endParaRPr>
          </a:p>
          <a:p>
            <a:pPr>
              <a:buFont typeface="+mj-lt"/>
              <a:buAutoNum type="arabicPeriod"/>
            </a:pPr>
            <a:endParaRPr lang="en-US" sz="2000" dirty="0" smtClean="0">
              <a:latin typeface="Calibri" pitchFamily="34" charset="0"/>
              <a:cs typeface="Calibri" pitchFamily="34" charset="0"/>
            </a:endParaRPr>
          </a:p>
          <a:p>
            <a:pPr>
              <a:buFont typeface="+mj-lt"/>
              <a:buAutoNum type="arabicPeriod"/>
            </a:pP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058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Sentence Stress</a:t>
            </a:r>
            <a:endParaRPr lang="en-US" sz="32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26</a:t>
            </a:fld>
            <a:endParaRPr lang="en-US" dirty="0"/>
          </a:p>
        </p:txBody>
      </p:sp>
      <p:sp>
        <p:nvSpPr>
          <p:cNvPr id="7" name="Rounded Rectangle 6"/>
          <p:cNvSpPr/>
          <p:nvPr/>
        </p:nvSpPr>
        <p:spPr>
          <a:xfrm>
            <a:off x="232350" y="1019578"/>
            <a:ext cx="4263450" cy="4409672"/>
          </a:xfrm>
          <a:prstGeom prst="roundRect">
            <a:avLst/>
          </a:prstGeom>
          <a:ln/>
        </p:spPr>
        <p:style>
          <a:lnRef idx="1">
            <a:schemeClr val="dk1"/>
          </a:lnRef>
          <a:fillRef idx="2">
            <a:schemeClr val="dk1"/>
          </a:fillRef>
          <a:effectRef idx="1">
            <a:schemeClr val="dk1"/>
          </a:effectRef>
          <a:fontRef idx="minor">
            <a:schemeClr val="dk1"/>
          </a:fontRef>
        </p:style>
        <p:txBody>
          <a:bodyPr rtlCol="0" anchor="b" anchorCtr="0"/>
          <a:lstStyle/>
          <a:p>
            <a:pPr algn="ctr">
              <a:lnSpc>
                <a:spcPct val="100000"/>
              </a:lnSpc>
            </a:pPr>
            <a:r>
              <a:rPr lang="en-US" sz="2000" b="1" u="sng" dirty="0" smtClean="0"/>
              <a:t>Content Words</a:t>
            </a:r>
          </a:p>
          <a:p>
            <a:pPr algn="ctr">
              <a:lnSpc>
                <a:spcPct val="100000"/>
              </a:lnSpc>
            </a:pPr>
            <a:endParaRPr lang="en-US" sz="2000" b="1" u="sng" dirty="0" smtClean="0"/>
          </a:p>
          <a:p>
            <a:pPr algn="just">
              <a:lnSpc>
                <a:spcPct val="100000"/>
              </a:lnSpc>
            </a:pPr>
            <a:r>
              <a:rPr lang="en-US" sz="2000" dirty="0" smtClean="0"/>
              <a:t>Generally</a:t>
            </a:r>
            <a:r>
              <a:rPr lang="en-US" sz="2000" dirty="0"/>
              <a:t>, one word is stressed more than the other due to the high information content it carries. Such words are </a:t>
            </a:r>
            <a:r>
              <a:rPr lang="en-US" sz="2000" dirty="0" smtClean="0"/>
              <a:t>called content words.</a:t>
            </a:r>
            <a:endParaRPr lang="en-US" sz="2000" dirty="0"/>
          </a:p>
          <a:p>
            <a:pPr marL="342900" indent="-342900">
              <a:buFont typeface="Wingdings" panose="05000000000000000000" pitchFamily="2" charset="2"/>
              <a:buChar char="§"/>
              <a:defRPr/>
            </a:pPr>
            <a:r>
              <a:rPr lang="en-US" sz="2000" dirty="0"/>
              <a:t>Nouns </a:t>
            </a:r>
            <a:r>
              <a:rPr lang="en-US" sz="2000" dirty="0" smtClean="0"/>
              <a:t>(e.g., </a:t>
            </a:r>
            <a:r>
              <a:rPr lang="en-US" sz="2000" dirty="0"/>
              <a:t>John, Office)</a:t>
            </a:r>
          </a:p>
          <a:p>
            <a:pPr marL="342900" indent="-342900">
              <a:buFont typeface="Wingdings" panose="05000000000000000000" pitchFamily="2" charset="2"/>
              <a:buChar char="§"/>
              <a:defRPr/>
            </a:pPr>
            <a:r>
              <a:rPr lang="en-US" sz="2000" dirty="0"/>
              <a:t>Most Principal verbs  </a:t>
            </a:r>
            <a:r>
              <a:rPr lang="en-US" sz="2000" dirty="0" smtClean="0"/>
              <a:t>(e.g., </a:t>
            </a:r>
            <a:r>
              <a:rPr lang="en-US" sz="2000" dirty="0"/>
              <a:t>beat, draw)</a:t>
            </a:r>
          </a:p>
          <a:p>
            <a:pPr marL="342900" indent="-342900">
              <a:buFont typeface="Wingdings" panose="05000000000000000000" pitchFamily="2" charset="2"/>
              <a:buChar char="§"/>
              <a:defRPr/>
            </a:pPr>
            <a:r>
              <a:rPr lang="en-US" sz="2000" dirty="0"/>
              <a:t>Adjectives </a:t>
            </a:r>
            <a:r>
              <a:rPr lang="en-US" sz="2000" dirty="0" smtClean="0"/>
              <a:t>(e.g., </a:t>
            </a:r>
            <a:r>
              <a:rPr lang="en-US" sz="2000" dirty="0"/>
              <a:t>energetic, boring)</a:t>
            </a:r>
          </a:p>
          <a:p>
            <a:pPr marL="342900" indent="-342900">
              <a:buFont typeface="Wingdings" panose="05000000000000000000" pitchFamily="2" charset="2"/>
              <a:buChar char="§"/>
              <a:defRPr/>
            </a:pPr>
            <a:r>
              <a:rPr lang="en-US" sz="2000" dirty="0"/>
              <a:t>Adverbs  </a:t>
            </a:r>
            <a:r>
              <a:rPr lang="en-US" sz="2000" dirty="0" smtClean="0"/>
              <a:t>(e.g., </a:t>
            </a:r>
            <a:r>
              <a:rPr lang="en-US" sz="2000" dirty="0"/>
              <a:t>seldom, hastily</a:t>
            </a:r>
            <a:r>
              <a:rPr lang="en-US" sz="2000" dirty="0" smtClean="0"/>
              <a:t>)</a:t>
            </a:r>
            <a:endParaRPr lang="en-US" sz="2000" dirty="0"/>
          </a:p>
        </p:txBody>
      </p:sp>
      <p:sp>
        <p:nvSpPr>
          <p:cNvPr id="8" name="Rounded Rectangle 7"/>
          <p:cNvSpPr/>
          <p:nvPr/>
        </p:nvSpPr>
        <p:spPr>
          <a:xfrm>
            <a:off x="4648200" y="1019578"/>
            <a:ext cx="4268788" cy="4409672"/>
          </a:xfrm>
          <a:prstGeom prst="roundRect">
            <a:avLst/>
          </a:prstGeom>
          <a:ln/>
        </p:spPr>
        <p:style>
          <a:lnRef idx="1">
            <a:schemeClr val="dk1"/>
          </a:lnRef>
          <a:fillRef idx="2">
            <a:schemeClr val="dk1"/>
          </a:fillRef>
          <a:effectRef idx="1">
            <a:schemeClr val="dk1"/>
          </a:effectRef>
          <a:fontRef idx="minor">
            <a:schemeClr val="dk1"/>
          </a:fontRef>
        </p:style>
        <p:txBody>
          <a:bodyPr rtlCol="0" anchor="b" anchorCtr="0"/>
          <a:lstStyle/>
          <a:p>
            <a:pPr algn="ctr">
              <a:lnSpc>
                <a:spcPct val="100000"/>
              </a:lnSpc>
            </a:pPr>
            <a:endParaRPr lang="en-US" sz="2000" b="1" u="sng" dirty="0" smtClean="0"/>
          </a:p>
          <a:p>
            <a:pPr algn="ctr">
              <a:lnSpc>
                <a:spcPct val="100000"/>
              </a:lnSpc>
            </a:pPr>
            <a:r>
              <a:rPr lang="en-US" sz="2000" b="1" u="sng" dirty="0" smtClean="0"/>
              <a:t>Function Words</a:t>
            </a:r>
          </a:p>
          <a:p>
            <a:pPr algn="ctr">
              <a:lnSpc>
                <a:spcPct val="100000"/>
              </a:lnSpc>
            </a:pPr>
            <a:endParaRPr lang="en-US" sz="2000" b="1" u="sng" dirty="0" smtClean="0"/>
          </a:p>
          <a:p>
            <a:pPr algn="ctr">
              <a:lnSpc>
                <a:spcPct val="100000"/>
              </a:lnSpc>
            </a:pPr>
            <a:r>
              <a:rPr lang="en-US" sz="2000" dirty="0" smtClean="0"/>
              <a:t>The non-stressed </a:t>
            </a:r>
            <a:r>
              <a:rPr lang="en-US" sz="2000" dirty="0"/>
              <a:t>words are </a:t>
            </a:r>
            <a:r>
              <a:rPr lang="en-US" sz="2000" dirty="0" smtClean="0"/>
              <a:t>called function words.</a:t>
            </a:r>
            <a:endParaRPr lang="en-US" sz="2000" dirty="0"/>
          </a:p>
          <a:p>
            <a:pPr marL="342900" indent="-342900">
              <a:lnSpc>
                <a:spcPct val="100000"/>
              </a:lnSpc>
              <a:buFont typeface="Wingdings" panose="05000000000000000000" pitchFamily="2" charset="2"/>
              <a:buChar char="§"/>
            </a:pPr>
            <a:r>
              <a:rPr lang="en-US" sz="2000" dirty="0"/>
              <a:t>Determiners  </a:t>
            </a:r>
            <a:r>
              <a:rPr lang="en-US" sz="2000" dirty="0" smtClean="0"/>
              <a:t>(e.g., </a:t>
            </a:r>
            <a:r>
              <a:rPr lang="en-US" sz="2000" dirty="0"/>
              <a:t>another, a)</a:t>
            </a:r>
          </a:p>
          <a:p>
            <a:pPr marL="342900" indent="-342900">
              <a:lnSpc>
                <a:spcPct val="100000"/>
              </a:lnSpc>
              <a:buFont typeface="Wingdings" panose="05000000000000000000" pitchFamily="2" charset="2"/>
              <a:buChar char="§"/>
            </a:pPr>
            <a:r>
              <a:rPr lang="en-US" sz="2000" dirty="0"/>
              <a:t>Auxiliary verbs  </a:t>
            </a:r>
            <a:r>
              <a:rPr lang="en-US" sz="2000" dirty="0" smtClean="0"/>
              <a:t>(e.g., </a:t>
            </a:r>
            <a:r>
              <a:rPr lang="en-US" sz="2000" dirty="0"/>
              <a:t>to be, will have)                                      </a:t>
            </a:r>
          </a:p>
          <a:p>
            <a:pPr marL="342900" indent="-342900">
              <a:lnSpc>
                <a:spcPct val="100000"/>
              </a:lnSpc>
              <a:buFont typeface="Wingdings" panose="05000000000000000000" pitchFamily="2" charset="2"/>
              <a:buChar char="§"/>
            </a:pPr>
            <a:r>
              <a:rPr lang="en-US" sz="2000" dirty="0"/>
              <a:t>Prepositions  </a:t>
            </a:r>
            <a:r>
              <a:rPr lang="en-US" sz="2000" dirty="0" smtClean="0"/>
              <a:t>(e.g., </a:t>
            </a:r>
            <a:r>
              <a:rPr lang="en-US" sz="2000" dirty="0"/>
              <a:t>in, with)</a:t>
            </a:r>
          </a:p>
          <a:p>
            <a:pPr marL="342900" indent="-342900">
              <a:lnSpc>
                <a:spcPct val="100000"/>
              </a:lnSpc>
              <a:buFont typeface="Wingdings" panose="05000000000000000000" pitchFamily="2" charset="2"/>
              <a:buChar char="§"/>
            </a:pPr>
            <a:r>
              <a:rPr lang="en-US" sz="2000" dirty="0"/>
              <a:t>Conjunctions  </a:t>
            </a:r>
            <a:r>
              <a:rPr lang="en-US" sz="2000" dirty="0" smtClean="0"/>
              <a:t>(e.g., </a:t>
            </a:r>
            <a:r>
              <a:rPr lang="en-US" sz="2000" dirty="0"/>
              <a:t>but, or)</a:t>
            </a:r>
          </a:p>
          <a:p>
            <a:pPr marL="342900" indent="-342900">
              <a:lnSpc>
                <a:spcPct val="100000"/>
              </a:lnSpc>
              <a:buFont typeface="Wingdings" panose="05000000000000000000" pitchFamily="2" charset="2"/>
              <a:buChar char="§"/>
            </a:pPr>
            <a:r>
              <a:rPr lang="en-US" sz="2000" dirty="0"/>
              <a:t>Pronouns  </a:t>
            </a:r>
            <a:r>
              <a:rPr lang="en-US" sz="2000" dirty="0" smtClean="0"/>
              <a:t>(e.g., </a:t>
            </a:r>
            <a:r>
              <a:rPr lang="en-US" sz="2000" dirty="0"/>
              <a:t>you, she)</a:t>
            </a:r>
          </a:p>
          <a:p>
            <a:pPr algn="ctr">
              <a:lnSpc>
                <a:spcPct val="100000"/>
              </a:lnSpc>
            </a:pPr>
            <a:endParaRPr lang="en-US" sz="2000" dirty="0" smtClean="0"/>
          </a:p>
          <a:p>
            <a:pPr algn="ctr">
              <a:lnSpc>
                <a:spcPct val="100000"/>
              </a:lnSpc>
            </a:pPr>
            <a:r>
              <a:rPr lang="en-US" sz="2000" b="1" dirty="0" smtClean="0"/>
              <a:t>Function words are </a:t>
            </a:r>
            <a:r>
              <a:rPr lang="en-US" sz="2000" b="1" dirty="0"/>
              <a:t>not intonated during speech.</a:t>
            </a:r>
          </a:p>
        </p:txBody>
      </p:sp>
      <p:sp>
        <p:nvSpPr>
          <p:cNvPr id="9" name="TextBox 8"/>
          <p:cNvSpPr txBox="1"/>
          <p:nvPr/>
        </p:nvSpPr>
        <p:spPr>
          <a:xfrm>
            <a:off x="457200" y="5562600"/>
            <a:ext cx="8315560" cy="1015663"/>
          </a:xfrm>
          <a:prstGeom prst="rect">
            <a:avLst/>
          </a:prstGeom>
          <a:noFill/>
        </p:spPr>
        <p:txBody>
          <a:bodyPr wrap="square" rtlCol="0">
            <a:spAutoFit/>
          </a:bodyPr>
          <a:lstStyle/>
          <a:p>
            <a:pPr algn="ctr">
              <a:buFontTx/>
              <a:buNone/>
              <a:defRPr/>
            </a:pPr>
            <a:r>
              <a:rPr lang="en-US" sz="2000" b="1" u="sng" dirty="0" smtClean="0">
                <a:cs typeface="Arial" panose="020B0604020202020204" pitchFamily="34" charset="0"/>
              </a:rPr>
              <a:t>Note:</a:t>
            </a:r>
            <a:r>
              <a:rPr lang="en-US" sz="2000" dirty="0" smtClean="0">
                <a:cs typeface="Arial" panose="020B0604020202020204" pitchFamily="34" charset="0"/>
              </a:rPr>
              <a:t> </a:t>
            </a:r>
            <a:r>
              <a:rPr lang="en-US" sz="2000" dirty="0">
                <a:cs typeface="Arial" panose="020B0604020202020204" pitchFamily="34" charset="0"/>
              </a:rPr>
              <a:t>The time between stressed words is always the </a:t>
            </a:r>
            <a:r>
              <a:rPr lang="en-US" sz="2000" dirty="0" smtClean="0">
                <a:cs typeface="Arial" panose="020B0604020202020204" pitchFamily="34" charset="0"/>
              </a:rPr>
              <a:t>same.</a:t>
            </a:r>
          </a:p>
          <a:p>
            <a:pPr algn="ctr">
              <a:buFontTx/>
              <a:buNone/>
              <a:defRPr/>
            </a:pPr>
            <a:r>
              <a:rPr lang="en-US" sz="2000" dirty="0" smtClean="0">
                <a:cs typeface="Arial" panose="020B0604020202020204" pitchFamily="34" charset="0"/>
              </a:rPr>
              <a:t>For e.g., ‘</a:t>
            </a:r>
            <a:r>
              <a:rPr lang="en-US" sz="2000" b="1" dirty="0">
                <a:cs typeface="Arial" panose="020B0604020202020204" pitchFamily="34" charset="0"/>
              </a:rPr>
              <a:t>Fencing </a:t>
            </a:r>
            <a:r>
              <a:rPr lang="en-US" sz="2000" dirty="0">
                <a:cs typeface="Arial" panose="020B0604020202020204" pitchFamily="34" charset="0"/>
              </a:rPr>
              <a:t>is an ‘</a:t>
            </a:r>
            <a:r>
              <a:rPr lang="en-US" sz="2000" b="1" dirty="0">
                <a:cs typeface="Arial" panose="020B0604020202020204" pitchFamily="34" charset="0"/>
              </a:rPr>
              <a:t>extremely ‘dangerous ‘sport</a:t>
            </a:r>
            <a:r>
              <a:rPr lang="en-US" sz="2000" dirty="0">
                <a:cs typeface="Arial" panose="020B0604020202020204" pitchFamily="34" charset="0"/>
              </a:rPr>
              <a:t>. </a:t>
            </a:r>
          </a:p>
          <a:p>
            <a:pPr algn="ctr">
              <a:buFontTx/>
              <a:buNone/>
              <a:defRPr/>
            </a:pPr>
            <a:endParaRPr lang="en-US" sz="2000" dirty="0">
              <a:cs typeface="Arial" panose="020B0604020202020204" pitchFamily="34" charset="0"/>
            </a:endParaRPr>
          </a:p>
        </p:txBody>
      </p:sp>
    </p:spTree>
    <p:extLst>
      <p:ext uri="{BB962C8B-B14F-4D97-AF65-F5344CB8AC3E}">
        <p14:creationId xmlns:p14="http://schemas.microsoft.com/office/powerpoint/2010/main" val="249125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62000"/>
          </a:xfrm>
        </p:spPr>
        <p:txBody>
          <a:bodyPr>
            <a:noAutofit/>
          </a:bodyPr>
          <a:lstStyle/>
          <a:p>
            <a:pPr>
              <a:defRPr/>
            </a:pPr>
            <a:r>
              <a:rPr lang="en-US" b="1" dirty="0" smtClean="0">
                <a:cs typeface="Calibri" pitchFamily="34" charset="0"/>
              </a:rPr>
              <a:t>Content and Function words</a:t>
            </a:r>
            <a:endParaRPr lang="en-US" b="1" dirty="0">
              <a:cs typeface="Calibri" pitchFamily="34" charset="0"/>
            </a:endParaRPr>
          </a:p>
        </p:txBody>
      </p:sp>
      <p:sp>
        <p:nvSpPr>
          <p:cNvPr id="39939" name="Content Placeholder 2"/>
          <p:cNvSpPr>
            <a:spLocks noGrp="1"/>
          </p:cNvSpPr>
          <p:nvPr>
            <p:ph idx="1"/>
          </p:nvPr>
        </p:nvSpPr>
        <p:spPr>
          <a:xfrm>
            <a:off x="457200" y="1524000"/>
            <a:ext cx="8305799" cy="4267200"/>
          </a:xfrm>
        </p:spPr>
        <p:txBody>
          <a:bodyPr>
            <a:normAutofit/>
          </a:bodyPr>
          <a:lstStyle/>
          <a:p>
            <a:pPr marL="457200" indent="-457200">
              <a:buFont typeface="+mj-lt"/>
              <a:buAutoNum type="arabicPeriod"/>
            </a:pPr>
            <a:r>
              <a:rPr lang="en-US" sz="2000" dirty="0" smtClean="0">
                <a:latin typeface="Calibri" pitchFamily="34" charset="0"/>
                <a:cs typeface="Calibri" pitchFamily="34" charset="0"/>
              </a:rPr>
              <a:t>‘Natty is ‘coming over ‘tonight. We will go over the ‘preparation ‘together. </a:t>
            </a:r>
          </a:p>
          <a:p>
            <a:pPr marL="457200" indent="-457200">
              <a:buFont typeface="+mj-lt"/>
              <a:buAutoNum type="arabicPeriod"/>
            </a:pPr>
            <a:r>
              <a:rPr lang="en-US" sz="2000" dirty="0" smtClean="0">
                <a:latin typeface="Calibri" pitchFamily="34" charset="0"/>
                <a:cs typeface="Calibri" pitchFamily="34" charset="0"/>
              </a:rPr>
              <a:t>‘Fencing is an ‘extremely ‘dangerous ‘sport. </a:t>
            </a:r>
          </a:p>
          <a:p>
            <a:pPr marL="457200" indent="-457200">
              <a:buFont typeface="+mj-lt"/>
              <a:buAutoNum type="arabicPeriod"/>
            </a:pPr>
            <a:r>
              <a:rPr lang="en-US" sz="2000" dirty="0" smtClean="0">
                <a:latin typeface="Calibri" pitchFamily="34" charset="0"/>
                <a:cs typeface="Calibri" pitchFamily="34" charset="0"/>
              </a:rPr>
              <a:t>‘Maya  ‘purchased a ‘new ‘car last week. </a:t>
            </a:r>
          </a:p>
          <a:p>
            <a:pPr marL="457200" indent="-457200">
              <a:buFont typeface="+mj-lt"/>
              <a:buAutoNum type="arabicPeriod"/>
            </a:pPr>
            <a:r>
              <a:rPr lang="en-US" sz="2000" dirty="0">
                <a:latin typeface="Calibri" pitchFamily="34" charset="0"/>
                <a:cs typeface="Calibri" pitchFamily="34" charset="0"/>
              </a:rPr>
              <a:t> </a:t>
            </a:r>
            <a:r>
              <a:rPr lang="en-US" sz="2000" dirty="0" smtClean="0">
                <a:latin typeface="Calibri" pitchFamily="34" charset="0"/>
                <a:cs typeface="Calibri" pitchFamily="34" charset="0"/>
              </a:rPr>
              <a:t>We are ‘eagerly awaiting your ‘visit ‘next week. </a:t>
            </a:r>
          </a:p>
          <a:p>
            <a:pPr marL="457200" indent="-457200">
              <a:buFont typeface="+mj-lt"/>
              <a:buAutoNum type="arabicPeriod"/>
            </a:pPr>
            <a:r>
              <a:rPr lang="en-US" sz="2000" dirty="0" smtClean="0">
                <a:latin typeface="Calibri" pitchFamily="34" charset="0"/>
                <a:cs typeface="Calibri" pitchFamily="34" charset="0"/>
              </a:rPr>
              <a:t>‘Exciting ‘discoveries lie in ‘Anita's ‘future. </a:t>
            </a:r>
          </a:p>
          <a:p>
            <a:pPr marL="457200" indent="-457200">
              <a:buFont typeface="+mj-lt"/>
              <a:buAutoNum type="arabicPeriod"/>
            </a:pPr>
            <a:r>
              <a:rPr lang="en-US" sz="2000" dirty="0" smtClean="0">
                <a:latin typeface="Calibri" pitchFamily="34" charset="0"/>
                <a:cs typeface="Calibri" pitchFamily="34" charset="0"/>
              </a:rPr>
              <a:t>Would you ‘like to go over to ‘Tony’s place and ‘watch a ‘movie? </a:t>
            </a:r>
          </a:p>
          <a:p>
            <a:pPr marL="457200" indent="-457200">
              <a:buFont typeface="+mj-lt"/>
              <a:buAutoNum type="arabicPeriod"/>
            </a:pPr>
            <a:r>
              <a:rPr lang="en-US" sz="2000" dirty="0" smtClean="0">
                <a:latin typeface="Calibri" pitchFamily="34" charset="0"/>
                <a:cs typeface="Calibri" pitchFamily="34" charset="0"/>
              </a:rPr>
              <a:t>‘Shakespeare wrote ‘passionate, ‘moving ‘poetry. </a:t>
            </a:r>
          </a:p>
          <a:p>
            <a:pPr marL="457200" indent="-457200">
              <a:buFont typeface="+mj-lt"/>
              <a:buAutoNum type="arabicPeriod"/>
            </a:pPr>
            <a:r>
              <a:rPr lang="en-US" sz="2000" dirty="0" smtClean="0">
                <a:latin typeface="Calibri" pitchFamily="34" charset="0"/>
                <a:cs typeface="Calibri" pitchFamily="34" charset="0"/>
              </a:rPr>
              <a:t>As ‘expected, she has come up with a ‘new ‘approach to the ‘problem. </a:t>
            </a:r>
          </a:p>
          <a:p>
            <a:endParaRPr lang="en-US" sz="2000" dirty="0" smtClean="0">
              <a:latin typeface="Calibri" pitchFamily="34" charset="0"/>
              <a:cs typeface="Calibri" pitchFamily="34" charset="0"/>
            </a:endParaRPr>
          </a:p>
        </p:txBody>
      </p:sp>
    </p:spTree>
    <p:extLst>
      <p:ext uri="{BB962C8B-B14F-4D97-AF65-F5344CB8AC3E}">
        <p14:creationId xmlns:p14="http://schemas.microsoft.com/office/powerpoint/2010/main" val="21106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9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Intonation</a:t>
            </a:r>
            <a:endParaRPr lang="en-US" sz="32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28</a:t>
            </a:fld>
            <a:endParaRPr lang="en-US" dirty="0"/>
          </a:p>
        </p:txBody>
      </p:sp>
      <p:sp>
        <p:nvSpPr>
          <p:cNvPr id="8" name="Content Placeholder 2"/>
          <p:cNvSpPr>
            <a:spLocks noGrp="1"/>
          </p:cNvSpPr>
          <p:nvPr>
            <p:ph idx="1"/>
          </p:nvPr>
        </p:nvSpPr>
        <p:spPr>
          <a:xfrm>
            <a:off x="232350" y="1219200"/>
            <a:ext cx="5177850" cy="4989225"/>
          </a:xfrm>
        </p:spPr>
        <p:txBody>
          <a:bodyPr>
            <a:normAutofit lnSpcReduction="10000"/>
          </a:bodyPr>
          <a:lstStyle/>
          <a:p>
            <a:pPr algn="just"/>
            <a:r>
              <a:rPr lang="en-US" sz="2000" dirty="0">
                <a:latin typeface="+mn-lt"/>
              </a:rPr>
              <a:t>When speaking, your voice</a:t>
            </a:r>
            <a:r>
              <a:rPr lang="en-US" sz="2000" b="1" dirty="0">
                <a:latin typeface="+mn-lt"/>
              </a:rPr>
              <a:t> goes up or down depending on the feeling you want to communicate</a:t>
            </a:r>
            <a:r>
              <a:rPr lang="en-US" sz="2000" b="1" dirty="0" smtClean="0">
                <a:latin typeface="+mn-lt"/>
              </a:rPr>
              <a:t>.</a:t>
            </a:r>
          </a:p>
          <a:p>
            <a:pPr marL="0" indent="0" algn="just">
              <a:buNone/>
            </a:pPr>
            <a:endParaRPr lang="en-US" sz="2000" dirty="0" smtClean="0">
              <a:latin typeface="+mn-lt"/>
            </a:endParaRPr>
          </a:p>
          <a:p>
            <a:pPr algn="just"/>
            <a:r>
              <a:rPr lang="en-US" sz="2000" dirty="0" smtClean="0">
                <a:latin typeface="+mn-lt"/>
              </a:rPr>
              <a:t>This </a:t>
            </a:r>
            <a:r>
              <a:rPr lang="en-US" sz="2000" dirty="0">
                <a:latin typeface="+mn-lt"/>
              </a:rPr>
              <a:t>variation in the way the voice </a:t>
            </a:r>
            <a:r>
              <a:rPr lang="en-US" sz="2000" b="1" dirty="0">
                <a:latin typeface="+mn-lt"/>
              </a:rPr>
              <a:t>rises</a:t>
            </a:r>
            <a:r>
              <a:rPr lang="en-US" sz="2000" dirty="0">
                <a:latin typeface="+mn-lt"/>
              </a:rPr>
              <a:t> and </a:t>
            </a:r>
            <a:r>
              <a:rPr lang="en-US" sz="2000" b="1" dirty="0">
                <a:latin typeface="+mn-lt"/>
              </a:rPr>
              <a:t>falls</a:t>
            </a:r>
            <a:r>
              <a:rPr lang="en-US" sz="2000" dirty="0">
                <a:latin typeface="+mn-lt"/>
              </a:rPr>
              <a:t> while you speak is called </a:t>
            </a:r>
            <a:r>
              <a:rPr lang="en-US" sz="2000" b="1" dirty="0">
                <a:latin typeface="+mn-lt"/>
              </a:rPr>
              <a:t>intonation</a:t>
            </a:r>
            <a:r>
              <a:rPr lang="en-US" sz="2000" b="1" dirty="0" smtClean="0">
                <a:latin typeface="+mn-lt"/>
              </a:rPr>
              <a:t>.</a:t>
            </a:r>
          </a:p>
          <a:p>
            <a:pPr marL="0" indent="0" algn="just">
              <a:buNone/>
            </a:pPr>
            <a:endParaRPr lang="en-US" sz="2000" dirty="0" smtClean="0">
              <a:latin typeface="+mn-lt"/>
            </a:endParaRPr>
          </a:p>
          <a:p>
            <a:pPr algn="just"/>
            <a:r>
              <a:rPr lang="en-US" sz="2000" dirty="0" smtClean="0">
                <a:latin typeface="+mn-lt"/>
              </a:rPr>
              <a:t>Intonation </a:t>
            </a:r>
            <a:r>
              <a:rPr lang="en-US" sz="2000" dirty="0">
                <a:latin typeface="+mn-lt"/>
              </a:rPr>
              <a:t>is very important especially in telephonic or faceless </a:t>
            </a:r>
            <a:r>
              <a:rPr lang="en-US" sz="2000" dirty="0" smtClean="0">
                <a:latin typeface="+mn-lt"/>
              </a:rPr>
              <a:t>communication.</a:t>
            </a:r>
          </a:p>
          <a:p>
            <a:pPr marL="0" indent="0" algn="just">
              <a:buNone/>
            </a:pPr>
            <a:endParaRPr lang="en-US" sz="2000" dirty="0" smtClean="0">
              <a:latin typeface="+mn-lt"/>
            </a:endParaRPr>
          </a:p>
          <a:p>
            <a:pPr algn="just"/>
            <a:r>
              <a:rPr lang="en-US" sz="2000" dirty="0" smtClean="0">
                <a:latin typeface="+mn-lt"/>
              </a:rPr>
              <a:t>It </a:t>
            </a:r>
            <a:r>
              <a:rPr lang="en-US" sz="2000" dirty="0">
                <a:latin typeface="+mn-lt"/>
              </a:rPr>
              <a:t>provides the clues that your facial expression </a:t>
            </a:r>
            <a:r>
              <a:rPr lang="en-US" sz="2000" dirty="0" smtClean="0">
                <a:latin typeface="+mn-lt"/>
              </a:rPr>
              <a:t>wouldn’t.</a:t>
            </a: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4240" r="36618" b="63333"/>
          <a:stretch/>
        </p:blipFill>
        <p:spPr>
          <a:xfrm>
            <a:off x="5953360" y="2133600"/>
            <a:ext cx="2819400" cy="2354840"/>
          </a:xfrm>
          <a:prstGeom prst="rect">
            <a:avLst/>
          </a:prstGeom>
        </p:spPr>
      </p:pic>
    </p:spTree>
    <p:extLst>
      <p:ext uri="{BB962C8B-B14F-4D97-AF65-F5344CB8AC3E}">
        <p14:creationId xmlns:p14="http://schemas.microsoft.com/office/powerpoint/2010/main" val="167508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fade">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Intonation</a:t>
            </a:r>
            <a:endParaRPr lang="en-US" sz="3200" dirty="0">
              <a:latin typeface="+mn-lt"/>
            </a:endParaRPr>
          </a:p>
        </p:txBody>
      </p:sp>
      <p:sp>
        <p:nvSpPr>
          <p:cNvPr id="3" name="Content Placeholder 2"/>
          <p:cNvSpPr>
            <a:spLocks noGrp="1"/>
          </p:cNvSpPr>
          <p:nvPr>
            <p:ph idx="1"/>
          </p:nvPr>
        </p:nvSpPr>
        <p:spPr>
          <a:xfrm>
            <a:off x="236772" y="1219200"/>
            <a:ext cx="8535988" cy="5334000"/>
          </a:xfrm>
        </p:spPr>
        <p:txBody>
          <a:bodyPr>
            <a:normAutofit/>
          </a:bodyPr>
          <a:lstStyle/>
          <a:p>
            <a:pPr marL="0" indent="0">
              <a:lnSpc>
                <a:spcPct val="150000"/>
              </a:lnSpc>
              <a:buNone/>
            </a:pPr>
            <a:r>
              <a:rPr lang="en-US" sz="2000" b="1" dirty="0">
                <a:latin typeface="+mn-lt"/>
              </a:rPr>
              <a:t>E.g</a:t>
            </a:r>
            <a:r>
              <a:rPr lang="en-US" sz="2000" b="1" dirty="0" smtClean="0">
                <a:latin typeface="+mn-lt"/>
              </a:rPr>
              <a:t>.,  </a:t>
            </a:r>
            <a:r>
              <a:rPr lang="en-US" sz="2000" b="1" dirty="0">
                <a:latin typeface="+mn-lt"/>
              </a:rPr>
              <a:t>I can’t believe he did that</a:t>
            </a:r>
            <a:r>
              <a:rPr lang="en-US" sz="2000" b="1" dirty="0" smtClean="0">
                <a:latin typeface="+mn-lt"/>
              </a:rPr>
              <a:t>.</a:t>
            </a:r>
            <a:endParaRPr lang="en-US" sz="2000" dirty="0">
              <a:latin typeface="+mn-lt"/>
            </a:endParaRPr>
          </a:p>
          <a:p>
            <a:pPr>
              <a:lnSpc>
                <a:spcPct val="150000"/>
              </a:lnSpc>
            </a:pPr>
            <a:r>
              <a:rPr lang="en-US" sz="2000" b="1" dirty="0">
                <a:latin typeface="+mn-lt"/>
              </a:rPr>
              <a:t>I</a:t>
            </a:r>
            <a:r>
              <a:rPr lang="en-US" sz="2000" dirty="0">
                <a:latin typeface="+mn-lt"/>
              </a:rPr>
              <a:t> can't believe he did that. (Someone else might believe that he could)</a:t>
            </a:r>
          </a:p>
          <a:p>
            <a:pPr>
              <a:lnSpc>
                <a:spcPct val="150000"/>
              </a:lnSpc>
            </a:pPr>
            <a:r>
              <a:rPr lang="en-US" sz="2000" dirty="0">
                <a:latin typeface="+mn-lt"/>
              </a:rPr>
              <a:t>I </a:t>
            </a:r>
            <a:r>
              <a:rPr lang="en-US" sz="2000" b="1" dirty="0">
                <a:latin typeface="+mn-lt"/>
              </a:rPr>
              <a:t>can't</a:t>
            </a:r>
            <a:r>
              <a:rPr lang="en-US" sz="2000" dirty="0">
                <a:latin typeface="+mn-lt"/>
              </a:rPr>
              <a:t> believe he did that. (It cannot even be thought of!)</a:t>
            </a:r>
          </a:p>
          <a:p>
            <a:pPr>
              <a:lnSpc>
                <a:spcPct val="150000"/>
              </a:lnSpc>
            </a:pPr>
            <a:r>
              <a:rPr lang="en-US" sz="2000" dirty="0">
                <a:latin typeface="+mn-lt"/>
              </a:rPr>
              <a:t>I can't </a:t>
            </a:r>
            <a:r>
              <a:rPr lang="en-US" sz="2000" b="1" dirty="0">
                <a:latin typeface="+mn-lt"/>
              </a:rPr>
              <a:t>believe</a:t>
            </a:r>
            <a:r>
              <a:rPr lang="en-US" sz="2000" dirty="0">
                <a:latin typeface="+mn-lt"/>
              </a:rPr>
              <a:t> he did that. (Emphasis on disbelief)</a:t>
            </a:r>
          </a:p>
          <a:p>
            <a:pPr>
              <a:lnSpc>
                <a:spcPct val="150000"/>
              </a:lnSpc>
            </a:pPr>
            <a:r>
              <a:rPr lang="en-US" sz="2000" dirty="0">
                <a:latin typeface="+mn-lt"/>
              </a:rPr>
              <a:t>I can't believe </a:t>
            </a:r>
            <a:r>
              <a:rPr lang="en-US" sz="2000" b="1" dirty="0">
                <a:latin typeface="+mn-lt"/>
              </a:rPr>
              <a:t>he</a:t>
            </a:r>
            <a:r>
              <a:rPr lang="en-US" sz="2000" dirty="0">
                <a:latin typeface="+mn-lt"/>
              </a:rPr>
              <a:t> did that. (Someone else might do it)</a:t>
            </a:r>
          </a:p>
          <a:p>
            <a:pPr>
              <a:lnSpc>
                <a:spcPct val="150000"/>
              </a:lnSpc>
            </a:pPr>
            <a:r>
              <a:rPr lang="en-US" sz="2000" dirty="0">
                <a:latin typeface="+mn-lt"/>
              </a:rPr>
              <a:t>I can't believe he </a:t>
            </a:r>
            <a:r>
              <a:rPr lang="en-US" sz="2000" b="1" dirty="0">
                <a:latin typeface="+mn-lt"/>
              </a:rPr>
              <a:t>did</a:t>
            </a:r>
            <a:r>
              <a:rPr lang="en-US" sz="2000" dirty="0">
                <a:latin typeface="+mn-lt"/>
              </a:rPr>
              <a:t> that. (He could have contemplated it, but to actually do it!)</a:t>
            </a:r>
          </a:p>
          <a:p>
            <a:pPr>
              <a:lnSpc>
                <a:spcPct val="150000"/>
              </a:lnSpc>
            </a:pPr>
            <a:r>
              <a:rPr lang="en-US" sz="2000" dirty="0">
                <a:latin typeface="+mn-lt"/>
              </a:rPr>
              <a:t>I can’t believe he did </a:t>
            </a:r>
            <a:r>
              <a:rPr lang="en-US" sz="2000" b="1" dirty="0">
                <a:latin typeface="+mn-lt"/>
              </a:rPr>
              <a:t>that</a:t>
            </a:r>
            <a:r>
              <a:rPr lang="en-US" sz="2000" dirty="0">
                <a:latin typeface="+mn-lt"/>
              </a:rPr>
              <a:t>. (He could have done something else</a:t>
            </a:r>
            <a:r>
              <a:rPr lang="en-US" sz="2000" dirty="0" smtClean="0">
                <a:latin typeface="+mn-lt"/>
              </a:rPr>
              <a:t>)</a:t>
            </a:r>
            <a:endParaRPr lang="en-US" sz="20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29</a:t>
            </a:fld>
            <a:endParaRPr lang="en-US" dirty="0"/>
          </a:p>
        </p:txBody>
      </p:sp>
    </p:spTree>
    <p:extLst>
      <p:ext uri="{BB962C8B-B14F-4D97-AF65-F5344CB8AC3E}">
        <p14:creationId xmlns:p14="http://schemas.microsoft.com/office/powerpoint/2010/main" val="233018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200" dirty="0" smtClean="0">
                <a:latin typeface="+mn-lt"/>
              </a:rPr>
              <a:t>Copyright Guideline</a:t>
            </a:r>
            <a:endParaRPr lang="en-US" sz="3200" dirty="0">
              <a:latin typeface="+mn-lt"/>
            </a:endParaRPr>
          </a:p>
        </p:txBody>
      </p:sp>
      <p:sp>
        <p:nvSpPr>
          <p:cNvPr id="3" name="Content Placeholder 2"/>
          <p:cNvSpPr>
            <a:spLocks noGrp="1"/>
          </p:cNvSpPr>
          <p:nvPr>
            <p:ph idx="1"/>
          </p:nvPr>
        </p:nvSpPr>
        <p:spPr>
          <a:xfrm>
            <a:off x="252228" y="1447801"/>
            <a:ext cx="8664760" cy="4953000"/>
          </a:xfrm>
        </p:spPr>
        <p:txBody>
          <a:bodyPr>
            <a:normAutofit/>
          </a:bodyPr>
          <a:lstStyle/>
          <a:p>
            <a:pPr marL="0" indent="0" algn="just">
              <a:buNone/>
            </a:pPr>
            <a:r>
              <a:rPr lang="en-US" dirty="0" smtClean="0">
                <a:latin typeface="+mn-lt"/>
                <a:cs typeface="Arial" charset="0"/>
              </a:rPr>
              <a:t>© 2013 Infosys Limited, Bangalore, India. All Rights Reserved.</a:t>
            </a:r>
          </a:p>
          <a:p>
            <a:pPr marL="0" indent="0" algn="just">
              <a:buNone/>
            </a:pPr>
            <a:endParaRPr lang="en-US" dirty="0" smtClean="0">
              <a:latin typeface="+mn-lt"/>
              <a:cs typeface="Arial" charset="0"/>
            </a:endParaRPr>
          </a:p>
          <a:p>
            <a:pPr marL="0" indent="0" algn="just">
              <a:buNone/>
            </a:pPr>
            <a:r>
              <a:rPr lang="en-US" dirty="0" smtClean="0">
                <a:latin typeface="+mn-lt"/>
                <a:cs typeface="Arial" charset="0"/>
              </a:rPr>
              <a:t>Infosys believes that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and/or any named intellectual property rights holders under this document.</a:t>
            </a:r>
            <a:endParaRPr lang="en-US" dirty="0">
              <a:latin typeface="+mn-lt"/>
              <a:cs typeface="Arial" charset="0"/>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3</a:t>
            </a:fld>
            <a:endParaRPr lang="en-US" dirty="0"/>
          </a:p>
        </p:txBody>
      </p:sp>
    </p:spTree>
    <p:extLst>
      <p:ext uri="{BB962C8B-B14F-4D97-AF65-F5344CB8AC3E}">
        <p14:creationId xmlns:p14="http://schemas.microsoft.com/office/powerpoint/2010/main" val="9747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Intonation Exercise</a:t>
            </a:r>
            <a:endParaRPr lang="en-US" dirty="0"/>
          </a:p>
        </p:txBody>
      </p:sp>
      <p:sp>
        <p:nvSpPr>
          <p:cNvPr id="3" name="Content Placeholder 2"/>
          <p:cNvSpPr>
            <a:spLocks noGrp="1"/>
          </p:cNvSpPr>
          <p:nvPr>
            <p:ph idx="1"/>
          </p:nvPr>
        </p:nvSpPr>
        <p:spPr/>
        <p:txBody>
          <a:bodyPr>
            <a:normAutofit/>
          </a:bodyPr>
          <a:lstStyle/>
          <a:p>
            <a:pPr marL="342900" indent="-342900">
              <a:lnSpc>
                <a:spcPct val="150000"/>
              </a:lnSpc>
              <a:buFont typeface="+mj-lt"/>
              <a:buAutoNum type="arabicPeriod"/>
            </a:pPr>
            <a:r>
              <a:rPr lang="en-US" sz="2000" dirty="0" smtClean="0">
                <a:latin typeface="+mn-lt"/>
              </a:rPr>
              <a:t>Tina is going to Delhi by flight tomorrow.</a:t>
            </a:r>
          </a:p>
          <a:p>
            <a:pPr marL="342900" indent="-342900">
              <a:lnSpc>
                <a:spcPct val="150000"/>
              </a:lnSpc>
              <a:buFont typeface="+mj-lt"/>
              <a:buAutoNum type="arabicPeriod"/>
            </a:pPr>
            <a:r>
              <a:rPr lang="en-US" sz="2000" dirty="0" smtClean="0">
                <a:latin typeface="+mn-lt"/>
              </a:rPr>
              <a:t>Vishal is playing the guitar for the concert.</a:t>
            </a:r>
          </a:p>
          <a:p>
            <a:pPr marL="342900" indent="-342900">
              <a:lnSpc>
                <a:spcPct val="150000"/>
              </a:lnSpc>
              <a:buFont typeface="+mj-lt"/>
              <a:buAutoNum type="arabicPeriod"/>
            </a:pPr>
            <a:r>
              <a:rPr lang="en-US" sz="2000" dirty="0" smtClean="0">
                <a:latin typeface="+mn-lt"/>
              </a:rPr>
              <a:t>Raj is going to present the report to the clients in Melbourne.</a:t>
            </a:r>
          </a:p>
          <a:p>
            <a:pPr marL="342900" indent="-342900">
              <a:lnSpc>
                <a:spcPct val="150000"/>
              </a:lnSpc>
              <a:buFont typeface="+mj-lt"/>
              <a:buAutoNum type="arabicPeriod"/>
            </a:pPr>
            <a:r>
              <a:rPr lang="en-US" sz="2000" dirty="0" smtClean="0">
                <a:latin typeface="+mn-lt"/>
              </a:rPr>
              <a:t>The team is happy on winning the award.</a:t>
            </a: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30</a:t>
            </a:fld>
            <a:endParaRPr lang="en-US" dirty="0"/>
          </a:p>
        </p:txBody>
      </p:sp>
    </p:spTree>
    <p:extLst>
      <p:ext uri="{BB962C8B-B14F-4D97-AF65-F5344CB8AC3E}">
        <p14:creationId xmlns:p14="http://schemas.microsoft.com/office/powerpoint/2010/main" val="2758038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1"/>
            <a:ext cx="4644450" cy="708469"/>
          </a:xfrm>
        </p:spPr>
        <p:txBody>
          <a:bodyPr>
            <a:normAutofit/>
          </a:bodyPr>
          <a:lstStyle/>
          <a:p>
            <a:r>
              <a:rPr lang="en-US" sz="3200" dirty="0" smtClean="0">
                <a:latin typeface="+mn-lt"/>
              </a:rPr>
              <a:t>Say it Right!</a:t>
            </a:r>
            <a:endParaRPr lang="en-US" sz="32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31</a:t>
            </a:fld>
            <a:endParaRPr lang="en-US" dirty="0"/>
          </a:p>
        </p:txBody>
      </p:sp>
      <p:sp>
        <p:nvSpPr>
          <p:cNvPr id="7" name="TextBox 6"/>
          <p:cNvSpPr txBox="1"/>
          <p:nvPr/>
        </p:nvSpPr>
        <p:spPr>
          <a:xfrm>
            <a:off x="232350" y="1066800"/>
            <a:ext cx="5084364" cy="5016758"/>
          </a:xfrm>
          <a:prstGeom prst="rect">
            <a:avLst/>
          </a:prstGeom>
          <a:noFill/>
        </p:spPr>
        <p:txBody>
          <a:bodyPr wrap="square" rtlCol="0">
            <a:spAutoFit/>
          </a:bodyPr>
          <a:lstStyle/>
          <a:p>
            <a:pPr marL="285750" lvl="0" indent="-285750">
              <a:buClr>
                <a:schemeClr val="accent1"/>
              </a:buClr>
              <a:buFont typeface="Arial" pitchFamily="34" charset="0"/>
              <a:buChar char="•"/>
            </a:pPr>
            <a:r>
              <a:rPr lang="en-US" sz="2000" b="1" dirty="0">
                <a:cs typeface="Arial" panose="020B0604020202020204" pitchFamily="34" charset="0"/>
              </a:rPr>
              <a:t>Don’t make the long sounds short and the short ones long:</a:t>
            </a:r>
            <a:endParaRPr lang="en-US" sz="2000" dirty="0">
              <a:cs typeface="Arial" panose="020B0604020202020204" pitchFamily="34" charset="0"/>
            </a:endParaRPr>
          </a:p>
          <a:p>
            <a:pPr marL="857250" lvl="1" indent="-400050">
              <a:buFont typeface="+mj-lt"/>
              <a:buAutoNum type="romanLcPeriod"/>
            </a:pPr>
            <a:endParaRPr lang="en-US" sz="2000" dirty="0">
              <a:cs typeface="Arial" panose="020B0604020202020204" pitchFamily="34" charset="0"/>
            </a:endParaRPr>
          </a:p>
          <a:p>
            <a:pPr marL="857250" lvl="1" indent="-400050">
              <a:buFont typeface="+mj-lt"/>
              <a:buAutoNum type="romanLcPeriod"/>
            </a:pPr>
            <a:r>
              <a:rPr lang="en-US" sz="2000" dirty="0">
                <a:cs typeface="Arial" panose="020B0604020202020204" pitchFamily="34" charset="0"/>
              </a:rPr>
              <a:t>Ship/Sheep</a:t>
            </a:r>
          </a:p>
          <a:p>
            <a:pPr marL="857250" lvl="1" indent="-400050">
              <a:buFont typeface="+mj-lt"/>
              <a:buAutoNum type="romanLcPeriod"/>
            </a:pPr>
            <a:r>
              <a:rPr lang="en-US" sz="2000" dirty="0">
                <a:cs typeface="Arial" panose="020B0604020202020204" pitchFamily="34" charset="0"/>
              </a:rPr>
              <a:t>Cuff/Cough</a:t>
            </a:r>
          </a:p>
          <a:p>
            <a:pPr lvl="0"/>
            <a:endParaRPr lang="en-US" sz="2000" dirty="0">
              <a:cs typeface="Arial" panose="020B0604020202020204" pitchFamily="34" charset="0"/>
            </a:endParaRPr>
          </a:p>
          <a:p>
            <a:pPr marL="285750" lvl="0" indent="-285750">
              <a:buClr>
                <a:schemeClr val="accent1"/>
              </a:buClr>
              <a:buFont typeface="Arial" pitchFamily="34" charset="0"/>
              <a:buChar char="•"/>
            </a:pPr>
            <a:r>
              <a:rPr lang="en-US" sz="2000" b="1" dirty="0">
                <a:cs typeface="Arial" panose="020B0604020202020204" pitchFamily="34" charset="0"/>
              </a:rPr>
              <a:t>Pronounce vowel combinations correctly: </a:t>
            </a:r>
          </a:p>
          <a:p>
            <a:pPr lvl="0">
              <a:buClr>
                <a:schemeClr val="accent1"/>
              </a:buClr>
            </a:pPr>
            <a:endParaRPr lang="en-US" sz="2000" b="1" dirty="0">
              <a:cs typeface="Arial" panose="020B0604020202020204" pitchFamily="34" charset="0"/>
            </a:endParaRPr>
          </a:p>
          <a:p>
            <a:pPr marL="857250" lvl="1" indent="-400050">
              <a:buFont typeface="+mj-lt"/>
              <a:buAutoNum type="romanLcPeriod"/>
            </a:pPr>
            <a:r>
              <a:rPr lang="en-US" sz="2000" dirty="0">
                <a:cs typeface="Arial" panose="020B0604020202020204" pitchFamily="34" charset="0"/>
              </a:rPr>
              <a:t>	Pure</a:t>
            </a:r>
          </a:p>
          <a:p>
            <a:pPr marL="857250" lvl="1" indent="-400050">
              <a:buFont typeface="+mj-lt"/>
              <a:buAutoNum type="romanLcPeriod"/>
            </a:pPr>
            <a:r>
              <a:rPr lang="en-US" sz="2000" dirty="0">
                <a:cs typeface="Arial" panose="020B0604020202020204" pitchFamily="34" charset="0"/>
              </a:rPr>
              <a:t>	Career</a:t>
            </a:r>
          </a:p>
          <a:p>
            <a:pPr lvl="0">
              <a:buClr>
                <a:schemeClr val="accent1"/>
              </a:buClr>
            </a:pPr>
            <a:endParaRPr lang="en-US" sz="2000" b="1" dirty="0">
              <a:cs typeface="Arial" panose="020B0604020202020204" pitchFamily="34" charset="0"/>
            </a:endParaRPr>
          </a:p>
          <a:p>
            <a:pPr marL="285750" lvl="0" indent="-285750">
              <a:buClr>
                <a:schemeClr val="accent1"/>
              </a:buClr>
              <a:buFont typeface="Arial" pitchFamily="34" charset="0"/>
              <a:buChar char="•"/>
            </a:pPr>
            <a:r>
              <a:rPr lang="en-US" sz="2000" b="1" dirty="0">
                <a:cs typeface="Arial" panose="020B0604020202020204" pitchFamily="34" charset="0"/>
              </a:rPr>
              <a:t>Watch out for close but different sounds such as:</a:t>
            </a:r>
          </a:p>
          <a:p>
            <a:pPr lvl="0">
              <a:buClr>
                <a:schemeClr val="accent1"/>
              </a:buClr>
            </a:pPr>
            <a:endParaRPr lang="en-US" sz="2000" b="1" dirty="0">
              <a:cs typeface="Arial" panose="020B0604020202020204" pitchFamily="34" charset="0"/>
            </a:endParaRPr>
          </a:p>
          <a:p>
            <a:pPr marL="857250" lvl="1" indent="-400050">
              <a:buFont typeface="+mj-lt"/>
              <a:buAutoNum type="romanLcPeriod"/>
            </a:pPr>
            <a:r>
              <a:rPr lang="en-US" sz="2000" dirty="0">
                <a:cs typeface="Arial" pitchFamily="34" charset="0"/>
              </a:rPr>
              <a:t>	s/</a:t>
            </a:r>
            <a:r>
              <a:rPr lang="en-US" sz="2000" dirty="0" err="1">
                <a:cs typeface="Arial" pitchFamily="34" charset="0"/>
              </a:rPr>
              <a:t>sh</a:t>
            </a:r>
            <a:r>
              <a:rPr lang="en-US" sz="2000" dirty="0">
                <a:cs typeface="Arial" pitchFamily="34" charset="0"/>
              </a:rPr>
              <a:t> - Sip/Ship</a:t>
            </a:r>
          </a:p>
          <a:p>
            <a:pPr marL="857250" lvl="1" indent="-400050">
              <a:buFont typeface="+mj-lt"/>
              <a:buAutoNum type="romanLcPeriod"/>
            </a:pPr>
            <a:r>
              <a:rPr lang="en-US" sz="2000" dirty="0">
                <a:cs typeface="Arial" pitchFamily="34" charset="0"/>
              </a:rPr>
              <a:t>	z/</a:t>
            </a:r>
            <a:r>
              <a:rPr lang="en-US" sz="2000" dirty="0" err="1">
                <a:cs typeface="Arial" pitchFamily="34" charset="0"/>
              </a:rPr>
              <a:t>dz</a:t>
            </a:r>
            <a:r>
              <a:rPr lang="en-US" sz="2000" dirty="0">
                <a:cs typeface="Arial" pitchFamily="34" charset="0"/>
              </a:rPr>
              <a:t> - </a:t>
            </a:r>
            <a:r>
              <a:rPr lang="en-US" sz="2000" dirty="0" smtClean="0">
                <a:cs typeface="Arial" pitchFamily="34" charset="0"/>
              </a:rPr>
              <a:t>Zoo/Jew</a:t>
            </a:r>
            <a:endParaRPr lang="en-US" sz="2000" dirty="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410" y="2302639"/>
            <a:ext cx="3181350" cy="2545080"/>
          </a:xfrm>
          <a:prstGeom prst="rect">
            <a:avLst/>
          </a:prstGeom>
        </p:spPr>
      </p:pic>
    </p:spTree>
    <p:extLst>
      <p:ext uri="{BB962C8B-B14F-4D97-AF65-F5344CB8AC3E}">
        <p14:creationId xmlns:p14="http://schemas.microsoft.com/office/powerpoint/2010/main" val="7028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1000"/>
                                        <p:tgtEl>
                                          <p:spTgt spid="7">
                                            <p:txEl>
                                              <p:pRg st="5" end="5"/>
                                            </p:txEl>
                                          </p:spTgt>
                                        </p:tgtEl>
                                      </p:cBhvr>
                                    </p:animEffect>
                                    <p:anim calcmode="lin" valueType="num">
                                      <p:cBhvr>
                                        <p:cTn id="2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1000"/>
                                        <p:tgtEl>
                                          <p:spTgt spid="7">
                                            <p:txEl>
                                              <p:pRg st="7" end="7"/>
                                            </p:txEl>
                                          </p:spTgt>
                                        </p:tgtEl>
                                      </p:cBhvr>
                                    </p:animEffect>
                                    <p:anim calcmode="lin" valueType="num">
                                      <p:cBhvr>
                                        <p:cTn id="36"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1000"/>
                                        <p:tgtEl>
                                          <p:spTgt spid="7">
                                            <p:txEl>
                                              <p:pRg st="8" end="8"/>
                                            </p:txEl>
                                          </p:spTgt>
                                        </p:tgtEl>
                                      </p:cBhvr>
                                    </p:animEffect>
                                    <p:anim calcmode="lin" valueType="num">
                                      <p:cBhvr>
                                        <p:cTn id="4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Effect transition="in" filter="fade">
                                      <p:cBhvr>
                                        <p:cTn id="49" dur="1000"/>
                                        <p:tgtEl>
                                          <p:spTgt spid="7">
                                            <p:txEl>
                                              <p:pRg st="10" end="10"/>
                                            </p:txEl>
                                          </p:spTgt>
                                        </p:tgtEl>
                                      </p:cBhvr>
                                    </p:animEffect>
                                    <p:anim calcmode="lin" valueType="num">
                                      <p:cBhvr>
                                        <p:cTn id="5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12" end="12"/>
                                            </p:txEl>
                                          </p:spTgt>
                                        </p:tgtEl>
                                        <p:attrNameLst>
                                          <p:attrName>style.visibility</p:attrName>
                                        </p:attrNameLst>
                                      </p:cBhvr>
                                      <p:to>
                                        <p:strVal val="visible"/>
                                      </p:to>
                                    </p:set>
                                    <p:animEffect transition="in" filter="fade">
                                      <p:cBhvr>
                                        <p:cTn id="56" dur="1000"/>
                                        <p:tgtEl>
                                          <p:spTgt spid="7">
                                            <p:txEl>
                                              <p:pRg st="12" end="12"/>
                                            </p:txEl>
                                          </p:spTgt>
                                        </p:tgtEl>
                                      </p:cBhvr>
                                    </p:animEffect>
                                    <p:anim calcmode="lin" valueType="num">
                                      <p:cBhvr>
                                        <p:cTn id="5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13" end="13"/>
                                            </p:txEl>
                                          </p:spTgt>
                                        </p:tgtEl>
                                        <p:attrNameLst>
                                          <p:attrName>style.visibility</p:attrName>
                                        </p:attrNameLst>
                                      </p:cBhvr>
                                      <p:to>
                                        <p:strVal val="visible"/>
                                      </p:to>
                                    </p:set>
                                    <p:animEffect transition="in" filter="fade">
                                      <p:cBhvr>
                                        <p:cTn id="63" dur="1000"/>
                                        <p:tgtEl>
                                          <p:spTgt spid="7">
                                            <p:txEl>
                                              <p:pRg st="13" end="13"/>
                                            </p:txEl>
                                          </p:spTgt>
                                        </p:tgtEl>
                                      </p:cBhvr>
                                    </p:animEffect>
                                    <p:anim calcmode="lin" valueType="num">
                                      <p:cBhvr>
                                        <p:cTn id="64"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1"/>
            <a:ext cx="4644450" cy="708469"/>
          </a:xfrm>
        </p:spPr>
        <p:txBody>
          <a:bodyPr>
            <a:normAutofit/>
          </a:bodyPr>
          <a:lstStyle/>
          <a:p>
            <a:r>
              <a:rPr lang="en-US" sz="3200" dirty="0" smtClean="0">
                <a:latin typeface="+mn-lt"/>
              </a:rPr>
              <a:t>Say it Right!</a:t>
            </a:r>
            <a:endParaRPr lang="en-US" sz="32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32</a:t>
            </a:fld>
            <a:endParaRPr lang="en-US" dirty="0"/>
          </a:p>
        </p:txBody>
      </p:sp>
      <p:sp>
        <p:nvSpPr>
          <p:cNvPr id="7" name="TextBox 6"/>
          <p:cNvSpPr txBox="1"/>
          <p:nvPr/>
        </p:nvSpPr>
        <p:spPr>
          <a:xfrm>
            <a:off x="232350" y="1371600"/>
            <a:ext cx="8683050" cy="4401205"/>
          </a:xfrm>
          <a:prstGeom prst="rect">
            <a:avLst/>
          </a:prstGeom>
          <a:noFill/>
        </p:spPr>
        <p:txBody>
          <a:bodyPr wrap="square" rtlCol="0">
            <a:spAutoFit/>
          </a:bodyPr>
          <a:lstStyle/>
          <a:p>
            <a:pPr marL="285750" lvl="0" indent="-285750">
              <a:buClr>
                <a:schemeClr val="accent1"/>
              </a:buClr>
              <a:buFont typeface="Arial" pitchFamily="34" charset="0"/>
              <a:buChar char="•"/>
            </a:pPr>
            <a:r>
              <a:rPr lang="en-US" sz="2000" b="1" dirty="0">
                <a:cs typeface="Arial" panose="020B0604020202020204" pitchFamily="34" charset="0"/>
              </a:rPr>
              <a:t>Do not articulate silent letters:</a:t>
            </a:r>
          </a:p>
          <a:p>
            <a:pPr lvl="0"/>
            <a:endParaRPr lang="en-US" sz="2000" dirty="0">
              <a:cs typeface="Arial" panose="020B0604020202020204" pitchFamily="34" charset="0"/>
            </a:endParaRPr>
          </a:p>
          <a:p>
            <a:pPr marL="857250" lvl="1" indent="-400050">
              <a:buFont typeface="+mj-lt"/>
              <a:buAutoNum type="romanLcPeriod"/>
            </a:pPr>
            <a:r>
              <a:rPr lang="en-US" sz="2000" b="1" dirty="0">
                <a:cs typeface="Arial" panose="020B0604020202020204" pitchFamily="34" charset="0"/>
              </a:rPr>
              <a:t>H</a:t>
            </a:r>
            <a:r>
              <a:rPr lang="en-US" sz="2000" dirty="0">
                <a:cs typeface="Arial" panose="020B0604020202020204" pitchFamily="34" charset="0"/>
              </a:rPr>
              <a:t>onor</a:t>
            </a:r>
          </a:p>
          <a:p>
            <a:pPr marL="857250" lvl="1" indent="-400050">
              <a:buFont typeface="+mj-lt"/>
              <a:buAutoNum type="romanLcPeriod"/>
            </a:pPr>
            <a:r>
              <a:rPr lang="en-US" sz="2000" dirty="0">
                <a:cs typeface="Arial" panose="020B0604020202020204" pitchFamily="34" charset="0"/>
              </a:rPr>
              <a:t>De</a:t>
            </a:r>
            <a:r>
              <a:rPr lang="en-US" sz="2000" b="1" dirty="0">
                <a:cs typeface="Arial" panose="020B0604020202020204" pitchFamily="34" charset="0"/>
              </a:rPr>
              <a:t>b</a:t>
            </a:r>
            <a:r>
              <a:rPr lang="en-US" sz="2000" dirty="0">
                <a:cs typeface="Arial" panose="020B0604020202020204" pitchFamily="34" charset="0"/>
              </a:rPr>
              <a:t>t</a:t>
            </a:r>
          </a:p>
          <a:p>
            <a:pPr lvl="0">
              <a:buClr>
                <a:schemeClr val="accent1"/>
              </a:buClr>
            </a:pPr>
            <a:endParaRPr lang="en-US" sz="2000" b="1" dirty="0">
              <a:cs typeface="Arial" panose="020B0604020202020204" pitchFamily="34" charset="0"/>
            </a:endParaRPr>
          </a:p>
          <a:p>
            <a:pPr marL="285750" lvl="0" indent="-285750">
              <a:buClr>
                <a:schemeClr val="accent1"/>
              </a:buClr>
              <a:buFont typeface="Arial" pitchFamily="34" charset="0"/>
              <a:buChar char="•"/>
            </a:pPr>
            <a:r>
              <a:rPr lang="en-US" sz="2000" b="1" dirty="0">
                <a:cs typeface="Arial" panose="020B0604020202020204" pitchFamily="34" charset="0"/>
              </a:rPr>
              <a:t>Pronounce consonant clusters without adding extra sounds:</a:t>
            </a:r>
          </a:p>
          <a:p>
            <a:pPr lvl="0">
              <a:buClr>
                <a:schemeClr val="accent1"/>
              </a:buClr>
            </a:pPr>
            <a:endParaRPr lang="en-US" sz="2000" b="1" dirty="0">
              <a:cs typeface="Arial" panose="020B0604020202020204" pitchFamily="34" charset="0"/>
            </a:endParaRPr>
          </a:p>
          <a:p>
            <a:pPr marL="857250" lvl="1" indent="-400050">
              <a:buFont typeface="+mj-lt"/>
              <a:buAutoNum type="romanLcPeriod"/>
            </a:pPr>
            <a:r>
              <a:rPr lang="en-US" sz="2000" dirty="0">
                <a:cs typeface="Arial" panose="020B0604020202020204" pitchFamily="34" charset="0"/>
              </a:rPr>
              <a:t>Scholastic</a:t>
            </a:r>
          </a:p>
          <a:p>
            <a:pPr marL="857250" lvl="1" indent="-400050">
              <a:buFont typeface="+mj-lt"/>
              <a:buAutoNum type="romanLcPeriod"/>
            </a:pPr>
            <a:r>
              <a:rPr lang="en-US" sz="2000" dirty="0">
                <a:cs typeface="Arial" panose="020B0604020202020204" pitchFamily="34" charset="0"/>
              </a:rPr>
              <a:t>Thousandths </a:t>
            </a:r>
          </a:p>
          <a:p>
            <a:pPr lvl="0"/>
            <a:endParaRPr lang="en-US" sz="2000" dirty="0">
              <a:cs typeface="Arial" panose="020B0604020202020204" pitchFamily="34" charset="0"/>
            </a:endParaRPr>
          </a:p>
          <a:p>
            <a:pPr marL="285750" lvl="0" indent="-285750">
              <a:buClr>
                <a:schemeClr val="accent1"/>
              </a:buClr>
              <a:buFont typeface="Arial" pitchFamily="34" charset="0"/>
              <a:buChar char="•"/>
            </a:pPr>
            <a:r>
              <a:rPr lang="en-US" sz="2000" b="1" dirty="0">
                <a:cs typeface="Arial" panose="020B0604020202020204" pitchFamily="34" charset="0"/>
              </a:rPr>
              <a:t>The same letter (in past tense and plural form) can be </a:t>
            </a:r>
            <a:r>
              <a:rPr lang="en-US" sz="2000" b="1" dirty="0" smtClean="0">
                <a:cs typeface="Arial" panose="020B0604020202020204" pitchFamily="34" charset="0"/>
              </a:rPr>
              <a:t>pronounced differently</a:t>
            </a:r>
            <a:r>
              <a:rPr lang="en-US" sz="2000" b="1" dirty="0">
                <a:cs typeface="Arial" panose="020B0604020202020204" pitchFamily="34" charset="0"/>
              </a:rPr>
              <a:t>:</a:t>
            </a:r>
          </a:p>
          <a:p>
            <a:endParaRPr lang="en-US" sz="2000" dirty="0">
              <a:cs typeface="Arial" panose="020B0604020202020204" pitchFamily="34" charset="0"/>
            </a:endParaRPr>
          </a:p>
          <a:p>
            <a:pPr marL="857250" lvl="1" indent="-400050">
              <a:buFont typeface="+mj-lt"/>
              <a:buAutoNum type="romanLcPeriod"/>
            </a:pPr>
            <a:r>
              <a:rPr lang="en-US" sz="2000" dirty="0">
                <a:cs typeface="Arial" panose="020B0604020202020204" pitchFamily="34" charset="0"/>
              </a:rPr>
              <a:t> d - please</a:t>
            </a:r>
            <a:r>
              <a:rPr lang="en-US" sz="2000" b="1" dirty="0">
                <a:cs typeface="Arial" panose="020B0604020202020204" pitchFamily="34" charset="0"/>
              </a:rPr>
              <a:t>d</a:t>
            </a:r>
            <a:r>
              <a:rPr lang="en-US" sz="2000" dirty="0">
                <a:cs typeface="Arial" panose="020B0604020202020204" pitchFamily="34" charset="0"/>
              </a:rPr>
              <a:t>, decid</a:t>
            </a:r>
            <a:r>
              <a:rPr lang="en-US" sz="2000" b="1" dirty="0">
                <a:cs typeface="Arial" panose="020B0604020202020204" pitchFamily="34" charset="0"/>
              </a:rPr>
              <a:t>ed</a:t>
            </a:r>
            <a:r>
              <a:rPr lang="en-US" sz="2000" dirty="0">
                <a:cs typeface="Arial" panose="020B0604020202020204" pitchFamily="34" charset="0"/>
              </a:rPr>
              <a:t>            </a:t>
            </a:r>
          </a:p>
          <a:p>
            <a:pPr marL="857250" lvl="1" indent="-400050">
              <a:buFont typeface="+mj-lt"/>
              <a:buAutoNum type="romanLcPeriod"/>
            </a:pPr>
            <a:r>
              <a:rPr lang="en-US" sz="2000" dirty="0">
                <a:cs typeface="Arial" panose="020B0604020202020204" pitchFamily="34" charset="0"/>
              </a:rPr>
              <a:t> s – dog</a:t>
            </a:r>
            <a:r>
              <a:rPr lang="en-US" sz="2000" b="1" dirty="0">
                <a:cs typeface="Arial" panose="020B0604020202020204" pitchFamily="34" charset="0"/>
              </a:rPr>
              <a:t>s</a:t>
            </a:r>
            <a:r>
              <a:rPr lang="en-US" sz="2000" dirty="0">
                <a:cs typeface="Arial" panose="020B0604020202020204" pitchFamily="34" charset="0"/>
              </a:rPr>
              <a:t>, hous</a:t>
            </a:r>
            <a:r>
              <a:rPr lang="en-US" sz="2000" b="1" dirty="0">
                <a:cs typeface="Arial" panose="020B0604020202020204" pitchFamily="34" charset="0"/>
              </a:rPr>
              <a:t>es</a:t>
            </a:r>
          </a:p>
        </p:txBody>
      </p:sp>
    </p:spTree>
    <p:extLst>
      <p:ext uri="{BB962C8B-B14F-4D97-AF65-F5344CB8AC3E}">
        <p14:creationId xmlns:p14="http://schemas.microsoft.com/office/powerpoint/2010/main" val="287773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1000"/>
                                        <p:tgtEl>
                                          <p:spTgt spid="7">
                                            <p:txEl>
                                              <p:pRg st="5" end="5"/>
                                            </p:txEl>
                                          </p:spTgt>
                                        </p:tgtEl>
                                      </p:cBhvr>
                                    </p:animEffect>
                                    <p:anim calcmode="lin" valueType="num">
                                      <p:cBhvr>
                                        <p:cTn id="2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Effect transition="in" filter="fade">
                                      <p:cBhvr>
                                        <p:cTn id="35" dur="1000"/>
                                        <p:tgtEl>
                                          <p:spTgt spid="7">
                                            <p:txEl>
                                              <p:pRg st="7" end="7"/>
                                            </p:txEl>
                                          </p:spTgt>
                                        </p:tgtEl>
                                      </p:cBhvr>
                                    </p:animEffect>
                                    <p:anim calcmode="lin" valueType="num">
                                      <p:cBhvr>
                                        <p:cTn id="36"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1000"/>
                                        <p:tgtEl>
                                          <p:spTgt spid="7">
                                            <p:txEl>
                                              <p:pRg st="8" end="8"/>
                                            </p:txEl>
                                          </p:spTgt>
                                        </p:tgtEl>
                                      </p:cBhvr>
                                    </p:animEffect>
                                    <p:anim calcmode="lin" valueType="num">
                                      <p:cBhvr>
                                        <p:cTn id="4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animEffect transition="in" filter="fade">
                                      <p:cBhvr>
                                        <p:cTn id="49" dur="1000"/>
                                        <p:tgtEl>
                                          <p:spTgt spid="7">
                                            <p:txEl>
                                              <p:pRg st="10" end="10"/>
                                            </p:txEl>
                                          </p:spTgt>
                                        </p:tgtEl>
                                      </p:cBhvr>
                                    </p:animEffect>
                                    <p:anim calcmode="lin" valueType="num">
                                      <p:cBhvr>
                                        <p:cTn id="5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12" end="12"/>
                                            </p:txEl>
                                          </p:spTgt>
                                        </p:tgtEl>
                                        <p:attrNameLst>
                                          <p:attrName>style.visibility</p:attrName>
                                        </p:attrNameLst>
                                      </p:cBhvr>
                                      <p:to>
                                        <p:strVal val="visible"/>
                                      </p:to>
                                    </p:set>
                                    <p:animEffect transition="in" filter="fade">
                                      <p:cBhvr>
                                        <p:cTn id="56" dur="1000"/>
                                        <p:tgtEl>
                                          <p:spTgt spid="7">
                                            <p:txEl>
                                              <p:pRg st="12" end="12"/>
                                            </p:txEl>
                                          </p:spTgt>
                                        </p:tgtEl>
                                      </p:cBhvr>
                                    </p:animEffect>
                                    <p:anim calcmode="lin" valueType="num">
                                      <p:cBhvr>
                                        <p:cTn id="5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13" end="13"/>
                                            </p:txEl>
                                          </p:spTgt>
                                        </p:tgtEl>
                                        <p:attrNameLst>
                                          <p:attrName>style.visibility</p:attrName>
                                        </p:attrNameLst>
                                      </p:cBhvr>
                                      <p:to>
                                        <p:strVal val="visible"/>
                                      </p:to>
                                    </p:set>
                                    <p:animEffect transition="in" filter="fade">
                                      <p:cBhvr>
                                        <p:cTn id="63" dur="1000"/>
                                        <p:tgtEl>
                                          <p:spTgt spid="7">
                                            <p:txEl>
                                              <p:pRg st="13" end="13"/>
                                            </p:txEl>
                                          </p:spTgt>
                                        </p:tgtEl>
                                      </p:cBhvr>
                                    </p:animEffect>
                                    <p:anim calcmode="lin" valueType="num">
                                      <p:cBhvr>
                                        <p:cTn id="64"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06375"/>
            <a:ext cx="8420100" cy="1470025"/>
          </a:xfrm>
        </p:spPr>
        <p:txBody>
          <a:bodyPr>
            <a:normAutofit/>
          </a:bodyPr>
          <a:lstStyle/>
          <a:p>
            <a:r>
              <a:rPr lang="en-US" dirty="0" smtClean="0">
                <a:latin typeface="+mn-lt"/>
                <a:cs typeface="Calibri" pitchFamily="34" charset="0"/>
              </a:rPr>
              <a:t>Indianism</a:t>
            </a:r>
            <a:endParaRPr lang="en-US" dirty="0">
              <a:latin typeface="+mn-lt"/>
            </a:endParaRPr>
          </a:p>
        </p:txBody>
      </p:sp>
      <p:sp>
        <p:nvSpPr>
          <p:cNvPr id="4" name="Subtitle 3"/>
          <p:cNvSpPr>
            <a:spLocks noGrp="1"/>
          </p:cNvSpPr>
          <p:nvPr>
            <p:ph type="subTitle" idx="1"/>
          </p:nvPr>
        </p:nvSpPr>
        <p:spPr/>
        <p:txBody>
          <a:bodyPr/>
          <a:lstStyle/>
          <a:p>
            <a:r>
              <a:rPr lang="en-US" dirty="0" smtClean="0"/>
              <a:t>ETA – Learning &amp; Development</a:t>
            </a:r>
            <a:endParaRPr lang="en-US" dirty="0"/>
          </a:p>
        </p:txBody>
      </p:sp>
    </p:spTree>
    <p:extLst>
      <p:ext uri="{BB962C8B-B14F-4D97-AF65-F5344CB8AC3E}">
        <p14:creationId xmlns:p14="http://schemas.microsoft.com/office/powerpoint/2010/main" val="42922277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50" y="194691"/>
            <a:ext cx="5177850" cy="708469"/>
          </a:xfrm>
        </p:spPr>
        <p:txBody>
          <a:bodyPr>
            <a:normAutofit/>
          </a:bodyPr>
          <a:lstStyle/>
          <a:p>
            <a:r>
              <a:rPr lang="en-US" sz="3200" dirty="0">
                <a:latin typeface="+mn-lt"/>
              </a:rPr>
              <a:t>What is Indianism?</a:t>
            </a:r>
          </a:p>
        </p:txBody>
      </p:sp>
      <p:sp>
        <p:nvSpPr>
          <p:cNvPr id="5" name="Slide Number Placeholder 4"/>
          <p:cNvSpPr>
            <a:spLocks noGrp="1"/>
          </p:cNvSpPr>
          <p:nvPr>
            <p:ph type="sldNum" sz="quarter" idx="12"/>
          </p:nvPr>
        </p:nvSpPr>
        <p:spPr/>
        <p:txBody>
          <a:bodyPr/>
          <a:lstStyle/>
          <a:p>
            <a:fld id="{14D65173-87C9-47C0-A890-7AD8E2754265}" type="slidenum">
              <a:rPr lang="en-US" smtClean="0"/>
              <a:pPr/>
              <a:t>34</a:t>
            </a:fld>
            <a:endParaRPr lang="en-US" dirty="0"/>
          </a:p>
        </p:txBody>
      </p:sp>
      <p:sp>
        <p:nvSpPr>
          <p:cNvPr id="22" name="Content Placeholder 1"/>
          <p:cNvSpPr>
            <a:spLocks noGrp="1"/>
          </p:cNvSpPr>
          <p:nvPr>
            <p:ph idx="1"/>
          </p:nvPr>
        </p:nvSpPr>
        <p:spPr>
          <a:xfrm>
            <a:off x="232350" y="1066800"/>
            <a:ext cx="8153400" cy="5181600"/>
          </a:xfrm>
        </p:spPr>
        <p:txBody>
          <a:bodyPr>
            <a:noAutofit/>
          </a:bodyPr>
          <a:lstStyle/>
          <a:p>
            <a:pPr>
              <a:buFontTx/>
              <a:buNone/>
              <a:defRPr/>
            </a:pPr>
            <a:r>
              <a:rPr lang="en-US" sz="2000" b="1" dirty="0" smtClean="0">
                <a:latin typeface="+mn-lt"/>
              </a:rPr>
              <a:t>Examples:</a:t>
            </a:r>
          </a:p>
          <a:p>
            <a:pPr>
              <a:buFont typeface="Wingdings" panose="05000000000000000000" pitchFamily="2" charset="2"/>
              <a:buChar char="§"/>
              <a:defRPr/>
            </a:pPr>
            <a:r>
              <a:rPr lang="en-US" sz="2000" dirty="0" smtClean="0">
                <a:latin typeface="+mn-lt"/>
              </a:rPr>
              <a:t>I </a:t>
            </a:r>
            <a:r>
              <a:rPr lang="en-US" sz="2000" dirty="0">
                <a:latin typeface="+mn-lt"/>
              </a:rPr>
              <a:t>am like that </a:t>
            </a:r>
            <a:r>
              <a:rPr lang="en-US" sz="2000" dirty="0" smtClean="0">
                <a:latin typeface="+mn-lt"/>
              </a:rPr>
              <a:t>only</a:t>
            </a:r>
          </a:p>
          <a:p>
            <a:pPr>
              <a:buFont typeface="Wingdings" panose="05000000000000000000" pitchFamily="2" charset="2"/>
              <a:buChar char="§"/>
              <a:defRPr/>
            </a:pPr>
            <a:r>
              <a:rPr lang="en-US" sz="2000" dirty="0" smtClean="0">
                <a:latin typeface="+mn-lt"/>
              </a:rPr>
              <a:t>My good name is …</a:t>
            </a:r>
          </a:p>
          <a:p>
            <a:pPr>
              <a:buFont typeface="Wingdings" panose="05000000000000000000" pitchFamily="2" charset="2"/>
              <a:buChar char="§"/>
              <a:defRPr/>
            </a:pPr>
            <a:r>
              <a:rPr lang="en-US" sz="2000" dirty="0" smtClean="0">
                <a:latin typeface="+mn-lt"/>
              </a:rPr>
              <a:t>It’s beautiful no, this thing?</a:t>
            </a:r>
          </a:p>
          <a:p>
            <a:pPr>
              <a:buFont typeface="Wingdings" panose="05000000000000000000" pitchFamily="2" charset="2"/>
              <a:buChar char="§"/>
              <a:defRPr/>
            </a:pPr>
            <a:r>
              <a:rPr lang="en-US" sz="2000" dirty="0" smtClean="0">
                <a:latin typeface="+mn-lt"/>
              </a:rPr>
              <a:t>So fast they speak!</a:t>
            </a:r>
          </a:p>
          <a:p>
            <a:pPr>
              <a:buFont typeface="Wingdings" panose="05000000000000000000" pitchFamily="2" charset="2"/>
              <a:buChar char="§"/>
              <a:defRPr/>
            </a:pPr>
            <a:r>
              <a:rPr lang="en-US" sz="2000" dirty="0" smtClean="0">
                <a:latin typeface="+mn-lt"/>
              </a:rPr>
              <a:t>People are there in the room?</a:t>
            </a:r>
          </a:p>
          <a:p>
            <a:pPr marL="0" indent="0">
              <a:buNone/>
              <a:defRPr/>
            </a:pPr>
            <a:endParaRPr lang="en-US" sz="2000" dirty="0">
              <a:latin typeface="+mn-lt"/>
            </a:endParaRPr>
          </a:p>
          <a:p>
            <a:pPr>
              <a:buFont typeface="Wingdings" panose="05000000000000000000" pitchFamily="2" charset="2"/>
              <a:buChar char="Ø"/>
              <a:defRPr/>
            </a:pPr>
            <a:r>
              <a:rPr lang="en-US" sz="2000" b="1" dirty="0" smtClean="0">
                <a:latin typeface="+mn-lt"/>
              </a:rPr>
              <a:t>Is there anything wrong with these statements?</a:t>
            </a:r>
          </a:p>
          <a:p>
            <a:pPr>
              <a:buFont typeface="Wingdings" panose="05000000000000000000" pitchFamily="2" charset="2"/>
              <a:buChar char="Ø"/>
              <a:defRPr/>
            </a:pPr>
            <a:r>
              <a:rPr lang="en-US" sz="2000" b="1" dirty="0" smtClean="0">
                <a:latin typeface="+mn-lt"/>
              </a:rPr>
              <a:t>Who speaks like this?</a:t>
            </a:r>
          </a:p>
          <a:p>
            <a:pPr>
              <a:buFont typeface="Wingdings" panose="05000000000000000000" pitchFamily="2" charset="2"/>
              <a:buChar char="Ø"/>
              <a:defRPr/>
            </a:pPr>
            <a:r>
              <a:rPr lang="en-US" sz="2000" b="1" dirty="0" smtClean="0">
                <a:latin typeface="+mn-lt"/>
              </a:rPr>
              <a:t>Why is there a tendency to speak like this?</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518" y="2895600"/>
            <a:ext cx="2018556" cy="2691407"/>
          </a:xfrm>
          <a:prstGeom prst="rect">
            <a:avLst/>
          </a:prstGeom>
        </p:spPr>
      </p:pic>
      <p:sp>
        <p:nvSpPr>
          <p:cNvPr id="24" name="Oval Callout 23"/>
          <p:cNvSpPr/>
          <p:nvPr/>
        </p:nvSpPr>
        <p:spPr>
          <a:xfrm>
            <a:off x="6667500" y="1475257"/>
            <a:ext cx="2067160" cy="1420343"/>
          </a:xfrm>
          <a:prstGeom prst="wedgeEllipseCallou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smtClean="0">
                <a:solidFill>
                  <a:schemeClr val="accent1">
                    <a:lumMod val="50000"/>
                  </a:schemeClr>
                </a:solidFill>
                <a:latin typeface="Calibri" panose="020F0502020204030204" pitchFamily="34" charset="0"/>
                <a:cs typeface="Calibri" panose="020F0502020204030204" pitchFamily="34" charset="0"/>
              </a:rPr>
              <a:t>Basically I am from India!</a:t>
            </a:r>
            <a:endParaRPr lang="en-US" b="1"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229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animEffect transition="in" filter="fade">
                                      <p:cBhvr>
                                        <p:cTn id="15" dur="500"/>
                                        <p:tgtEl>
                                          <p:spTgt spid="2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xEl>
                                              <p:pRg st="1" end="1"/>
                                            </p:txEl>
                                          </p:spTgt>
                                        </p:tgtEl>
                                        <p:attrNameLst>
                                          <p:attrName>style.visibility</p:attrName>
                                        </p:attrNameLst>
                                      </p:cBhvr>
                                      <p:to>
                                        <p:strVal val="visible"/>
                                      </p:to>
                                    </p:set>
                                    <p:animEffect transition="in" filter="fade">
                                      <p:cBhvr>
                                        <p:cTn id="20" dur="500"/>
                                        <p:tgtEl>
                                          <p:spTgt spid="2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xEl>
                                              <p:pRg st="2" end="2"/>
                                            </p:txEl>
                                          </p:spTgt>
                                        </p:tgtEl>
                                        <p:attrNameLst>
                                          <p:attrName>style.visibility</p:attrName>
                                        </p:attrNameLst>
                                      </p:cBhvr>
                                      <p:to>
                                        <p:strVal val="visible"/>
                                      </p:to>
                                    </p:set>
                                    <p:animEffect transition="in" filter="fade">
                                      <p:cBhvr>
                                        <p:cTn id="25" dur="500"/>
                                        <p:tgtEl>
                                          <p:spTgt spid="2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xEl>
                                              <p:pRg st="3" end="3"/>
                                            </p:txEl>
                                          </p:spTgt>
                                        </p:tgtEl>
                                        <p:attrNameLst>
                                          <p:attrName>style.visibility</p:attrName>
                                        </p:attrNameLst>
                                      </p:cBhvr>
                                      <p:to>
                                        <p:strVal val="visible"/>
                                      </p:to>
                                    </p:set>
                                    <p:animEffect transition="in" filter="fade">
                                      <p:cBhvr>
                                        <p:cTn id="30" dur="500"/>
                                        <p:tgtEl>
                                          <p:spTgt spid="2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xEl>
                                              <p:pRg st="4" end="4"/>
                                            </p:txEl>
                                          </p:spTgt>
                                        </p:tgtEl>
                                        <p:attrNameLst>
                                          <p:attrName>style.visibility</p:attrName>
                                        </p:attrNameLst>
                                      </p:cBhvr>
                                      <p:to>
                                        <p:strVal val="visible"/>
                                      </p:to>
                                    </p:set>
                                    <p:animEffect transition="in" filter="fade">
                                      <p:cBhvr>
                                        <p:cTn id="35" dur="500"/>
                                        <p:tgtEl>
                                          <p:spTgt spid="2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xEl>
                                              <p:pRg st="5" end="5"/>
                                            </p:txEl>
                                          </p:spTgt>
                                        </p:tgtEl>
                                        <p:attrNameLst>
                                          <p:attrName>style.visibility</p:attrName>
                                        </p:attrNameLst>
                                      </p:cBhvr>
                                      <p:to>
                                        <p:strVal val="visible"/>
                                      </p:to>
                                    </p:set>
                                    <p:animEffect transition="in" filter="fade">
                                      <p:cBhvr>
                                        <p:cTn id="40" dur="500"/>
                                        <p:tgtEl>
                                          <p:spTgt spid="2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2">
                                            <p:txEl>
                                              <p:pRg st="7" end="7"/>
                                            </p:txEl>
                                          </p:spTgt>
                                        </p:tgtEl>
                                        <p:attrNameLst>
                                          <p:attrName>style.visibility</p:attrName>
                                        </p:attrNameLst>
                                      </p:cBhvr>
                                      <p:to>
                                        <p:strVal val="visible"/>
                                      </p:to>
                                    </p:set>
                                    <p:animEffect transition="in" filter="fade">
                                      <p:cBhvr>
                                        <p:cTn id="45" dur="500"/>
                                        <p:tgtEl>
                                          <p:spTgt spid="22">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2">
                                            <p:txEl>
                                              <p:pRg st="8" end="8"/>
                                            </p:txEl>
                                          </p:spTgt>
                                        </p:tgtEl>
                                        <p:attrNameLst>
                                          <p:attrName>style.visibility</p:attrName>
                                        </p:attrNameLst>
                                      </p:cBhvr>
                                      <p:to>
                                        <p:strVal val="visible"/>
                                      </p:to>
                                    </p:set>
                                    <p:animEffect transition="in" filter="fade">
                                      <p:cBhvr>
                                        <p:cTn id="50" dur="500"/>
                                        <p:tgtEl>
                                          <p:spTgt spid="2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xEl>
                                              <p:pRg st="9" end="9"/>
                                            </p:txEl>
                                          </p:spTgt>
                                        </p:tgtEl>
                                        <p:attrNameLst>
                                          <p:attrName>style.visibility</p:attrName>
                                        </p:attrNameLst>
                                      </p:cBhvr>
                                      <p:to>
                                        <p:strVal val="visible"/>
                                      </p:to>
                                    </p:set>
                                    <p:animEffect transition="in" filter="fade">
                                      <p:cBhvr>
                                        <p:cTn id="55" dur="500"/>
                                        <p:tgtEl>
                                          <p:spTgt spid="2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Phrases to be avoided</a:t>
            </a:r>
          </a:p>
        </p:txBody>
      </p:sp>
      <p:sp>
        <p:nvSpPr>
          <p:cNvPr id="3" name="Content Placeholder 2"/>
          <p:cNvSpPr>
            <a:spLocks noGrp="1"/>
          </p:cNvSpPr>
          <p:nvPr>
            <p:ph idx="1"/>
          </p:nvPr>
        </p:nvSpPr>
        <p:spPr>
          <a:xfrm>
            <a:off x="232350" y="1219200"/>
            <a:ext cx="8684638" cy="4989225"/>
          </a:xfrm>
        </p:spPr>
        <p:txBody>
          <a:bodyPr>
            <a:normAutofit/>
          </a:bodyPr>
          <a:lstStyle/>
          <a:p>
            <a:pPr marL="457200" indent="-457200">
              <a:buFont typeface="+mj-lt"/>
              <a:buAutoNum type="arabicPeriod"/>
            </a:pPr>
            <a:r>
              <a:rPr lang="en-US" sz="2000" dirty="0">
                <a:latin typeface="+mn-lt"/>
              </a:rPr>
              <a:t>Do the needful</a:t>
            </a:r>
          </a:p>
          <a:p>
            <a:pPr marL="457200" indent="-457200">
              <a:buFont typeface="+mj-lt"/>
              <a:buAutoNum type="arabicPeriod"/>
            </a:pPr>
            <a:r>
              <a:rPr lang="en-US" sz="2000" dirty="0">
                <a:latin typeface="+mn-lt"/>
              </a:rPr>
              <a:t>Discuss about</a:t>
            </a:r>
          </a:p>
          <a:p>
            <a:pPr marL="457200" indent="-457200">
              <a:buFont typeface="+mj-lt"/>
              <a:buAutoNum type="arabicPeriod"/>
            </a:pPr>
            <a:r>
              <a:rPr lang="en-US" sz="2000" dirty="0">
                <a:latin typeface="+mn-lt"/>
              </a:rPr>
              <a:t>Order for</a:t>
            </a:r>
          </a:p>
          <a:p>
            <a:pPr marL="457200" indent="-457200">
              <a:buFont typeface="+mj-lt"/>
              <a:buAutoNum type="arabicPeriod"/>
            </a:pPr>
            <a:r>
              <a:rPr lang="en-US" sz="2000" dirty="0">
                <a:latin typeface="+mn-lt"/>
              </a:rPr>
              <a:t>Do one thing</a:t>
            </a:r>
          </a:p>
          <a:p>
            <a:pPr marL="457200" indent="-457200">
              <a:buFont typeface="+mj-lt"/>
              <a:buAutoNum type="arabicPeriod"/>
            </a:pPr>
            <a:r>
              <a:rPr lang="en-US" sz="2000" dirty="0">
                <a:latin typeface="+mn-lt"/>
              </a:rPr>
              <a:t>Out of station</a:t>
            </a:r>
          </a:p>
          <a:p>
            <a:pPr marL="457200" indent="-457200">
              <a:buFont typeface="+mj-lt"/>
              <a:buAutoNum type="arabicPeriod"/>
            </a:pPr>
            <a:endParaRPr lang="en-US" sz="2000" dirty="0">
              <a:latin typeface="+mn-lt"/>
            </a:endParaRPr>
          </a:p>
          <a:p>
            <a:pPr>
              <a:buFont typeface="Wingdings" panose="05000000000000000000" pitchFamily="2" charset="2"/>
              <a:buChar char="§"/>
            </a:pPr>
            <a:r>
              <a:rPr lang="en-US" sz="2000" dirty="0">
                <a:latin typeface="+mn-lt"/>
              </a:rPr>
              <a:t>Aren’t these phrases </a:t>
            </a:r>
            <a:r>
              <a:rPr lang="en-US" sz="2000" dirty="0" smtClean="0">
                <a:latin typeface="+mn-lt"/>
              </a:rPr>
              <a:t>commonly </a:t>
            </a:r>
            <a:r>
              <a:rPr lang="en-US" sz="2000" dirty="0">
                <a:latin typeface="+mn-lt"/>
              </a:rPr>
              <a:t>used by all of us?</a:t>
            </a:r>
          </a:p>
          <a:p>
            <a:pPr>
              <a:buFont typeface="Wingdings" panose="05000000000000000000" pitchFamily="2" charset="2"/>
              <a:buChar char="§"/>
            </a:pPr>
            <a:r>
              <a:rPr lang="en-US" sz="2000" dirty="0">
                <a:latin typeface="+mn-lt"/>
              </a:rPr>
              <a:t>Some of these are wrong while some are </a:t>
            </a:r>
            <a:r>
              <a:rPr lang="en-US" sz="2000" dirty="0" smtClean="0">
                <a:latin typeface="+mn-lt"/>
              </a:rPr>
              <a:t>obsolete.</a:t>
            </a:r>
            <a:endParaRPr lang="en-US" sz="2000" dirty="0">
              <a:latin typeface="+mn-lt"/>
            </a:endParaRPr>
          </a:p>
          <a:p>
            <a:pPr>
              <a:buFont typeface="Wingdings" panose="05000000000000000000" pitchFamily="2" charset="2"/>
              <a:buChar char="§"/>
            </a:pPr>
            <a:r>
              <a:rPr lang="en-US" sz="2000" dirty="0">
                <a:latin typeface="+mn-lt"/>
              </a:rPr>
              <a:t>In any case, these are phrases to be </a:t>
            </a:r>
            <a:r>
              <a:rPr lang="en-US" sz="2000" dirty="0" smtClean="0">
                <a:latin typeface="+mn-lt"/>
              </a:rPr>
              <a:t>avoided.</a:t>
            </a: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35</a:t>
            </a:fld>
            <a:endParaRPr lang="en-US" dirty="0"/>
          </a:p>
        </p:txBody>
      </p:sp>
    </p:spTree>
    <p:extLst>
      <p:ext uri="{BB962C8B-B14F-4D97-AF65-F5344CB8AC3E}">
        <p14:creationId xmlns:p14="http://schemas.microsoft.com/office/powerpoint/2010/main" val="73262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03160"/>
            <a:ext cx="4038600" cy="4648200"/>
          </a:xfrm>
        </p:spPr>
        <p:txBody>
          <a:bodyPr>
            <a:noAutofit/>
          </a:bodyPr>
          <a:lstStyle/>
          <a:p>
            <a:pPr marL="0" indent="0">
              <a:lnSpc>
                <a:spcPct val="100000"/>
              </a:lnSpc>
              <a:spcBef>
                <a:spcPct val="20000"/>
              </a:spcBef>
              <a:spcAft>
                <a:spcPts val="0"/>
              </a:spcAft>
              <a:buSzPct val="100000"/>
              <a:buNone/>
            </a:pPr>
            <a:r>
              <a:rPr lang="en-US" sz="2000" b="1" dirty="0">
                <a:latin typeface="Calibri" pitchFamily="34" charset="0"/>
                <a:cs typeface="Calibri" pitchFamily="34" charset="0"/>
              </a:rPr>
              <a:t>Incorrect:</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I am liking it.</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John performs many </a:t>
            </a:r>
            <a:r>
              <a:rPr lang="en-US" sz="2000" dirty="0" smtClean="0">
                <a:latin typeface="Calibri" pitchFamily="34" charset="0"/>
                <a:cs typeface="Calibri" pitchFamily="34" charset="0"/>
              </a:rPr>
              <a:t>charities.</a:t>
            </a:r>
            <a:endParaRPr lang="en-US" sz="2000" dirty="0">
              <a:latin typeface="Calibri" pitchFamily="34" charset="0"/>
              <a:cs typeface="Calibri" pitchFamily="34" charset="0"/>
            </a:endParaRP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Could we discuss about this?</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Kiran beat him, no? / </a:t>
            </a:r>
            <a:r>
              <a:rPr lang="en-US" sz="2000" dirty="0" err="1">
                <a:latin typeface="Calibri" pitchFamily="34" charset="0"/>
                <a:cs typeface="Calibri" pitchFamily="34" charset="0"/>
              </a:rPr>
              <a:t>Sita</a:t>
            </a:r>
            <a:r>
              <a:rPr lang="en-US" sz="2000" dirty="0">
                <a:latin typeface="Calibri" pitchFamily="34" charset="0"/>
                <a:cs typeface="Calibri" pitchFamily="34" charset="0"/>
              </a:rPr>
              <a:t> is here, isn’t it?</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My all drawers are </a:t>
            </a:r>
            <a:r>
              <a:rPr lang="en-US" sz="2000" dirty="0" smtClean="0">
                <a:latin typeface="Calibri" pitchFamily="34" charset="0"/>
                <a:cs typeface="Calibri" pitchFamily="34" charset="0"/>
              </a:rPr>
              <a:t>empty.</a:t>
            </a:r>
            <a:endParaRPr lang="en-US" sz="2000" dirty="0">
              <a:latin typeface="Calibri" pitchFamily="34" charset="0"/>
              <a:cs typeface="Calibri" pitchFamily="34" charset="0"/>
            </a:endParaRP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Samiur does this </a:t>
            </a:r>
            <a:r>
              <a:rPr lang="en-US" sz="2000" dirty="0" smtClean="0">
                <a:latin typeface="Calibri" pitchFamily="34" charset="0"/>
                <a:cs typeface="Calibri" pitchFamily="34" charset="0"/>
              </a:rPr>
              <a:t>always.</a:t>
            </a:r>
            <a:endParaRPr lang="en-US" sz="2000" dirty="0">
              <a:latin typeface="Calibri" pitchFamily="34" charset="0"/>
              <a:cs typeface="Calibri" pitchFamily="34" charset="0"/>
            </a:endParaRP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Tom did not want to go but.</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I only wanted to do that.</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You have so much of time at your disposal!</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This is all Mumbo-Jumbo!!!</a:t>
            </a: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Basically, I am from </a:t>
            </a:r>
            <a:r>
              <a:rPr lang="en-US" sz="2000" dirty="0" smtClean="0">
                <a:latin typeface="Calibri" pitchFamily="34" charset="0"/>
                <a:cs typeface="Calibri" pitchFamily="34" charset="0"/>
              </a:rPr>
              <a:t>Hyderabad.</a:t>
            </a:r>
            <a:endParaRPr lang="en-US" sz="2000" dirty="0">
              <a:latin typeface="Calibri" pitchFamily="34" charset="0"/>
              <a:cs typeface="Calibri" pitchFamily="34" charset="0"/>
            </a:endParaRPr>
          </a:p>
          <a:p>
            <a:pPr marL="457200" indent="-457200" fontAlgn="t">
              <a:lnSpc>
                <a:spcPct val="100000"/>
              </a:lnSpc>
              <a:spcBef>
                <a:spcPct val="20000"/>
              </a:spcBef>
              <a:spcAft>
                <a:spcPts val="0"/>
              </a:spcAft>
              <a:buSzPct val="100000"/>
              <a:buFont typeface="+mj-lt"/>
              <a:buAutoNum type="arabicPeriod"/>
            </a:pPr>
            <a:r>
              <a:rPr lang="en-US" sz="2000" dirty="0">
                <a:latin typeface="Calibri" pitchFamily="34" charset="0"/>
                <a:cs typeface="Calibri" pitchFamily="34" charset="0"/>
              </a:rPr>
              <a:t>He himself wrote </a:t>
            </a:r>
            <a:r>
              <a:rPr lang="en-US" sz="2000" dirty="0" smtClean="0">
                <a:latin typeface="Calibri" pitchFamily="34" charset="0"/>
                <a:cs typeface="Calibri" pitchFamily="34" charset="0"/>
              </a:rPr>
              <a:t>it.</a:t>
            </a:r>
            <a:endParaRPr lang="en-US" sz="2000" dirty="0">
              <a:latin typeface="Calibri" pitchFamily="34" charset="0"/>
              <a:cs typeface="Calibri" pitchFamily="34" charset="0"/>
            </a:endParaRPr>
          </a:p>
          <a:p>
            <a:pPr marL="0" indent="0">
              <a:lnSpc>
                <a:spcPct val="100000"/>
              </a:lnSpc>
              <a:spcBef>
                <a:spcPct val="20000"/>
              </a:spcBef>
              <a:spcAft>
                <a:spcPts val="0"/>
              </a:spcAft>
              <a:buSzPct val="100000"/>
              <a:buNone/>
            </a:pPr>
            <a:endParaRPr lang="en-US" sz="2000" dirty="0">
              <a:latin typeface="Calibri" pitchFamily="34" charset="0"/>
              <a:cs typeface="Calibri" pitchFamily="34" charset="0"/>
            </a:endParaRPr>
          </a:p>
        </p:txBody>
      </p:sp>
      <p:sp>
        <p:nvSpPr>
          <p:cNvPr id="3" name="Title 2"/>
          <p:cNvSpPr>
            <a:spLocks noGrp="1"/>
          </p:cNvSpPr>
          <p:nvPr>
            <p:ph type="title"/>
          </p:nvPr>
        </p:nvSpPr>
        <p:spPr/>
        <p:txBody>
          <a:bodyPr>
            <a:normAutofit/>
          </a:bodyPr>
          <a:lstStyle/>
          <a:p>
            <a:r>
              <a:rPr lang="en-US" b="1" dirty="0">
                <a:cs typeface="Calibri" pitchFamily="34" charset="0"/>
              </a:rPr>
              <a:t>Examples of Indianism</a:t>
            </a:r>
          </a:p>
        </p:txBody>
      </p:sp>
      <p:sp>
        <p:nvSpPr>
          <p:cNvPr id="4" name="Content Placeholder 1"/>
          <p:cNvSpPr txBox="1">
            <a:spLocks/>
          </p:cNvSpPr>
          <p:nvPr/>
        </p:nvSpPr>
        <p:spPr>
          <a:xfrm>
            <a:off x="4574669" y="905337"/>
            <a:ext cx="4038600" cy="5181600"/>
          </a:xfrm>
          <a:prstGeom prst="rect">
            <a:avLst/>
          </a:prstGeom>
        </p:spPr>
        <p:txBody>
          <a:bodyPr vert="horz" lIns="91440" tIns="45720" rIns="91440" bIns="45720" rtlCol="0">
            <a:no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buClr>
                <a:srgbClr val="0070C0"/>
              </a:buClr>
              <a:buFont typeface="Symbol" pitchFamily="18" charset="2"/>
              <a:buNone/>
            </a:pPr>
            <a:r>
              <a:rPr lang="en-US" sz="2000" b="1" dirty="0" smtClean="0">
                <a:solidFill>
                  <a:schemeClr val="tx1"/>
                </a:solidFill>
                <a:latin typeface="Calibri" pitchFamily="34" charset="0"/>
                <a:cs typeface="Calibri" pitchFamily="34" charset="0"/>
              </a:rPr>
              <a:t>Correct:</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I like it.</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John gives away a lot in </a:t>
            </a:r>
            <a:r>
              <a:rPr lang="en-US" sz="2000" dirty="0" smtClean="0">
                <a:solidFill>
                  <a:schemeClr val="tx1"/>
                </a:solidFill>
                <a:latin typeface="Calibri" pitchFamily="34" charset="0"/>
                <a:cs typeface="Calibri" pitchFamily="34" charset="0"/>
              </a:rPr>
              <a:t>charity.</a:t>
            </a:r>
            <a:endParaRPr lang="en-US" sz="2000" dirty="0">
              <a:solidFill>
                <a:schemeClr val="tx1"/>
              </a:solidFill>
              <a:latin typeface="Calibri" pitchFamily="34" charset="0"/>
              <a:cs typeface="Calibri" pitchFamily="34" charset="0"/>
            </a:endParaRP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Could we discuss this?</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Kiran beat him, didn’t she? / </a:t>
            </a:r>
            <a:r>
              <a:rPr lang="en-US" sz="2000" dirty="0" err="1">
                <a:solidFill>
                  <a:schemeClr val="tx1"/>
                </a:solidFill>
                <a:latin typeface="Calibri" pitchFamily="34" charset="0"/>
                <a:cs typeface="Calibri" pitchFamily="34" charset="0"/>
              </a:rPr>
              <a:t>Sita</a:t>
            </a:r>
            <a:r>
              <a:rPr lang="en-US" sz="2000" dirty="0">
                <a:solidFill>
                  <a:schemeClr val="tx1"/>
                </a:solidFill>
                <a:latin typeface="Calibri" pitchFamily="34" charset="0"/>
                <a:cs typeface="Calibri" pitchFamily="34" charset="0"/>
              </a:rPr>
              <a:t> is here, isn’t she?</a:t>
            </a:r>
          </a:p>
          <a:p>
            <a:pPr marL="457200" indent="-457200">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My drawers are all empty.</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Samiur always does this.</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But Tom did not want to go.</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I wanted to do that.</a:t>
            </a:r>
          </a:p>
          <a:p>
            <a:pPr marL="457200" indent="-457200">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You have so much time at your disposal!</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This does not make any sense!</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I am from Hyderabad.</a:t>
            </a:r>
          </a:p>
          <a:p>
            <a:pPr marL="457200" indent="-457200" fontAlgn="t">
              <a:spcAft>
                <a:spcPct val="0"/>
              </a:spcAft>
              <a:buClr>
                <a:srgbClr val="0070C0"/>
              </a:buClr>
              <a:buFont typeface="+mj-lt"/>
              <a:buAutoNum type="arabicPeriod"/>
            </a:pPr>
            <a:r>
              <a:rPr lang="en-US" sz="2000" dirty="0">
                <a:solidFill>
                  <a:schemeClr val="tx1"/>
                </a:solidFill>
                <a:latin typeface="Calibri" pitchFamily="34" charset="0"/>
                <a:cs typeface="Calibri" pitchFamily="34" charset="0"/>
              </a:rPr>
              <a:t>He </a:t>
            </a:r>
            <a:r>
              <a:rPr lang="en-US" sz="2000" dirty="0" smtClean="0">
                <a:solidFill>
                  <a:schemeClr val="tx1"/>
                </a:solidFill>
                <a:latin typeface="Calibri" pitchFamily="34" charset="0"/>
                <a:cs typeface="Calibri" pitchFamily="34" charset="0"/>
              </a:rPr>
              <a:t>wrote it himself.</a:t>
            </a:r>
            <a:endParaRPr lang="en-US" sz="2000"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80476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4" end="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
                                            <p:txEl>
                                              <p:pRg st="11" end="1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06375"/>
            <a:ext cx="8420100" cy="1470025"/>
          </a:xfrm>
        </p:spPr>
        <p:txBody>
          <a:bodyPr>
            <a:normAutofit/>
          </a:bodyPr>
          <a:lstStyle/>
          <a:p>
            <a:r>
              <a:rPr lang="en-US" dirty="0" smtClean="0">
                <a:latin typeface="+mn-lt"/>
                <a:cs typeface="Calibri" pitchFamily="34" charset="0"/>
              </a:rPr>
              <a:t>Pronunciation</a:t>
            </a:r>
            <a:endParaRPr lang="en-US" dirty="0">
              <a:latin typeface="+mn-lt"/>
            </a:endParaRPr>
          </a:p>
        </p:txBody>
      </p:sp>
      <p:sp>
        <p:nvSpPr>
          <p:cNvPr id="4" name="Subtitle 3"/>
          <p:cNvSpPr>
            <a:spLocks noGrp="1"/>
          </p:cNvSpPr>
          <p:nvPr>
            <p:ph type="subTitle" idx="1"/>
          </p:nvPr>
        </p:nvSpPr>
        <p:spPr/>
        <p:txBody>
          <a:bodyPr/>
          <a:lstStyle/>
          <a:p>
            <a:r>
              <a:rPr lang="en-US" dirty="0" smtClean="0"/>
              <a:t>ETA – Learning &amp; Development</a:t>
            </a:r>
            <a:endParaRPr lang="en-US" dirty="0"/>
          </a:p>
        </p:txBody>
      </p:sp>
    </p:spTree>
    <p:extLst>
      <p:ext uri="{BB962C8B-B14F-4D97-AF65-F5344CB8AC3E}">
        <p14:creationId xmlns:p14="http://schemas.microsoft.com/office/powerpoint/2010/main" val="22322498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dirty="0" smtClean="0">
                <a:latin typeface="+mn-lt"/>
                <a:cs typeface="Calibri" pitchFamily="34" charset="0"/>
              </a:rPr>
              <a:t>Pronunciation</a:t>
            </a:r>
            <a:endParaRPr lang="en-US" sz="3200" dirty="0">
              <a:latin typeface="+mn-lt"/>
            </a:endParaRPr>
          </a:p>
        </p:txBody>
      </p:sp>
      <p:sp>
        <p:nvSpPr>
          <p:cNvPr id="3" name="Content Placeholder 2"/>
          <p:cNvSpPr>
            <a:spLocks noGrp="1"/>
          </p:cNvSpPr>
          <p:nvPr>
            <p:ph idx="1"/>
          </p:nvPr>
        </p:nvSpPr>
        <p:spPr>
          <a:xfrm>
            <a:off x="232350" y="1143001"/>
            <a:ext cx="8684638" cy="2057399"/>
          </a:xfrm>
        </p:spPr>
        <p:txBody>
          <a:bodyPr>
            <a:normAutofit/>
          </a:bodyPr>
          <a:lstStyle/>
          <a:p>
            <a:pPr>
              <a:buFont typeface="Wingdings" panose="05000000000000000000" pitchFamily="2" charset="2"/>
              <a:buChar char="§"/>
            </a:pPr>
            <a:r>
              <a:rPr lang="en-US" sz="2000" dirty="0">
                <a:latin typeface="+mn-lt"/>
              </a:rPr>
              <a:t>Proper pronunciation is the key to effective communication in every </a:t>
            </a:r>
            <a:r>
              <a:rPr lang="en-US" sz="2000" dirty="0" smtClean="0">
                <a:latin typeface="+mn-lt"/>
              </a:rPr>
              <a:t>language.</a:t>
            </a:r>
            <a:endParaRPr lang="en-US" sz="2000" dirty="0">
              <a:latin typeface="+mn-lt"/>
            </a:endParaRPr>
          </a:p>
          <a:p>
            <a:pPr>
              <a:buFont typeface="Wingdings" panose="05000000000000000000" pitchFamily="2" charset="2"/>
              <a:buChar char="§"/>
            </a:pPr>
            <a:r>
              <a:rPr lang="en-US" sz="2000" dirty="0">
                <a:latin typeface="+mn-lt"/>
              </a:rPr>
              <a:t>Pronunciation refers to the way a word or a language is spoken.</a:t>
            </a:r>
          </a:p>
          <a:p>
            <a:pPr>
              <a:buFont typeface="Wingdings" panose="05000000000000000000" pitchFamily="2" charset="2"/>
              <a:buChar char="§"/>
            </a:pPr>
            <a:r>
              <a:rPr lang="en-US" sz="2000" dirty="0">
                <a:latin typeface="+mn-lt"/>
              </a:rPr>
              <a:t>Correct pronunciation provides clarity and comprehension </a:t>
            </a:r>
            <a:r>
              <a:rPr lang="en-US" sz="2000" dirty="0" smtClean="0">
                <a:latin typeface="+mn-lt"/>
              </a:rPr>
              <a:t>of </a:t>
            </a:r>
            <a:r>
              <a:rPr lang="en-US" sz="2000" dirty="0">
                <a:latin typeface="+mn-lt"/>
              </a:rPr>
              <a:t>the </a:t>
            </a:r>
            <a:r>
              <a:rPr lang="en-US" sz="2000" dirty="0" smtClean="0">
                <a:latin typeface="+mn-lt"/>
              </a:rPr>
              <a:t>word.</a:t>
            </a:r>
          </a:p>
          <a:p>
            <a:pPr marL="0" indent="0" algn="ctr">
              <a:buNone/>
            </a:pPr>
            <a:r>
              <a:rPr lang="en-US" sz="2000" b="1" dirty="0" smtClean="0">
                <a:latin typeface="+mn-lt"/>
              </a:rPr>
              <a:t>Some </a:t>
            </a:r>
            <a:r>
              <a:rPr lang="en-US" sz="2000" b="1" dirty="0">
                <a:latin typeface="+mn-lt"/>
              </a:rPr>
              <a:t>of the commonly mispronounced words:</a:t>
            </a:r>
            <a:endParaRPr lang="en-US" sz="2000" b="1" dirty="0" smtClean="0">
              <a:latin typeface="+mn-lt"/>
            </a:endParaRPr>
          </a:p>
          <a:p>
            <a:pPr>
              <a:buFont typeface="Wingdings" panose="05000000000000000000" pitchFamily="2" charset="2"/>
              <a:buChar char="§"/>
            </a:pPr>
            <a:endParaRPr lang="en-US" sz="2000" dirty="0">
              <a:latin typeface="+mn-lt"/>
            </a:endParaRPr>
          </a:p>
          <a:p>
            <a:pPr>
              <a:buFont typeface="Wingdings" panose="05000000000000000000" pitchFamily="2" charset="2"/>
              <a:buChar char="§"/>
            </a:pPr>
            <a:endParaRPr lang="en-US" sz="2000" dirty="0">
              <a:latin typeface="+mn-lt"/>
            </a:endParaRPr>
          </a:p>
        </p:txBody>
      </p:sp>
      <p:sp>
        <p:nvSpPr>
          <p:cNvPr id="4" name="Slide Number Placeholder 3"/>
          <p:cNvSpPr>
            <a:spLocks noGrp="1"/>
          </p:cNvSpPr>
          <p:nvPr>
            <p:ph type="sldNum" sz="quarter" idx="12"/>
          </p:nvPr>
        </p:nvSpPr>
        <p:spPr/>
        <p:txBody>
          <a:bodyPr/>
          <a:lstStyle/>
          <a:p>
            <a:fld id="{14D65173-87C9-47C0-A890-7AD8E2754265}" type="slidenum">
              <a:rPr lang="en-US" smtClean="0"/>
              <a:pPr/>
              <a:t>38</a:t>
            </a:fld>
            <a:endParaRPr lang="en-US" dirty="0"/>
          </a:p>
        </p:txBody>
      </p:sp>
      <p:sp>
        <p:nvSpPr>
          <p:cNvPr id="5" name="Content Placeholder 2"/>
          <p:cNvSpPr txBox="1">
            <a:spLocks/>
          </p:cNvSpPr>
          <p:nvPr/>
        </p:nvSpPr>
        <p:spPr>
          <a:xfrm>
            <a:off x="914400" y="3238499"/>
            <a:ext cx="3539550" cy="4038600"/>
          </a:xfrm>
          <a:prstGeom prst="rect">
            <a:avLst/>
          </a:prstGeom>
        </p:spPr>
        <p:txBody>
          <a:bodyPr vert="horz" lIns="91440" tIns="45720" rIns="91440" bIns="45720" rtlCol="0">
            <a:norm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mn-lt"/>
              </a:rPr>
              <a:t>Rapport</a:t>
            </a:r>
          </a:p>
          <a:p>
            <a:r>
              <a:rPr lang="en-US" sz="2000" dirty="0" smtClean="0">
                <a:latin typeface="+mn-lt"/>
              </a:rPr>
              <a:t>February</a:t>
            </a:r>
          </a:p>
          <a:p>
            <a:r>
              <a:rPr lang="en-US" sz="2000" dirty="0" smtClean="0">
                <a:latin typeface="+mn-lt"/>
              </a:rPr>
              <a:t>Tier</a:t>
            </a:r>
          </a:p>
          <a:p>
            <a:r>
              <a:rPr lang="en-US" sz="2000" dirty="0" smtClean="0">
                <a:latin typeface="+mn-lt"/>
              </a:rPr>
              <a:t>Cache</a:t>
            </a:r>
            <a:endParaRPr lang="en-US" sz="2000" dirty="0">
              <a:latin typeface="+mn-lt"/>
            </a:endParaRPr>
          </a:p>
          <a:p>
            <a:r>
              <a:rPr lang="en-US" sz="2000" dirty="0" smtClean="0">
                <a:latin typeface="+mn-lt"/>
              </a:rPr>
              <a:t>Environment</a:t>
            </a:r>
          </a:p>
          <a:p>
            <a:r>
              <a:rPr lang="en-US" sz="2000" dirty="0" smtClean="0">
                <a:latin typeface="+mn-lt"/>
              </a:rPr>
              <a:t>Horizon</a:t>
            </a:r>
          </a:p>
        </p:txBody>
      </p:sp>
      <p:sp>
        <p:nvSpPr>
          <p:cNvPr id="6" name="Content Placeholder 2"/>
          <p:cNvSpPr txBox="1">
            <a:spLocks/>
          </p:cNvSpPr>
          <p:nvPr/>
        </p:nvSpPr>
        <p:spPr>
          <a:xfrm>
            <a:off x="3619500" y="3238499"/>
            <a:ext cx="3539550" cy="4038600"/>
          </a:xfrm>
          <a:prstGeom prst="rect">
            <a:avLst/>
          </a:prstGeom>
        </p:spPr>
        <p:txBody>
          <a:bodyPr vert="horz" lIns="91440" tIns="45720" rIns="91440" bIns="45720" rtlCol="0">
            <a:norm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mn-lt"/>
              </a:rPr>
              <a:t>Often</a:t>
            </a:r>
          </a:p>
          <a:p>
            <a:r>
              <a:rPr lang="en-US" sz="2000" dirty="0" smtClean="0">
                <a:latin typeface="+mn-lt"/>
              </a:rPr>
              <a:t>Chores</a:t>
            </a:r>
            <a:endParaRPr lang="en-US" sz="2000" dirty="0">
              <a:latin typeface="+mn-lt"/>
            </a:endParaRPr>
          </a:p>
          <a:p>
            <a:r>
              <a:rPr lang="en-US" sz="2000" dirty="0" smtClean="0">
                <a:latin typeface="+mn-lt"/>
              </a:rPr>
              <a:t>Restaurant</a:t>
            </a:r>
          </a:p>
          <a:p>
            <a:r>
              <a:rPr lang="en-US" sz="2000" dirty="0" smtClean="0">
                <a:latin typeface="+mn-lt"/>
              </a:rPr>
              <a:t>Cuisine</a:t>
            </a:r>
          </a:p>
          <a:p>
            <a:r>
              <a:rPr lang="en-US" sz="2000" dirty="0" smtClean="0">
                <a:latin typeface="+mn-lt"/>
              </a:rPr>
              <a:t>Wednesday</a:t>
            </a:r>
          </a:p>
          <a:p>
            <a:r>
              <a:rPr lang="en-US" sz="2000" dirty="0">
                <a:latin typeface="+mn-lt"/>
              </a:rPr>
              <a:t>Etiquette</a:t>
            </a:r>
            <a:endParaRPr lang="en-US" sz="2000" dirty="0" smtClean="0">
              <a:latin typeface="+mn-lt"/>
            </a:endParaRPr>
          </a:p>
        </p:txBody>
      </p:sp>
      <p:sp>
        <p:nvSpPr>
          <p:cNvPr id="7" name="Content Placeholder 2"/>
          <p:cNvSpPr txBox="1">
            <a:spLocks/>
          </p:cNvSpPr>
          <p:nvPr/>
        </p:nvSpPr>
        <p:spPr>
          <a:xfrm>
            <a:off x="6324600" y="3238499"/>
            <a:ext cx="3539550" cy="4038600"/>
          </a:xfrm>
          <a:prstGeom prst="rect">
            <a:avLst/>
          </a:prstGeom>
        </p:spPr>
        <p:txBody>
          <a:bodyPr vert="horz" lIns="91440" tIns="45720" rIns="91440" bIns="45720" rtlCol="0">
            <a:norm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latin typeface="+mn-lt"/>
              </a:rPr>
              <a:t>Honest</a:t>
            </a:r>
          </a:p>
          <a:p>
            <a:r>
              <a:rPr lang="en-US" sz="2000" dirty="0" smtClean="0">
                <a:latin typeface="+mn-lt"/>
              </a:rPr>
              <a:t>Suite</a:t>
            </a:r>
          </a:p>
          <a:p>
            <a:r>
              <a:rPr lang="en-US" sz="2000" dirty="0" smtClean="0">
                <a:latin typeface="+mn-lt"/>
              </a:rPr>
              <a:t>Genre</a:t>
            </a:r>
          </a:p>
          <a:p>
            <a:r>
              <a:rPr lang="en-US" sz="2000" dirty="0" smtClean="0">
                <a:latin typeface="+mn-lt"/>
              </a:rPr>
              <a:t>Gauge</a:t>
            </a:r>
          </a:p>
          <a:p>
            <a:r>
              <a:rPr lang="en-US" sz="2000" dirty="0" smtClean="0">
                <a:latin typeface="+mn-lt"/>
              </a:rPr>
              <a:t>Pronunciation</a:t>
            </a:r>
          </a:p>
          <a:p>
            <a:r>
              <a:rPr lang="en-US" sz="2000" dirty="0" smtClean="0">
                <a:latin typeface="+mn-lt"/>
              </a:rPr>
              <a:t>Debt</a:t>
            </a:r>
            <a:endParaRPr lang="en-US" sz="2000" dirty="0">
              <a:latin typeface="+mn-lt"/>
            </a:endParaRPr>
          </a:p>
        </p:txBody>
      </p:sp>
    </p:spTree>
    <p:extLst>
      <p:ext uri="{BB962C8B-B14F-4D97-AF65-F5344CB8AC3E}">
        <p14:creationId xmlns:p14="http://schemas.microsoft.com/office/powerpoint/2010/main" val="37544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1000"/>
                                        <p:tgtEl>
                                          <p:spTgt spid="5">
                                            <p:txEl>
                                              <p:pRg st="0" end="0"/>
                                            </p:txEl>
                                          </p:spTgt>
                                        </p:tgtEl>
                                      </p:cBhvr>
                                    </p:animEffect>
                                    <p:anim calcmode="lin" valueType="num">
                                      <p:cBhvr>
                                        <p:cTn id="3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fade">
                                      <p:cBhvr>
                                        <p:cTn id="42" dur="1000"/>
                                        <p:tgtEl>
                                          <p:spTgt spid="5">
                                            <p:txEl>
                                              <p:pRg st="1" end="1"/>
                                            </p:txEl>
                                          </p:spTgt>
                                        </p:tgtEl>
                                      </p:cBhvr>
                                    </p:animEffect>
                                    <p:anim calcmode="lin" valueType="num">
                                      <p:cBhvr>
                                        <p:cTn id="4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animEffect transition="in" filter="fade">
                                      <p:cBhvr>
                                        <p:cTn id="49" dur="1000"/>
                                        <p:tgtEl>
                                          <p:spTgt spid="5">
                                            <p:txEl>
                                              <p:pRg st="2" end="2"/>
                                            </p:txEl>
                                          </p:spTgt>
                                        </p:tgtEl>
                                      </p:cBhvr>
                                    </p:animEffect>
                                    <p:anim calcmode="lin" valueType="num">
                                      <p:cBhvr>
                                        <p:cTn id="5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3" end="3"/>
                                            </p:txEl>
                                          </p:spTgt>
                                        </p:tgtEl>
                                        <p:attrNameLst>
                                          <p:attrName>style.visibility</p:attrName>
                                        </p:attrNameLst>
                                      </p:cBhvr>
                                      <p:to>
                                        <p:strVal val="visible"/>
                                      </p:to>
                                    </p:set>
                                    <p:animEffect transition="in" filter="fade">
                                      <p:cBhvr>
                                        <p:cTn id="56" dur="1000"/>
                                        <p:tgtEl>
                                          <p:spTgt spid="5">
                                            <p:txEl>
                                              <p:pRg st="3" end="3"/>
                                            </p:txEl>
                                          </p:spTgt>
                                        </p:tgtEl>
                                      </p:cBhvr>
                                    </p:animEffect>
                                    <p:anim calcmode="lin" valueType="num">
                                      <p:cBhvr>
                                        <p:cTn id="5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Effect transition="in" filter="fade">
                                      <p:cBhvr>
                                        <p:cTn id="63" dur="1000"/>
                                        <p:tgtEl>
                                          <p:spTgt spid="5">
                                            <p:txEl>
                                              <p:pRg st="4" end="4"/>
                                            </p:txEl>
                                          </p:spTgt>
                                        </p:tgtEl>
                                      </p:cBhvr>
                                    </p:animEffect>
                                    <p:anim calcmode="lin" valueType="num">
                                      <p:cBhvr>
                                        <p:cTn id="64"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5" end="5"/>
                                            </p:txEl>
                                          </p:spTgt>
                                        </p:tgtEl>
                                        <p:attrNameLst>
                                          <p:attrName>style.visibility</p:attrName>
                                        </p:attrNameLst>
                                      </p:cBhvr>
                                      <p:to>
                                        <p:strVal val="visible"/>
                                      </p:to>
                                    </p:set>
                                    <p:animEffect transition="in" filter="fade">
                                      <p:cBhvr>
                                        <p:cTn id="70" dur="1000"/>
                                        <p:tgtEl>
                                          <p:spTgt spid="5">
                                            <p:txEl>
                                              <p:pRg st="5" end="5"/>
                                            </p:txEl>
                                          </p:spTgt>
                                        </p:tgtEl>
                                      </p:cBhvr>
                                    </p:animEffect>
                                    <p:anim calcmode="lin" valueType="num">
                                      <p:cBhvr>
                                        <p:cTn id="7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6">
                                            <p:txEl>
                                              <p:pRg st="0" end="0"/>
                                            </p:txEl>
                                          </p:spTgt>
                                        </p:tgtEl>
                                        <p:attrNameLst>
                                          <p:attrName>style.visibility</p:attrName>
                                        </p:attrNameLst>
                                      </p:cBhvr>
                                      <p:to>
                                        <p:strVal val="visible"/>
                                      </p:to>
                                    </p:set>
                                    <p:animEffect transition="in" filter="fade">
                                      <p:cBhvr>
                                        <p:cTn id="77" dur="1000"/>
                                        <p:tgtEl>
                                          <p:spTgt spid="6">
                                            <p:txEl>
                                              <p:pRg st="0" end="0"/>
                                            </p:txEl>
                                          </p:spTgt>
                                        </p:tgtEl>
                                      </p:cBhvr>
                                    </p:animEffect>
                                    <p:anim calcmode="lin" valueType="num">
                                      <p:cBhvr>
                                        <p:cTn id="7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7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6">
                                            <p:txEl>
                                              <p:pRg st="1" end="1"/>
                                            </p:txEl>
                                          </p:spTgt>
                                        </p:tgtEl>
                                        <p:attrNameLst>
                                          <p:attrName>style.visibility</p:attrName>
                                        </p:attrNameLst>
                                      </p:cBhvr>
                                      <p:to>
                                        <p:strVal val="visible"/>
                                      </p:to>
                                    </p:set>
                                    <p:animEffect transition="in" filter="fade">
                                      <p:cBhvr>
                                        <p:cTn id="84" dur="1000"/>
                                        <p:tgtEl>
                                          <p:spTgt spid="6">
                                            <p:txEl>
                                              <p:pRg st="1" end="1"/>
                                            </p:txEl>
                                          </p:spTgt>
                                        </p:tgtEl>
                                      </p:cBhvr>
                                    </p:animEffect>
                                    <p:anim calcmode="lin" valueType="num">
                                      <p:cBhvr>
                                        <p:cTn id="8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6">
                                            <p:txEl>
                                              <p:pRg st="2" end="2"/>
                                            </p:txEl>
                                          </p:spTgt>
                                        </p:tgtEl>
                                        <p:attrNameLst>
                                          <p:attrName>style.visibility</p:attrName>
                                        </p:attrNameLst>
                                      </p:cBhvr>
                                      <p:to>
                                        <p:strVal val="visible"/>
                                      </p:to>
                                    </p:set>
                                    <p:animEffect transition="in" filter="fade">
                                      <p:cBhvr>
                                        <p:cTn id="91" dur="1000"/>
                                        <p:tgtEl>
                                          <p:spTgt spid="6">
                                            <p:txEl>
                                              <p:pRg st="2" end="2"/>
                                            </p:txEl>
                                          </p:spTgt>
                                        </p:tgtEl>
                                      </p:cBhvr>
                                    </p:animEffect>
                                    <p:anim calcmode="lin" valueType="num">
                                      <p:cBhvr>
                                        <p:cTn id="9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6">
                                            <p:txEl>
                                              <p:pRg st="3" end="3"/>
                                            </p:txEl>
                                          </p:spTgt>
                                        </p:tgtEl>
                                        <p:attrNameLst>
                                          <p:attrName>style.visibility</p:attrName>
                                        </p:attrNameLst>
                                      </p:cBhvr>
                                      <p:to>
                                        <p:strVal val="visible"/>
                                      </p:to>
                                    </p:set>
                                    <p:animEffect transition="in" filter="fade">
                                      <p:cBhvr>
                                        <p:cTn id="98" dur="1000"/>
                                        <p:tgtEl>
                                          <p:spTgt spid="6">
                                            <p:txEl>
                                              <p:pRg st="3" end="3"/>
                                            </p:txEl>
                                          </p:spTgt>
                                        </p:tgtEl>
                                      </p:cBhvr>
                                    </p:animEffect>
                                    <p:anim calcmode="lin" valueType="num">
                                      <p:cBhvr>
                                        <p:cTn id="9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0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6">
                                            <p:txEl>
                                              <p:pRg st="4" end="4"/>
                                            </p:txEl>
                                          </p:spTgt>
                                        </p:tgtEl>
                                        <p:attrNameLst>
                                          <p:attrName>style.visibility</p:attrName>
                                        </p:attrNameLst>
                                      </p:cBhvr>
                                      <p:to>
                                        <p:strVal val="visible"/>
                                      </p:to>
                                    </p:set>
                                    <p:animEffect transition="in" filter="fade">
                                      <p:cBhvr>
                                        <p:cTn id="105" dur="1000"/>
                                        <p:tgtEl>
                                          <p:spTgt spid="6">
                                            <p:txEl>
                                              <p:pRg st="4" end="4"/>
                                            </p:txEl>
                                          </p:spTgt>
                                        </p:tgtEl>
                                      </p:cBhvr>
                                    </p:animEffect>
                                    <p:anim calcmode="lin" valueType="num">
                                      <p:cBhvr>
                                        <p:cTn id="10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0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6">
                                            <p:txEl>
                                              <p:pRg st="5" end="5"/>
                                            </p:txEl>
                                          </p:spTgt>
                                        </p:tgtEl>
                                        <p:attrNameLst>
                                          <p:attrName>style.visibility</p:attrName>
                                        </p:attrNameLst>
                                      </p:cBhvr>
                                      <p:to>
                                        <p:strVal val="visible"/>
                                      </p:to>
                                    </p:set>
                                    <p:animEffect transition="in" filter="fade">
                                      <p:cBhvr>
                                        <p:cTn id="112" dur="1000"/>
                                        <p:tgtEl>
                                          <p:spTgt spid="6">
                                            <p:txEl>
                                              <p:pRg st="5" end="5"/>
                                            </p:txEl>
                                          </p:spTgt>
                                        </p:tgtEl>
                                      </p:cBhvr>
                                    </p:animEffect>
                                    <p:anim calcmode="lin" valueType="num">
                                      <p:cBhvr>
                                        <p:cTn id="11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1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nodeType="clickEffect">
                                  <p:stCondLst>
                                    <p:cond delay="0"/>
                                  </p:stCondLst>
                                  <p:childTnLst>
                                    <p:set>
                                      <p:cBhvr>
                                        <p:cTn id="118" dur="1" fill="hold">
                                          <p:stCondLst>
                                            <p:cond delay="0"/>
                                          </p:stCondLst>
                                        </p:cTn>
                                        <p:tgtEl>
                                          <p:spTgt spid="7">
                                            <p:txEl>
                                              <p:pRg st="0" end="0"/>
                                            </p:txEl>
                                          </p:spTgt>
                                        </p:tgtEl>
                                        <p:attrNameLst>
                                          <p:attrName>style.visibility</p:attrName>
                                        </p:attrNameLst>
                                      </p:cBhvr>
                                      <p:to>
                                        <p:strVal val="visible"/>
                                      </p:to>
                                    </p:set>
                                    <p:animEffect transition="in" filter="fade">
                                      <p:cBhvr>
                                        <p:cTn id="119" dur="1000"/>
                                        <p:tgtEl>
                                          <p:spTgt spid="7">
                                            <p:txEl>
                                              <p:pRg st="0" end="0"/>
                                            </p:txEl>
                                          </p:spTgt>
                                        </p:tgtEl>
                                      </p:cBhvr>
                                    </p:animEffect>
                                    <p:anim calcmode="lin" valueType="num">
                                      <p:cBhvr>
                                        <p:cTn id="12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2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nodeType="clickEffect">
                                  <p:stCondLst>
                                    <p:cond delay="0"/>
                                  </p:stCondLst>
                                  <p:childTnLst>
                                    <p:set>
                                      <p:cBhvr>
                                        <p:cTn id="125" dur="1" fill="hold">
                                          <p:stCondLst>
                                            <p:cond delay="0"/>
                                          </p:stCondLst>
                                        </p:cTn>
                                        <p:tgtEl>
                                          <p:spTgt spid="7">
                                            <p:txEl>
                                              <p:pRg st="1" end="1"/>
                                            </p:txEl>
                                          </p:spTgt>
                                        </p:tgtEl>
                                        <p:attrNameLst>
                                          <p:attrName>style.visibility</p:attrName>
                                        </p:attrNameLst>
                                      </p:cBhvr>
                                      <p:to>
                                        <p:strVal val="visible"/>
                                      </p:to>
                                    </p:set>
                                    <p:animEffect transition="in" filter="fade">
                                      <p:cBhvr>
                                        <p:cTn id="126" dur="1000"/>
                                        <p:tgtEl>
                                          <p:spTgt spid="7">
                                            <p:txEl>
                                              <p:pRg st="1" end="1"/>
                                            </p:txEl>
                                          </p:spTgt>
                                        </p:tgtEl>
                                      </p:cBhvr>
                                    </p:animEffect>
                                    <p:anim calcmode="lin" valueType="num">
                                      <p:cBhvr>
                                        <p:cTn id="12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2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nodeType="clickEffect">
                                  <p:stCondLst>
                                    <p:cond delay="0"/>
                                  </p:stCondLst>
                                  <p:childTnLst>
                                    <p:set>
                                      <p:cBhvr>
                                        <p:cTn id="132" dur="1" fill="hold">
                                          <p:stCondLst>
                                            <p:cond delay="0"/>
                                          </p:stCondLst>
                                        </p:cTn>
                                        <p:tgtEl>
                                          <p:spTgt spid="7">
                                            <p:txEl>
                                              <p:pRg st="2" end="2"/>
                                            </p:txEl>
                                          </p:spTgt>
                                        </p:tgtEl>
                                        <p:attrNameLst>
                                          <p:attrName>style.visibility</p:attrName>
                                        </p:attrNameLst>
                                      </p:cBhvr>
                                      <p:to>
                                        <p:strVal val="visible"/>
                                      </p:to>
                                    </p:set>
                                    <p:animEffect transition="in" filter="fade">
                                      <p:cBhvr>
                                        <p:cTn id="133" dur="1000"/>
                                        <p:tgtEl>
                                          <p:spTgt spid="7">
                                            <p:txEl>
                                              <p:pRg st="2" end="2"/>
                                            </p:txEl>
                                          </p:spTgt>
                                        </p:tgtEl>
                                      </p:cBhvr>
                                    </p:animEffect>
                                    <p:anim calcmode="lin" valueType="num">
                                      <p:cBhvr>
                                        <p:cTn id="13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35"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nodeType="clickEffect">
                                  <p:stCondLst>
                                    <p:cond delay="0"/>
                                  </p:stCondLst>
                                  <p:childTnLst>
                                    <p:set>
                                      <p:cBhvr>
                                        <p:cTn id="139" dur="1" fill="hold">
                                          <p:stCondLst>
                                            <p:cond delay="0"/>
                                          </p:stCondLst>
                                        </p:cTn>
                                        <p:tgtEl>
                                          <p:spTgt spid="7">
                                            <p:txEl>
                                              <p:pRg st="3" end="3"/>
                                            </p:txEl>
                                          </p:spTgt>
                                        </p:tgtEl>
                                        <p:attrNameLst>
                                          <p:attrName>style.visibility</p:attrName>
                                        </p:attrNameLst>
                                      </p:cBhvr>
                                      <p:to>
                                        <p:strVal val="visible"/>
                                      </p:to>
                                    </p:set>
                                    <p:animEffect transition="in" filter="fade">
                                      <p:cBhvr>
                                        <p:cTn id="140" dur="1000"/>
                                        <p:tgtEl>
                                          <p:spTgt spid="7">
                                            <p:txEl>
                                              <p:pRg st="3" end="3"/>
                                            </p:txEl>
                                          </p:spTgt>
                                        </p:tgtEl>
                                      </p:cBhvr>
                                    </p:animEffect>
                                    <p:anim calcmode="lin" valueType="num">
                                      <p:cBhvr>
                                        <p:cTn id="141"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42"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7">
                                            <p:txEl>
                                              <p:pRg st="4" end="4"/>
                                            </p:txEl>
                                          </p:spTgt>
                                        </p:tgtEl>
                                        <p:attrNameLst>
                                          <p:attrName>style.visibility</p:attrName>
                                        </p:attrNameLst>
                                      </p:cBhvr>
                                      <p:to>
                                        <p:strVal val="visible"/>
                                      </p:to>
                                    </p:set>
                                    <p:animEffect transition="in" filter="fade">
                                      <p:cBhvr>
                                        <p:cTn id="147" dur="1000"/>
                                        <p:tgtEl>
                                          <p:spTgt spid="7">
                                            <p:txEl>
                                              <p:pRg st="4" end="4"/>
                                            </p:txEl>
                                          </p:spTgt>
                                        </p:tgtEl>
                                      </p:cBhvr>
                                    </p:animEffect>
                                    <p:anim calcmode="lin" valueType="num">
                                      <p:cBhvr>
                                        <p:cTn id="14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nodeType="clickEffect">
                                  <p:stCondLst>
                                    <p:cond delay="0"/>
                                  </p:stCondLst>
                                  <p:childTnLst>
                                    <p:set>
                                      <p:cBhvr>
                                        <p:cTn id="153" dur="1" fill="hold">
                                          <p:stCondLst>
                                            <p:cond delay="0"/>
                                          </p:stCondLst>
                                        </p:cTn>
                                        <p:tgtEl>
                                          <p:spTgt spid="7">
                                            <p:txEl>
                                              <p:pRg st="5" end="5"/>
                                            </p:txEl>
                                          </p:spTgt>
                                        </p:tgtEl>
                                        <p:attrNameLst>
                                          <p:attrName>style.visibility</p:attrName>
                                        </p:attrNameLst>
                                      </p:cBhvr>
                                      <p:to>
                                        <p:strVal val="visible"/>
                                      </p:to>
                                    </p:set>
                                    <p:animEffect transition="in" filter="fade">
                                      <p:cBhvr>
                                        <p:cTn id="154" dur="1000"/>
                                        <p:tgtEl>
                                          <p:spTgt spid="7">
                                            <p:txEl>
                                              <p:pRg st="5" end="5"/>
                                            </p:txEl>
                                          </p:spTgt>
                                        </p:tgtEl>
                                      </p:cBhvr>
                                    </p:animEffect>
                                    <p:anim calcmode="lin" valueType="num">
                                      <p:cBhvr>
                                        <p:cTn id="15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5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lstStyle/>
          <a:p>
            <a:r>
              <a:rPr lang="en-US" dirty="0" smtClean="0"/>
              <a:t>Listen and repeat aloud the often mispronounced words in English:</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9143628"/>
              </p:ext>
            </p:extLst>
          </p:nvPr>
        </p:nvGraphicFramePr>
        <p:xfrm>
          <a:off x="3090862" y="3216275"/>
          <a:ext cx="1862137" cy="1571178"/>
        </p:xfrm>
        <a:graphic>
          <a:graphicData uri="http://schemas.openxmlformats.org/presentationml/2006/ole">
            <mc:AlternateContent xmlns:mc="http://schemas.openxmlformats.org/markup-compatibility/2006">
              <mc:Choice xmlns:v="urn:schemas-microsoft-com:vml" Requires="v">
                <p:oleObj spid="_x0000_s1032"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3090862" y="3216275"/>
                        <a:ext cx="1862137" cy="1571178"/>
                      </a:xfrm>
                      <a:prstGeom prst="rect">
                        <a:avLst/>
                      </a:prstGeom>
                    </p:spPr>
                  </p:pic>
                </p:oleObj>
              </mc:Fallback>
            </mc:AlternateContent>
          </a:graphicData>
        </a:graphic>
      </p:graphicFrame>
    </p:spTree>
    <p:extLst>
      <p:ext uri="{BB962C8B-B14F-4D97-AF65-F5344CB8AC3E}">
        <p14:creationId xmlns:p14="http://schemas.microsoft.com/office/powerpoint/2010/main" val="1293770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200" dirty="0" smtClean="0">
                <a:latin typeface="+mn-lt"/>
              </a:rPr>
              <a:t>Confidential Information</a:t>
            </a:r>
            <a:endParaRPr lang="en-US" sz="3200" dirty="0">
              <a:latin typeface="+mn-lt"/>
            </a:endParaRPr>
          </a:p>
        </p:txBody>
      </p:sp>
      <p:sp>
        <p:nvSpPr>
          <p:cNvPr id="3" name="Content Placeholder 2"/>
          <p:cNvSpPr>
            <a:spLocks noGrp="1"/>
          </p:cNvSpPr>
          <p:nvPr>
            <p:ph idx="1"/>
          </p:nvPr>
        </p:nvSpPr>
        <p:spPr/>
        <p:txBody>
          <a:bodyPr>
            <a:noAutofit/>
          </a:bodyPr>
          <a:lstStyle/>
          <a:p>
            <a:pPr algn="just" eaLnBrk="1" hangingPunct="1">
              <a:spcBef>
                <a:spcPts val="100"/>
              </a:spcBef>
              <a:buFont typeface="Wingdings" pitchFamily="2" charset="2"/>
              <a:buChar char="§"/>
              <a:defRPr/>
            </a:pPr>
            <a:r>
              <a:rPr lang="en-US" sz="1500" dirty="0" smtClean="0">
                <a:latin typeface="+mn-lt"/>
              </a:rPr>
              <a:t>This document is confidential to Infosys Limited. This document contains information and data that Infosys considers confidential and proprietary (“Confidential Information”).</a:t>
            </a:r>
          </a:p>
          <a:p>
            <a:pPr algn="just" eaLnBrk="1" hangingPunct="1">
              <a:spcBef>
                <a:spcPts val="100"/>
              </a:spcBef>
              <a:buFont typeface="Wingdings" pitchFamily="2" charset="2"/>
              <a:buChar char="§"/>
              <a:defRPr/>
            </a:pPr>
            <a:r>
              <a:rPr lang="en-US" sz="1500" dirty="0" smtClean="0">
                <a:latin typeface="+mn-lt"/>
              </a:rPr>
              <a:t>Confidential information includes, but is not limited to, the following:</a:t>
            </a:r>
          </a:p>
          <a:p>
            <a:pPr lvl="1" algn="just" eaLnBrk="1" hangingPunct="1">
              <a:spcBef>
                <a:spcPts val="100"/>
              </a:spcBef>
              <a:buFont typeface="Wingdings" panose="05000000000000000000" pitchFamily="2" charset="2"/>
              <a:buChar char="v"/>
              <a:defRPr/>
            </a:pPr>
            <a:r>
              <a:rPr lang="en-US" sz="1500" dirty="0" smtClean="0">
                <a:latin typeface="+mn-lt"/>
              </a:rPr>
              <a:t> Corporate and Infrastructure information about Infosys</a:t>
            </a:r>
          </a:p>
          <a:p>
            <a:pPr lvl="1" algn="just" eaLnBrk="1" hangingPunct="1">
              <a:spcBef>
                <a:spcPts val="100"/>
              </a:spcBef>
              <a:buFont typeface="Wingdings" panose="05000000000000000000" pitchFamily="2" charset="2"/>
              <a:buChar char="v"/>
              <a:defRPr/>
            </a:pPr>
            <a:r>
              <a:rPr lang="en-US" sz="1500" dirty="0" smtClean="0">
                <a:latin typeface="+mn-lt"/>
              </a:rPr>
              <a:t> Infosys’ project management and quality processes</a:t>
            </a:r>
          </a:p>
          <a:p>
            <a:pPr lvl="1" algn="just" eaLnBrk="1" hangingPunct="1">
              <a:spcBef>
                <a:spcPts val="100"/>
              </a:spcBef>
              <a:buFont typeface="Wingdings" panose="05000000000000000000" pitchFamily="2" charset="2"/>
              <a:buChar char="v"/>
              <a:defRPr/>
            </a:pPr>
            <a:r>
              <a:rPr lang="en-US" sz="1500" dirty="0" smtClean="0">
                <a:latin typeface="+mn-lt"/>
              </a:rPr>
              <a:t> Project experiences provided included as illustrative case studies</a:t>
            </a:r>
          </a:p>
          <a:p>
            <a:pPr algn="just" eaLnBrk="1" hangingPunct="1">
              <a:spcBef>
                <a:spcPts val="100"/>
              </a:spcBef>
              <a:buFont typeface="Wingdings" pitchFamily="2" charset="2"/>
              <a:buChar char="§"/>
              <a:defRPr/>
            </a:pPr>
            <a:r>
              <a:rPr lang="en-US" sz="1500" dirty="0" smtClean="0">
                <a:latin typeface="+mn-lt"/>
              </a:rPr>
              <a:t>Any disclosure of confidential information to, or use of it by a third party, will be damaging to Infosys.</a:t>
            </a:r>
          </a:p>
          <a:p>
            <a:pPr algn="just" eaLnBrk="1" hangingPunct="1">
              <a:spcBef>
                <a:spcPts val="100"/>
              </a:spcBef>
              <a:buFont typeface="Wingdings" pitchFamily="2" charset="2"/>
              <a:buChar char="§"/>
              <a:defRPr/>
            </a:pPr>
            <a:r>
              <a:rPr lang="en-US" sz="1500" dirty="0" smtClean="0">
                <a:latin typeface="+mn-lt"/>
              </a:rPr>
              <a:t>Ownership of all Infosys confidential information, no matter in what media it resides, remains with Infosys.</a:t>
            </a:r>
          </a:p>
          <a:p>
            <a:pPr algn="just" eaLnBrk="1" hangingPunct="1">
              <a:spcBef>
                <a:spcPts val="100"/>
              </a:spcBef>
              <a:buFont typeface="Wingdings" pitchFamily="2" charset="2"/>
              <a:buChar char="§"/>
              <a:defRPr/>
            </a:pPr>
            <a:r>
              <a:rPr lang="en-US" sz="1500" dirty="0" smtClean="0">
                <a:latin typeface="+mn-lt"/>
              </a:rPr>
              <a:t>Confidential information in this document shall not be disclosed, duplicated or used – in whole or in part – for any purpose other than reading without specific written permission of an authorized representative of Infosys.</a:t>
            </a:r>
          </a:p>
          <a:p>
            <a:pPr algn="just" eaLnBrk="1" hangingPunct="1">
              <a:spcBef>
                <a:spcPts val="100"/>
              </a:spcBef>
              <a:buFont typeface="Wingdings" pitchFamily="2" charset="2"/>
              <a:buChar char="§"/>
              <a:defRPr/>
            </a:pPr>
            <a:r>
              <a:rPr lang="en-US" sz="1500" dirty="0" smtClean="0">
                <a:latin typeface="+mn-lt"/>
              </a:rPr>
              <a:t>This document also contains third party confidential and proprietary information. Such third party information has been included by Infosys after receiving due written permissions and authorizations from the party/ies. Such third party confidential and proprietary information shall not be disclosed, duplicated or used – in whole or in part – for any purpose other than reading without specific written permission of an authorized representative of Infosys.</a:t>
            </a:r>
            <a:endParaRPr lang="en-US" sz="1500" dirty="0">
              <a:latin typeface="+mn-lt"/>
            </a:endParaRPr>
          </a:p>
        </p:txBody>
      </p:sp>
      <p:sp>
        <p:nvSpPr>
          <p:cNvPr id="4" name="Slide Number Placeholder 3"/>
          <p:cNvSpPr>
            <a:spLocks noGrp="1"/>
          </p:cNvSpPr>
          <p:nvPr>
            <p:ph type="sldNum" sz="quarter" idx="4294967295"/>
          </p:nvPr>
        </p:nvSpPr>
        <p:spPr>
          <a:xfrm>
            <a:off x="3429000" y="6424172"/>
            <a:ext cx="2133600" cy="365125"/>
          </a:xfrm>
        </p:spPr>
        <p:txBody>
          <a:bodyPr/>
          <a:lstStyle/>
          <a:p>
            <a:pPr>
              <a:defRPr/>
            </a:pPr>
            <a:fld id="{2BB6F603-4FD9-45FF-A126-924F718062E6}" type="slidenum">
              <a:rPr lang="en-US" smtClean="0"/>
              <a:pPr>
                <a:defRPr/>
              </a:pPr>
              <a:t>4</a:t>
            </a:fld>
            <a:endParaRPr lang="en-US" dirty="0"/>
          </a:p>
        </p:txBody>
      </p:sp>
      <p:sp>
        <p:nvSpPr>
          <p:cNvPr id="8" name="Slide Number Placeholder 4"/>
          <p:cNvSpPr>
            <a:spLocks noGrp="1"/>
          </p:cNvSpPr>
          <p:nvPr>
            <p:ph type="sldNum" sz="quarter" idx="12"/>
          </p:nvPr>
        </p:nvSpPr>
        <p:spPr>
          <a:xfrm>
            <a:off x="8578733" y="78273"/>
            <a:ext cx="194027" cy="190821"/>
          </a:xfrm>
        </p:spPr>
        <p:txBody>
          <a:bodyPr/>
          <a:lstStyle/>
          <a:p>
            <a:fld id="{14D65173-87C9-47C0-A890-7AD8E2754265}" type="slidenum">
              <a:rPr lang="en-US" smtClean="0"/>
              <a:pPr/>
              <a:t>4</a:t>
            </a:fld>
            <a:endParaRPr lang="en-US" dirty="0"/>
          </a:p>
        </p:txBody>
      </p:sp>
    </p:spTree>
    <p:extLst>
      <p:ext uri="{BB962C8B-B14F-4D97-AF65-F5344CB8AC3E}">
        <p14:creationId xmlns:p14="http://schemas.microsoft.com/office/powerpoint/2010/main" val="18918805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n-lt"/>
              </a:rPr>
              <a:t>Summary</a:t>
            </a:r>
          </a:p>
        </p:txBody>
      </p:sp>
      <p:sp>
        <p:nvSpPr>
          <p:cNvPr id="3" name="Content Placeholder 2"/>
          <p:cNvSpPr>
            <a:spLocks noGrp="1"/>
          </p:cNvSpPr>
          <p:nvPr>
            <p:ph idx="1"/>
          </p:nvPr>
        </p:nvSpPr>
        <p:spPr>
          <a:xfrm>
            <a:off x="232350" y="1050058"/>
            <a:ext cx="8684638" cy="4532022"/>
          </a:xfrm>
        </p:spPr>
        <p:txBody>
          <a:bodyPr>
            <a:normAutofit/>
          </a:bodyPr>
          <a:lstStyle/>
          <a:p>
            <a:pPr>
              <a:lnSpc>
                <a:spcPct val="150000"/>
              </a:lnSpc>
              <a:buSzPct val="75000"/>
              <a:buFont typeface="Wingdings" panose="05000000000000000000" pitchFamily="2" charset="2"/>
              <a:buChar char="§"/>
            </a:pPr>
            <a:r>
              <a:rPr lang="en-US" sz="2000" dirty="0">
                <a:latin typeface="+mn-lt"/>
              </a:rPr>
              <a:t>Know the different types of </a:t>
            </a:r>
            <a:r>
              <a:rPr lang="en-US" sz="2000" dirty="0" smtClean="0">
                <a:latin typeface="+mn-lt"/>
              </a:rPr>
              <a:t>speech.</a:t>
            </a:r>
            <a:endParaRPr lang="en-US" sz="2000" dirty="0">
              <a:latin typeface="+mn-lt"/>
            </a:endParaRPr>
          </a:p>
          <a:p>
            <a:pPr>
              <a:lnSpc>
                <a:spcPct val="150000"/>
              </a:lnSpc>
              <a:buSzPct val="75000"/>
              <a:buFont typeface="Wingdings" panose="05000000000000000000" pitchFamily="2" charset="2"/>
              <a:buChar char="§"/>
            </a:pPr>
            <a:r>
              <a:rPr lang="en-US" sz="2000" dirty="0">
                <a:latin typeface="+mn-lt"/>
              </a:rPr>
              <a:t>Beware of the use of Indianism in </a:t>
            </a:r>
            <a:r>
              <a:rPr lang="en-US" sz="2000" dirty="0" smtClean="0">
                <a:latin typeface="+mn-lt"/>
              </a:rPr>
              <a:t>speech.</a:t>
            </a:r>
            <a:endParaRPr lang="en-US" sz="2000" dirty="0">
              <a:latin typeface="+mn-lt"/>
            </a:endParaRPr>
          </a:p>
          <a:p>
            <a:pPr>
              <a:lnSpc>
                <a:spcPct val="150000"/>
              </a:lnSpc>
              <a:buSzPct val="75000"/>
              <a:buFont typeface="Wingdings" panose="05000000000000000000" pitchFamily="2" charset="2"/>
              <a:buChar char="§"/>
            </a:pPr>
            <a:r>
              <a:rPr lang="en-US" sz="2000" dirty="0">
                <a:latin typeface="+mn-lt"/>
              </a:rPr>
              <a:t>Avoid phrases which are obsolete or </a:t>
            </a:r>
            <a:r>
              <a:rPr lang="en-US" sz="2000" dirty="0" smtClean="0">
                <a:latin typeface="+mn-lt"/>
              </a:rPr>
              <a:t>wrong.</a:t>
            </a:r>
            <a:endParaRPr lang="en-US" sz="2000" dirty="0">
              <a:latin typeface="+mn-lt"/>
            </a:endParaRPr>
          </a:p>
          <a:p>
            <a:pPr>
              <a:lnSpc>
                <a:spcPct val="150000"/>
              </a:lnSpc>
              <a:buSzPct val="75000"/>
              <a:buFont typeface="Wingdings" panose="05000000000000000000" pitchFamily="2" charset="2"/>
              <a:buChar char="§"/>
            </a:pPr>
            <a:r>
              <a:rPr lang="en-US" sz="2000" dirty="0">
                <a:latin typeface="+mn-lt"/>
              </a:rPr>
              <a:t>Know which part of a word to stress </a:t>
            </a:r>
            <a:r>
              <a:rPr lang="en-US" sz="2000" dirty="0" smtClean="0">
                <a:latin typeface="+mn-lt"/>
              </a:rPr>
              <a:t>on.</a:t>
            </a:r>
            <a:endParaRPr lang="en-US" sz="2000" dirty="0">
              <a:latin typeface="+mn-lt"/>
            </a:endParaRPr>
          </a:p>
          <a:p>
            <a:pPr>
              <a:lnSpc>
                <a:spcPct val="150000"/>
              </a:lnSpc>
              <a:buSzPct val="75000"/>
              <a:buFont typeface="Wingdings" panose="05000000000000000000" pitchFamily="2" charset="2"/>
              <a:buChar char="§"/>
            </a:pPr>
            <a:r>
              <a:rPr lang="en-US" sz="2000" dirty="0">
                <a:latin typeface="+mn-lt"/>
              </a:rPr>
              <a:t>Stress on the right word in a sentence to convey specific </a:t>
            </a:r>
            <a:r>
              <a:rPr lang="en-US" sz="2000" dirty="0" smtClean="0">
                <a:latin typeface="+mn-lt"/>
              </a:rPr>
              <a:t>meaning.</a:t>
            </a:r>
            <a:endParaRPr lang="en-US" sz="2000" dirty="0">
              <a:latin typeface="+mn-lt"/>
            </a:endParaRPr>
          </a:p>
          <a:p>
            <a:pPr>
              <a:lnSpc>
                <a:spcPct val="150000"/>
              </a:lnSpc>
              <a:buSzPct val="75000"/>
              <a:buFont typeface="Wingdings" panose="05000000000000000000" pitchFamily="2" charset="2"/>
              <a:buChar char="§"/>
            </a:pPr>
            <a:r>
              <a:rPr lang="en-US" sz="2000" dirty="0">
                <a:latin typeface="+mn-lt"/>
              </a:rPr>
              <a:t>Know the different speech sounds in </a:t>
            </a:r>
            <a:r>
              <a:rPr lang="en-US" sz="2000" dirty="0" smtClean="0">
                <a:latin typeface="+mn-lt"/>
              </a:rPr>
              <a:t>English.</a:t>
            </a:r>
            <a:endParaRPr lang="en-US" sz="2000" dirty="0">
              <a:latin typeface="+mn-lt"/>
            </a:endParaRPr>
          </a:p>
          <a:p>
            <a:pPr>
              <a:lnSpc>
                <a:spcPct val="150000"/>
              </a:lnSpc>
              <a:buSzPct val="75000"/>
              <a:buFont typeface="Wingdings" panose="05000000000000000000" pitchFamily="2" charset="2"/>
              <a:buChar char="§"/>
            </a:pPr>
            <a:r>
              <a:rPr lang="en-US" sz="2000" dirty="0">
                <a:latin typeface="+mn-lt"/>
              </a:rPr>
              <a:t>Understand the importance of </a:t>
            </a:r>
            <a:r>
              <a:rPr lang="en-US" sz="2000" dirty="0" smtClean="0">
                <a:latin typeface="+mn-lt"/>
              </a:rPr>
              <a:t>correct pronunciation.</a:t>
            </a:r>
            <a:endParaRPr lang="en-US" sz="2000" dirty="0">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40</a:t>
            </a:fld>
            <a:endParaRPr lang="en-US" dirty="0"/>
          </a:p>
        </p:txBody>
      </p:sp>
    </p:spTree>
    <p:extLst>
      <p:ext uri="{BB962C8B-B14F-4D97-AF65-F5344CB8AC3E}">
        <p14:creationId xmlns:p14="http://schemas.microsoft.com/office/powerpoint/2010/main" val="891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1" y="1533525"/>
            <a:ext cx="8688387" cy="1362075"/>
          </a:xfrm>
        </p:spPr>
        <p:txBody>
          <a:bodyPr/>
          <a:lstStyle/>
          <a:p>
            <a:r>
              <a:rPr lang="en-US" dirty="0" smtClean="0">
                <a:latin typeface="+mn-lt"/>
              </a:rPr>
              <a:t>Thank You</a:t>
            </a:r>
            <a:endParaRPr lang="en-US" dirty="0">
              <a:latin typeface="+mn-lt"/>
            </a:endParaRPr>
          </a:p>
        </p:txBody>
      </p:sp>
    </p:spTree>
    <p:extLst>
      <p:ext uri="{BB962C8B-B14F-4D97-AF65-F5344CB8AC3E}">
        <p14:creationId xmlns:p14="http://schemas.microsoft.com/office/powerpoint/2010/main" val="336514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mn-lt"/>
              </a:rPr>
              <a:t>Course Information</a:t>
            </a:r>
            <a:endParaRPr lang="en-US" sz="3200" dirty="0">
              <a:latin typeface="+mn-lt"/>
            </a:endParaRPr>
          </a:p>
        </p:txBody>
      </p:sp>
      <p:sp>
        <p:nvSpPr>
          <p:cNvPr id="3" name="Content Placeholder 2"/>
          <p:cNvSpPr>
            <a:spLocks noGrp="1"/>
          </p:cNvSpPr>
          <p:nvPr>
            <p:ph idx="1"/>
          </p:nvPr>
        </p:nvSpPr>
        <p:spPr>
          <a:xfrm>
            <a:off x="232350" y="1447800"/>
            <a:ext cx="8684638" cy="2362200"/>
          </a:xfrm>
        </p:spPr>
        <p:txBody>
          <a:bodyPr/>
          <a:lstStyle/>
          <a:p>
            <a:pPr marL="0" indent="0">
              <a:buNone/>
            </a:pPr>
            <a:r>
              <a:rPr lang="en-US" sz="2000" dirty="0" smtClean="0">
                <a:latin typeface="+mn-lt"/>
              </a:rPr>
              <a:t>Course Code: </a:t>
            </a:r>
            <a:r>
              <a:rPr lang="en-US" sz="2000" dirty="0" smtClean="0">
                <a:solidFill>
                  <a:srgbClr val="0070C0"/>
                </a:solidFill>
                <a:latin typeface="+mn-lt"/>
              </a:rPr>
              <a:t>LDFS61</a:t>
            </a:r>
            <a:endParaRPr lang="en-US" sz="2000" dirty="0">
              <a:solidFill>
                <a:srgbClr val="0070C0"/>
              </a:solidFill>
              <a:latin typeface="+mn-lt"/>
            </a:endParaRPr>
          </a:p>
          <a:p>
            <a:pPr marL="0" indent="0">
              <a:buNone/>
            </a:pPr>
            <a:r>
              <a:rPr lang="en-US" sz="2000" dirty="0" smtClean="0">
                <a:latin typeface="+mn-lt"/>
              </a:rPr>
              <a:t>Course Name: </a:t>
            </a:r>
            <a:r>
              <a:rPr lang="en-US" sz="2000" dirty="0" smtClean="0">
                <a:solidFill>
                  <a:srgbClr val="0070C0"/>
                </a:solidFill>
                <a:latin typeface="+mn-lt"/>
              </a:rPr>
              <a:t>Speaking skills</a:t>
            </a:r>
          </a:p>
          <a:p>
            <a:pPr marL="0" indent="0">
              <a:buNone/>
            </a:pPr>
            <a:r>
              <a:rPr lang="en-US" sz="2000" dirty="0" smtClean="0">
                <a:latin typeface="+mn-lt"/>
              </a:rPr>
              <a:t>Document Number: </a:t>
            </a:r>
            <a:r>
              <a:rPr lang="en-US" sz="2000" dirty="0" smtClean="0">
                <a:solidFill>
                  <a:srgbClr val="0070C0"/>
                </a:solidFill>
                <a:latin typeface="+mn-lt"/>
              </a:rPr>
              <a:t>1.1</a:t>
            </a:r>
            <a:r>
              <a:rPr lang="en-US" sz="2000" dirty="0" smtClean="0">
                <a:latin typeface="+mn-lt"/>
              </a:rPr>
              <a:t> </a:t>
            </a:r>
            <a:endParaRPr lang="en-US" sz="2000" dirty="0" smtClean="0">
              <a:solidFill>
                <a:srgbClr val="0070C0"/>
              </a:solidFill>
              <a:latin typeface="+mn-lt"/>
            </a:endParaRPr>
          </a:p>
          <a:p>
            <a:pPr marL="0" indent="0">
              <a:buNone/>
            </a:pPr>
            <a:r>
              <a:rPr lang="en-US" sz="2000" dirty="0" smtClean="0">
                <a:latin typeface="+mn-lt"/>
              </a:rPr>
              <a:t>Version Number: </a:t>
            </a:r>
            <a:r>
              <a:rPr lang="en-US" sz="2000" dirty="0" smtClean="0">
                <a:solidFill>
                  <a:srgbClr val="0070C0"/>
                </a:solidFill>
                <a:latin typeface="+mn-lt"/>
              </a:rPr>
              <a:t>1.1</a:t>
            </a:r>
            <a:endParaRPr lang="en-US" sz="2000" dirty="0">
              <a:solidFill>
                <a:srgbClr val="0070C0"/>
              </a:solidFill>
              <a:latin typeface="+mn-lt"/>
            </a:endParaRPr>
          </a:p>
        </p:txBody>
      </p:sp>
      <p:sp>
        <p:nvSpPr>
          <p:cNvPr id="5" name="Slide Number Placeholder 4"/>
          <p:cNvSpPr>
            <a:spLocks noGrp="1"/>
          </p:cNvSpPr>
          <p:nvPr>
            <p:ph type="sldNum" sz="quarter" idx="12"/>
          </p:nvPr>
        </p:nvSpPr>
        <p:spPr/>
        <p:txBody>
          <a:bodyPr/>
          <a:lstStyle/>
          <a:p>
            <a:fld id="{14D65173-87C9-47C0-A890-7AD8E2754265}" type="slidenum">
              <a:rPr lang="en-US" smtClean="0"/>
              <a:pPr/>
              <a:t>5</a:t>
            </a:fld>
            <a:endParaRPr lang="en-US" dirty="0"/>
          </a:p>
        </p:txBody>
      </p:sp>
    </p:spTree>
    <p:extLst>
      <p:ext uri="{BB962C8B-B14F-4D97-AF65-F5344CB8AC3E}">
        <p14:creationId xmlns:p14="http://schemas.microsoft.com/office/powerpoint/2010/main" val="2912968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578733" y="78273"/>
            <a:ext cx="194027" cy="190821"/>
          </a:xfrm>
        </p:spPr>
        <p:txBody>
          <a:bodyPr/>
          <a:lstStyle/>
          <a:p>
            <a:fld id="{14D65173-87C9-47C0-A890-7AD8E2754265}" type="slidenum">
              <a:rPr lang="en-US" smtClean="0"/>
              <a:pPr/>
              <a:t>6</a:t>
            </a:fld>
            <a:endParaRPr lang="en-US" dirty="0"/>
          </a:p>
        </p:txBody>
      </p:sp>
      <p:sp>
        <p:nvSpPr>
          <p:cNvPr id="8" name="Content Placeholder 2"/>
          <p:cNvSpPr>
            <a:spLocks noGrp="1"/>
          </p:cNvSpPr>
          <p:nvPr>
            <p:ph idx="1"/>
          </p:nvPr>
        </p:nvSpPr>
        <p:spPr>
          <a:xfrm>
            <a:off x="232350" y="1018406"/>
            <a:ext cx="5715000" cy="4876800"/>
          </a:xfrm>
        </p:spPr>
        <p:txBody>
          <a:bodyPr>
            <a:noAutofit/>
          </a:bodyPr>
          <a:lstStyle/>
          <a:p>
            <a:pPr>
              <a:lnSpc>
                <a:spcPct val="200000"/>
              </a:lnSpc>
              <a:buSzPct val="80000"/>
              <a:buFont typeface="Wingdings" panose="05000000000000000000" pitchFamily="2" charset="2"/>
              <a:buChar char="q"/>
            </a:pPr>
            <a:r>
              <a:rPr lang="en-US" sz="2400" dirty="0">
                <a:latin typeface="+mn-lt"/>
              </a:rPr>
              <a:t>Speech</a:t>
            </a:r>
          </a:p>
          <a:p>
            <a:pPr>
              <a:lnSpc>
                <a:spcPct val="200000"/>
              </a:lnSpc>
              <a:buSzPct val="80000"/>
              <a:buFont typeface="Wingdings" panose="05000000000000000000" pitchFamily="2" charset="2"/>
              <a:buChar char="q"/>
            </a:pPr>
            <a:r>
              <a:rPr lang="en-US" sz="2400" dirty="0" smtClean="0">
                <a:latin typeface="+mn-lt"/>
              </a:rPr>
              <a:t>Speech Sounds</a:t>
            </a:r>
          </a:p>
          <a:p>
            <a:pPr>
              <a:lnSpc>
                <a:spcPct val="200000"/>
              </a:lnSpc>
              <a:buSzPct val="80000"/>
              <a:buFont typeface="Wingdings" panose="05000000000000000000" pitchFamily="2" charset="2"/>
              <a:buChar char="q"/>
            </a:pPr>
            <a:r>
              <a:rPr lang="en-US" sz="2400" dirty="0">
                <a:latin typeface="+mn-lt"/>
              </a:rPr>
              <a:t>Voice</a:t>
            </a:r>
          </a:p>
          <a:p>
            <a:pPr>
              <a:lnSpc>
                <a:spcPct val="200000"/>
              </a:lnSpc>
              <a:buSzPct val="80000"/>
              <a:buFont typeface="Wingdings" panose="05000000000000000000" pitchFamily="2" charset="2"/>
              <a:buChar char="q"/>
            </a:pPr>
            <a:r>
              <a:rPr lang="en-US" sz="2400" dirty="0" smtClean="0">
                <a:latin typeface="+mn-lt"/>
              </a:rPr>
              <a:t>Indianisms</a:t>
            </a:r>
          </a:p>
          <a:p>
            <a:pPr>
              <a:lnSpc>
                <a:spcPct val="200000"/>
              </a:lnSpc>
              <a:buSzPct val="80000"/>
              <a:buFont typeface="Wingdings" panose="05000000000000000000" pitchFamily="2" charset="2"/>
              <a:buChar char="q"/>
            </a:pPr>
            <a:r>
              <a:rPr lang="en-US" sz="2400" dirty="0" smtClean="0">
                <a:latin typeface="+mn-lt"/>
              </a:rPr>
              <a:t>Pronunciation</a:t>
            </a:r>
            <a:endParaRPr lang="en-US" sz="2400" dirty="0">
              <a:latin typeface="+mn-lt"/>
            </a:endParaRPr>
          </a:p>
        </p:txBody>
      </p:sp>
      <p:sp>
        <p:nvSpPr>
          <p:cNvPr id="5" name="Title 1"/>
          <p:cNvSpPr txBox="1">
            <a:spLocks/>
          </p:cNvSpPr>
          <p:nvPr/>
        </p:nvSpPr>
        <p:spPr>
          <a:xfrm>
            <a:off x="232350" y="194691"/>
            <a:ext cx="8684638" cy="7084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accent1"/>
                </a:solidFill>
                <a:latin typeface="Arial" pitchFamily="34" charset="0"/>
                <a:ea typeface="+mj-ea"/>
                <a:cs typeface="Arial" pitchFamily="34" charset="0"/>
              </a:defRPr>
            </a:lvl1pPr>
          </a:lstStyle>
          <a:p>
            <a:r>
              <a:rPr lang="en-US" sz="3200" dirty="0" smtClean="0">
                <a:latin typeface="+mn-lt"/>
              </a:rPr>
              <a:t>Session Plan</a:t>
            </a:r>
            <a:endParaRPr lang="en-US" sz="3200" dirty="0">
              <a:latin typeface="+mn-lt"/>
            </a:endParaRPr>
          </a:p>
        </p:txBody>
      </p:sp>
    </p:spTree>
    <p:extLst>
      <p:ext uri="{BB962C8B-B14F-4D97-AF65-F5344CB8AC3E}">
        <p14:creationId xmlns:p14="http://schemas.microsoft.com/office/powerpoint/2010/main" val="260286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Effect transition="in" filter="fade">
                                      <p:cBhvr>
                                        <p:cTn id="35" dur="1000"/>
                                        <p:tgtEl>
                                          <p:spTgt spid="8">
                                            <p:txEl>
                                              <p:pRg st="4" end="4"/>
                                            </p:txEl>
                                          </p:spTgt>
                                        </p:tgtEl>
                                      </p:cBhvr>
                                    </p:animEffect>
                                    <p:anim calcmode="lin" valueType="num">
                                      <p:cBhvr>
                                        <p:cTn id="3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D65173-87C9-47C0-A890-7AD8E2754265}" type="slidenum">
              <a:rPr lang="en-US" smtClean="0"/>
              <a:pPr/>
              <a:t>7</a:t>
            </a:fld>
            <a:endParaRPr lang="en-US" dirty="0"/>
          </a:p>
        </p:txBody>
      </p:sp>
      <p:sp>
        <p:nvSpPr>
          <p:cNvPr id="10" name="Title 1"/>
          <p:cNvSpPr>
            <a:spLocks noGrp="1"/>
          </p:cNvSpPr>
          <p:nvPr>
            <p:ph type="title"/>
          </p:nvPr>
        </p:nvSpPr>
        <p:spPr>
          <a:xfrm>
            <a:off x="304800" y="173683"/>
            <a:ext cx="8760838" cy="708469"/>
          </a:xfrm>
        </p:spPr>
        <p:txBody>
          <a:bodyPr>
            <a:normAutofit/>
          </a:bodyPr>
          <a:lstStyle/>
          <a:p>
            <a:pPr eaLnBrk="1" hangingPunct="1">
              <a:defRPr/>
            </a:pPr>
            <a:r>
              <a:rPr lang="en-US" sz="3200" dirty="0" smtClean="0">
                <a:latin typeface="+mn-lt"/>
              </a:rPr>
              <a:t>Session Objectives</a:t>
            </a:r>
            <a:endParaRPr lang="en-US" sz="3200" dirty="0">
              <a:latin typeface="+mn-lt"/>
            </a:endParaRPr>
          </a:p>
        </p:txBody>
      </p:sp>
      <p:sp>
        <p:nvSpPr>
          <p:cNvPr id="11" name="Content Placeholder 2"/>
          <p:cNvSpPr txBox="1">
            <a:spLocks/>
          </p:cNvSpPr>
          <p:nvPr/>
        </p:nvSpPr>
        <p:spPr>
          <a:xfrm>
            <a:off x="304800" y="1066800"/>
            <a:ext cx="8684638" cy="4953000"/>
          </a:xfrm>
          <a:prstGeom prst="rect">
            <a:avLst/>
          </a:prstGeom>
        </p:spPr>
        <p:txBody>
          <a:bodyPr vert="horz" lIns="91440" tIns="45720" rIns="91440" bIns="45720" rtlCol="0">
            <a:no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SzPct val="80000"/>
              <a:buNone/>
            </a:pPr>
            <a:r>
              <a:rPr lang="en-US" sz="2000" dirty="0" smtClean="0">
                <a:latin typeface="+mn-lt"/>
              </a:rPr>
              <a:t>By </a:t>
            </a:r>
            <a:r>
              <a:rPr lang="en-US" sz="2000" dirty="0">
                <a:latin typeface="+mn-lt"/>
              </a:rPr>
              <a:t>the end of this </a:t>
            </a:r>
            <a:r>
              <a:rPr lang="en-US" sz="2000" dirty="0" smtClean="0">
                <a:latin typeface="+mn-lt"/>
              </a:rPr>
              <a:t>session, </a:t>
            </a:r>
            <a:r>
              <a:rPr lang="en-US" sz="2000" dirty="0">
                <a:latin typeface="+mn-lt"/>
              </a:rPr>
              <a:t>the learner will be able to: </a:t>
            </a:r>
            <a:endParaRPr lang="en-US" sz="2000" dirty="0" smtClean="0">
              <a:latin typeface="+mn-lt"/>
            </a:endParaRPr>
          </a:p>
          <a:p>
            <a:pPr marL="0" indent="0">
              <a:lnSpc>
                <a:spcPct val="150000"/>
              </a:lnSpc>
              <a:buSzPct val="80000"/>
              <a:buNone/>
            </a:pPr>
            <a:endParaRPr lang="en-US" sz="2000" dirty="0">
              <a:latin typeface="+mn-lt"/>
            </a:endParaRPr>
          </a:p>
          <a:p>
            <a:pPr lvl="1">
              <a:lnSpc>
                <a:spcPct val="150000"/>
              </a:lnSpc>
              <a:buSzPct val="80000"/>
              <a:buFont typeface="Wingdings" panose="05000000000000000000" pitchFamily="2" charset="2"/>
              <a:buChar char="§"/>
            </a:pPr>
            <a:r>
              <a:rPr lang="en-US" sz="2000" dirty="0" smtClean="0">
                <a:latin typeface="+mn-lt"/>
              </a:rPr>
              <a:t>Understand </a:t>
            </a:r>
            <a:r>
              <a:rPr lang="en-US" sz="2000" dirty="0">
                <a:latin typeface="+mn-lt"/>
              </a:rPr>
              <a:t>skills required for speaking effectively</a:t>
            </a:r>
          </a:p>
          <a:p>
            <a:pPr lvl="1">
              <a:lnSpc>
                <a:spcPct val="150000"/>
              </a:lnSpc>
              <a:buSzPct val="80000"/>
              <a:buFont typeface="Wingdings" panose="05000000000000000000" pitchFamily="2" charset="2"/>
              <a:buChar char="§"/>
            </a:pPr>
            <a:r>
              <a:rPr lang="en-US" sz="2000" dirty="0" smtClean="0">
                <a:latin typeface="+mn-lt"/>
              </a:rPr>
              <a:t>Understand </a:t>
            </a:r>
            <a:r>
              <a:rPr lang="en-US" sz="2000" dirty="0">
                <a:latin typeface="+mn-lt"/>
              </a:rPr>
              <a:t>the various vowel and consonant sounds in English, and use this knowledge for pronouncing words clearly and correctly</a:t>
            </a:r>
          </a:p>
          <a:p>
            <a:pPr lvl="1">
              <a:lnSpc>
                <a:spcPct val="150000"/>
              </a:lnSpc>
              <a:buSzPct val="80000"/>
              <a:buFont typeface="Wingdings" panose="05000000000000000000" pitchFamily="2" charset="2"/>
              <a:buChar char="§"/>
            </a:pPr>
            <a:r>
              <a:rPr lang="en-US" sz="2000" dirty="0" smtClean="0">
                <a:latin typeface="+mn-lt"/>
              </a:rPr>
              <a:t>Use </a:t>
            </a:r>
            <a:r>
              <a:rPr lang="en-US" sz="2000" dirty="0">
                <a:latin typeface="+mn-lt"/>
              </a:rPr>
              <a:t>word and sentence stress while speaking</a:t>
            </a:r>
          </a:p>
          <a:p>
            <a:pPr lvl="1">
              <a:lnSpc>
                <a:spcPct val="150000"/>
              </a:lnSpc>
              <a:buSzPct val="80000"/>
              <a:buFont typeface="Wingdings" panose="05000000000000000000" pitchFamily="2" charset="2"/>
              <a:buChar char="§"/>
            </a:pPr>
            <a:r>
              <a:rPr lang="en-US" sz="2000" dirty="0" smtClean="0">
                <a:latin typeface="+mn-lt"/>
              </a:rPr>
              <a:t>Understand </a:t>
            </a:r>
            <a:r>
              <a:rPr lang="en-US" sz="2000" dirty="0">
                <a:latin typeface="+mn-lt"/>
              </a:rPr>
              <a:t>and avoid </a:t>
            </a:r>
            <a:r>
              <a:rPr lang="en-US" sz="2000" dirty="0" err="1">
                <a:latin typeface="+mn-lt"/>
              </a:rPr>
              <a:t>Indianisms</a:t>
            </a:r>
            <a:endParaRPr lang="en-US" sz="2000" dirty="0">
              <a:latin typeface="+mn-lt"/>
            </a:endParaRPr>
          </a:p>
        </p:txBody>
      </p:sp>
    </p:spTree>
    <p:extLst>
      <p:ext uri="{BB962C8B-B14F-4D97-AF65-F5344CB8AC3E}">
        <p14:creationId xmlns:p14="http://schemas.microsoft.com/office/powerpoint/2010/main" val="379723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069" y="228600"/>
            <a:ext cx="8420100" cy="1470025"/>
          </a:xfrm>
        </p:spPr>
        <p:txBody>
          <a:bodyPr>
            <a:normAutofit/>
          </a:bodyPr>
          <a:lstStyle/>
          <a:p>
            <a:r>
              <a:rPr lang="en-US" dirty="0" smtClean="0">
                <a:latin typeface="+mn-lt"/>
              </a:rPr>
              <a:t>Speech</a:t>
            </a:r>
            <a:endParaRPr lang="en-US" dirty="0">
              <a:latin typeface="+mn-lt"/>
            </a:endParaRPr>
          </a:p>
        </p:txBody>
      </p:sp>
      <p:sp>
        <p:nvSpPr>
          <p:cNvPr id="4" name="Subtitle 3"/>
          <p:cNvSpPr>
            <a:spLocks noGrp="1"/>
          </p:cNvSpPr>
          <p:nvPr>
            <p:ph type="subTitle" idx="1"/>
          </p:nvPr>
        </p:nvSpPr>
        <p:spPr/>
        <p:txBody>
          <a:bodyPr/>
          <a:lstStyle/>
          <a:p>
            <a:r>
              <a:rPr lang="en-US" dirty="0" smtClean="0"/>
              <a:t>ETA – Learning &amp; Development</a:t>
            </a:r>
            <a:endParaRPr lang="en-US" dirty="0"/>
          </a:p>
        </p:txBody>
      </p:sp>
    </p:spTree>
    <p:extLst>
      <p:ext uri="{BB962C8B-B14F-4D97-AF65-F5344CB8AC3E}">
        <p14:creationId xmlns:p14="http://schemas.microsoft.com/office/powerpoint/2010/main" val="3933735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C08189B-C2E7-433E-82DE-E920A00954A4}" type="slidenum">
              <a:rPr lang="en-US" smtClean="0"/>
              <a:t>9</a:t>
            </a:fld>
            <a:endParaRPr lang="en-US"/>
          </a:p>
        </p:txBody>
      </p:sp>
      <p:sp>
        <p:nvSpPr>
          <p:cNvPr id="5" name="Rounded Rectangular Callout 4"/>
          <p:cNvSpPr/>
          <p:nvPr/>
        </p:nvSpPr>
        <p:spPr>
          <a:xfrm>
            <a:off x="1055148" y="990600"/>
            <a:ext cx="7162800" cy="3962400"/>
          </a:xfrm>
          <a:prstGeom prst="wedgeRoundRectCallout">
            <a:avLst>
              <a:gd name="adj1" fmla="val -41700"/>
              <a:gd name="adj2" fmla="val 69601"/>
              <a:gd name="adj3" fmla="val 16667"/>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smtClean="0">
                <a:latin typeface="Arial" panose="020B0604020202020204" pitchFamily="34" charset="0"/>
                <a:cs typeface="Arial" panose="020B0604020202020204" pitchFamily="34" charset="0"/>
              </a:rPr>
              <a:t>“Make </a:t>
            </a:r>
            <a:r>
              <a:rPr lang="en-US" sz="2800" dirty="0">
                <a:latin typeface="Arial" panose="020B0604020202020204" pitchFamily="34" charset="0"/>
                <a:cs typeface="Arial" panose="020B0604020202020204" pitchFamily="34" charset="0"/>
              </a:rPr>
              <a:t>thyself a craftsman in speech, for thereby thou shalt gain the upper </a:t>
            </a:r>
            <a:r>
              <a:rPr lang="en-US" sz="2800" dirty="0" smtClean="0">
                <a:latin typeface="Arial" panose="020B0604020202020204" pitchFamily="34" charset="0"/>
                <a:cs typeface="Arial" panose="020B0604020202020204" pitchFamily="34" charset="0"/>
              </a:rPr>
              <a:t>hand.”</a:t>
            </a:r>
          </a:p>
          <a:p>
            <a:pPr algn="ctr"/>
            <a:endParaRPr lang="en-US" sz="2800" dirty="0">
              <a:latin typeface="Arial" panose="020B0604020202020204" pitchFamily="34" charset="0"/>
              <a:cs typeface="Arial" panose="020B0604020202020204" pitchFamily="34" charset="0"/>
            </a:endParaRPr>
          </a:p>
          <a:p>
            <a:pPr algn="r"/>
            <a:r>
              <a:rPr lang="en-US" sz="2000" i="1" dirty="0" smtClean="0">
                <a:latin typeface="Arial" panose="020B0604020202020204" pitchFamily="34" charset="0"/>
                <a:cs typeface="Arial" panose="020B0604020202020204" pitchFamily="34" charset="0"/>
              </a:rPr>
              <a:t>-</a:t>
            </a:r>
            <a:r>
              <a:rPr lang="en-US" i="1" dirty="0" smtClean="0">
                <a:latin typeface="Arial" panose="020B0604020202020204" pitchFamily="34" charset="0"/>
                <a:cs typeface="Arial" panose="020B0604020202020204" pitchFamily="34" charset="0"/>
              </a:rPr>
              <a:t>Inscription found in a 3000 year old Egyptian tomb</a:t>
            </a:r>
            <a:endParaRPr lang="en-US"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1311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templat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9E0858C930E743A3264E6FE2C9A88A" ma:contentTypeVersion="1" ma:contentTypeDescription="Create a new document." ma:contentTypeScope="" ma:versionID="bac81e52b19f5b88f9bc7a863e710ca5">
  <xsd:schema xmlns:xsd="http://www.w3.org/2001/XMLSchema" xmlns:xs="http://www.w3.org/2001/XMLSchema" xmlns:p="http://schemas.microsoft.com/office/2006/metadata/properties" xmlns:ns2="1d663281-abe2-46f4-8981-dddc4add0c37" targetNamespace="http://schemas.microsoft.com/office/2006/metadata/properties" ma:root="true" ma:fieldsID="e9d79065602ba5f3a1d829c9930d4772" ns2:_="">
    <xsd:import namespace="1d663281-abe2-46f4-8981-dddc4add0c37"/>
    <xsd:element name="properties">
      <xsd:complexType>
        <xsd:sequence>
          <xsd:element name="documentManagement">
            <xsd:complexType>
              <xsd:all>
                <xsd:element ref="ns2:Target_x0020_Audienc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63281-abe2-46f4-8981-dddc4add0c37" elementFormDefault="qualified">
    <xsd:import namespace="http://schemas.microsoft.com/office/2006/documentManagement/types"/>
    <xsd:import namespace="http://schemas.microsoft.com/office/infopath/2007/PartnerControls"/>
    <xsd:element name="Target_x0020_Audiences" ma:index="8"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Target_x0020_Audiences xmlns="1d663281-abe2-46f4-8981-dddc4add0c37" xsi:nil="true"/>
  </documentManagement>
</p:properties>
</file>

<file path=customXml/itemProps1.xml><?xml version="1.0" encoding="utf-8"?>
<ds:datastoreItem xmlns:ds="http://schemas.openxmlformats.org/officeDocument/2006/customXml" ds:itemID="{96C787C0-8868-4C67-8C94-132BFB79E067}">
  <ds:schemaRefs>
    <ds:schemaRef ds:uri="http://schemas.microsoft.com/sharepoint/v3/contenttype/forms"/>
  </ds:schemaRefs>
</ds:datastoreItem>
</file>

<file path=customXml/itemProps2.xml><?xml version="1.0" encoding="utf-8"?>
<ds:datastoreItem xmlns:ds="http://schemas.openxmlformats.org/officeDocument/2006/customXml" ds:itemID="{C7AD85A1-2C16-45A8-939B-899FEBB8F2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63281-abe2-46f4-8981-dddc4add0c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28EB8E-58A3-47B4-A245-6C71ED84BABE}">
  <ds:schemaRefs>
    <ds:schemaRef ds:uri="http://schemas.microsoft.com/office/2006/metadata/properties"/>
    <ds:schemaRef ds:uri="http://purl.org/dc/elements/1.1/"/>
    <ds:schemaRef ds:uri="http://schemas.microsoft.com/office/2006/documentManagement/types"/>
    <ds:schemaRef ds:uri="http://purl.org/dc/dcmitype/"/>
    <ds:schemaRef ds:uri="http://schemas.openxmlformats.org/package/2006/metadata/core-properties"/>
    <ds:schemaRef ds:uri="http://purl.org/dc/terms/"/>
    <ds:schemaRef ds:uri="http://www.w3.org/XML/1998/namespace"/>
    <ds:schemaRef ds:uri="http://schemas.microsoft.com/office/infopath/2007/PartnerControls"/>
    <ds:schemaRef ds:uri="1d663281-abe2-46f4-8981-dddc4add0c37"/>
  </ds:schemaRefs>
</ds:datastoreItem>
</file>

<file path=docProps/app.xml><?xml version="1.0" encoding="utf-8"?>
<Properties xmlns="http://schemas.openxmlformats.org/officeDocument/2006/extended-properties" xmlns:vt="http://schemas.openxmlformats.org/officeDocument/2006/docPropsVTypes">
  <TotalTime>9161</TotalTime>
  <Words>2982</Words>
  <Application>Microsoft Office PowerPoint</Application>
  <PresentationFormat>On-screen Show (4:3)</PresentationFormat>
  <Paragraphs>451</Paragraphs>
  <Slides>41</Slides>
  <Notes>23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49" baseType="lpstr">
      <vt:lpstr>Arial</vt:lpstr>
      <vt:lpstr>Calibri</vt:lpstr>
      <vt:lpstr>Symbol</vt:lpstr>
      <vt:lpstr>Times New Roman</vt:lpstr>
      <vt:lpstr>Wingdings</vt:lpstr>
      <vt:lpstr>Office Theme</vt:lpstr>
      <vt:lpstr>template</vt:lpstr>
      <vt:lpstr>Document</vt:lpstr>
      <vt:lpstr>Usage Guidelines</vt:lpstr>
      <vt:lpstr>Speaking Skills</vt:lpstr>
      <vt:lpstr>Copyright Guideline</vt:lpstr>
      <vt:lpstr>Confidential Information</vt:lpstr>
      <vt:lpstr>Course Information</vt:lpstr>
      <vt:lpstr>PowerPoint Presentation</vt:lpstr>
      <vt:lpstr>Session Objectives</vt:lpstr>
      <vt:lpstr>Speech</vt:lpstr>
      <vt:lpstr>PowerPoint Presentation</vt:lpstr>
      <vt:lpstr>Aristotle – 5 elements of speech</vt:lpstr>
      <vt:lpstr>Elements of Speech</vt:lpstr>
      <vt:lpstr>Types of Speech</vt:lpstr>
      <vt:lpstr>Secrets to Speaking – 5 P’s</vt:lpstr>
      <vt:lpstr>Speech Sounds</vt:lpstr>
      <vt:lpstr>Speech Sounds in English</vt:lpstr>
      <vt:lpstr>Vowels</vt:lpstr>
      <vt:lpstr>Vowel Combination</vt:lpstr>
      <vt:lpstr>Consonants</vt:lpstr>
      <vt:lpstr>Voice</vt:lpstr>
      <vt:lpstr>Stress</vt:lpstr>
      <vt:lpstr>Word/Syllable Stress</vt:lpstr>
      <vt:lpstr>Word/Syllable Stress</vt:lpstr>
      <vt:lpstr>Word/Syllable Stress</vt:lpstr>
      <vt:lpstr>Word/Syllable Stress</vt:lpstr>
      <vt:lpstr>Noun to a Verb</vt:lpstr>
      <vt:lpstr>Sentence Stress</vt:lpstr>
      <vt:lpstr>Content and Function words</vt:lpstr>
      <vt:lpstr>Intonation</vt:lpstr>
      <vt:lpstr>Intonation</vt:lpstr>
      <vt:lpstr>Intonation Exercise</vt:lpstr>
      <vt:lpstr>Say it Right!</vt:lpstr>
      <vt:lpstr>Say it Right!</vt:lpstr>
      <vt:lpstr>Indianism</vt:lpstr>
      <vt:lpstr>What is Indianism?</vt:lpstr>
      <vt:lpstr>Phrases to be avoided</vt:lpstr>
      <vt:lpstr>Examples of Indianism</vt:lpstr>
      <vt:lpstr>Pronunciation</vt:lpstr>
      <vt:lpstr>Pronunciation</vt:lpstr>
      <vt:lpstr>Activity</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dc:creator>
  <cp:lastModifiedBy>Chandana Karanth</cp:lastModifiedBy>
  <cp:revision>272</cp:revision>
  <dcterms:created xsi:type="dcterms:W3CDTF">2013-05-05T14:52:23Z</dcterms:created>
  <dcterms:modified xsi:type="dcterms:W3CDTF">2018-06-29T12:37:18Z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0x010100EF9E0858C930E743A3264E6FE2C9A88A</vt:lpwstr>
  </property>
</Properties>
</file>