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9753600" cy="7315200"/>
  <p:notesSz cx="6858000" cy="9144000"/>
  <p:embeddedFontLst>
    <p:embeddedFont>
      <p:font typeface="Aleo" panose="020B0604020202020204" charset="0"/>
      <p:regular r:id="rId13"/>
    </p:embeddedFont>
    <p:embeddedFont>
      <p:font typeface="Aleo Bold" panose="020B0604020202020204" charset="0"/>
      <p:regular r:id="rId14"/>
    </p:embeddedFont>
    <p:embeddedFont>
      <p:font typeface="Arimo" panose="020B0604020202020204" charset="0"/>
      <p:regular r:id="rId15"/>
    </p:embeddedFont>
    <p:embeddedFont>
      <p:font typeface="Calibri" panose="020F0502020204030204" pitchFamily="34" charset="0"/>
      <p:regular r:id="rId16"/>
      <p:bold r:id="rId17"/>
      <p:italic r:id="rId18"/>
      <p:boldItalic r:id="rId19"/>
    </p:embeddedFont>
    <p:embeddedFont>
      <p:font typeface="Glacial Indifference" panose="020B0604020202020204" charset="0"/>
      <p:regular r:id="rId20"/>
    </p:embeddedFont>
    <p:embeddedFont>
      <p:font typeface="Glacial Indifference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92" d="100"/>
          <a:sy n="92" d="100"/>
        </p:scale>
        <p:origin x="101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mailto:rdhenkwat@gmail.com"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2813" y="6981970"/>
            <a:ext cx="10171900" cy="553887"/>
          </a:xfrm>
          <a:prstGeom prst="rect">
            <a:avLst/>
          </a:prstGeom>
        </p:spPr>
      </p:pic>
      <p:pic>
        <p:nvPicPr>
          <p:cNvPr id="3" name="Picture 3"/>
          <p:cNvPicPr>
            <a:picLocks noChangeAspect="1"/>
          </p:cNvPicPr>
          <p:nvPr/>
        </p:nvPicPr>
        <p:blipFill>
          <a:blip r:embed="rId3"/>
          <a:srcRect/>
          <a:stretch>
            <a:fillRect/>
          </a:stretch>
        </p:blipFill>
        <p:spPr>
          <a:xfrm>
            <a:off x="5398423" y="-1345732"/>
            <a:ext cx="3500443" cy="3500443"/>
          </a:xfrm>
          <a:prstGeom prst="rect">
            <a:avLst/>
          </a:prstGeom>
        </p:spPr>
      </p:pic>
      <p:grpSp>
        <p:nvGrpSpPr>
          <p:cNvPr id="4" name="Group 4"/>
          <p:cNvGrpSpPr>
            <a:grpSpLocks noChangeAspect="1"/>
          </p:cNvGrpSpPr>
          <p:nvPr/>
        </p:nvGrpSpPr>
        <p:grpSpPr>
          <a:xfrm>
            <a:off x="7410450" y="-152400"/>
            <a:ext cx="3716815" cy="371681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4"/>
          <a:srcRect/>
          <a:stretch>
            <a:fillRect/>
          </a:stretch>
        </p:blipFill>
        <p:spPr>
          <a:xfrm>
            <a:off x="5398423" y="916838"/>
            <a:ext cx="3078595" cy="3078595"/>
          </a:xfrm>
          <a:prstGeom prst="rect">
            <a:avLst/>
          </a:prstGeom>
        </p:spPr>
      </p:pic>
      <p:sp>
        <p:nvSpPr>
          <p:cNvPr id="7" name="TextBox 7"/>
          <p:cNvSpPr txBox="1"/>
          <p:nvPr/>
        </p:nvSpPr>
        <p:spPr>
          <a:xfrm>
            <a:off x="657225" y="4798758"/>
            <a:ext cx="8591550" cy="2282676"/>
          </a:xfrm>
          <a:prstGeom prst="rect">
            <a:avLst/>
          </a:prstGeom>
        </p:spPr>
        <p:txBody>
          <a:bodyPr lIns="0" tIns="0" rIns="0" bIns="0" rtlCol="0" anchor="t">
            <a:spAutoFit/>
          </a:bodyPr>
          <a:lstStyle/>
          <a:p>
            <a:pPr>
              <a:lnSpc>
                <a:spcPts val="8855"/>
              </a:lnSpc>
            </a:pPr>
            <a:r>
              <a:rPr lang="en-US" sz="8855" dirty="0" err="1">
                <a:solidFill>
                  <a:srgbClr val="F79A29"/>
                </a:solidFill>
                <a:latin typeface="Aleo Bold"/>
              </a:rPr>
              <a:t>TeleDoc</a:t>
            </a:r>
            <a:r>
              <a:rPr lang="en-US" sz="8855" dirty="0">
                <a:solidFill>
                  <a:srgbClr val="F79A29"/>
                </a:solidFill>
                <a:latin typeface="Aleo Bold"/>
              </a:rPr>
              <a:t> </a:t>
            </a:r>
            <a:r>
              <a:rPr lang="en-US" sz="3200" dirty="0">
                <a:solidFill>
                  <a:srgbClr val="F79A29"/>
                </a:solidFill>
                <a:latin typeface="Aleo Bold"/>
              </a:rPr>
              <a:t>(</a:t>
            </a:r>
            <a:r>
              <a:rPr lang="en-US" sz="2800" dirty="0">
                <a:solidFill>
                  <a:srgbClr val="F79A29"/>
                </a:solidFill>
                <a:latin typeface="Aleo Bold"/>
              </a:rPr>
              <a:t>http://teledoc.digital)</a:t>
            </a:r>
          </a:p>
          <a:p>
            <a:pPr>
              <a:lnSpc>
                <a:spcPts val="8855"/>
              </a:lnSpc>
            </a:pPr>
            <a:endParaRPr lang="en-US" sz="8855" dirty="0">
              <a:solidFill>
                <a:srgbClr val="F79A29"/>
              </a:solidFill>
              <a:latin typeface="Aleo Bold"/>
            </a:endParaRPr>
          </a:p>
        </p:txBody>
      </p:sp>
      <p:pic>
        <p:nvPicPr>
          <p:cNvPr id="8" name="Picture 8"/>
          <p:cNvPicPr>
            <a:picLocks noChangeAspect="1"/>
          </p:cNvPicPr>
          <p:nvPr/>
        </p:nvPicPr>
        <p:blipFill>
          <a:blip r:embed="rId5"/>
          <a:srcRect/>
          <a:stretch>
            <a:fillRect/>
          </a:stretch>
        </p:blipFill>
        <p:spPr>
          <a:xfrm>
            <a:off x="843973" y="1281401"/>
            <a:ext cx="3504287" cy="2926080"/>
          </a:xfrm>
          <a:prstGeom prst="rect">
            <a:avLst/>
          </a:prstGeom>
        </p:spPr>
      </p:pic>
      <p:pic>
        <p:nvPicPr>
          <p:cNvPr id="9" name="Picture 9"/>
          <p:cNvPicPr>
            <a:picLocks noChangeAspect="1"/>
          </p:cNvPicPr>
          <p:nvPr/>
        </p:nvPicPr>
        <p:blipFill>
          <a:blip r:embed="rId6"/>
          <a:srcRect/>
          <a:stretch>
            <a:fillRect/>
          </a:stretch>
        </p:blipFill>
        <p:spPr>
          <a:xfrm>
            <a:off x="657225" y="1440891"/>
            <a:ext cx="3901440" cy="2350618"/>
          </a:xfrm>
          <a:prstGeom prst="rect">
            <a:avLst/>
          </a:prstGeom>
        </p:spPr>
      </p:pic>
      <p:sp>
        <p:nvSpPr>
          <p:cNvPr id="10" name="TextBox 10"/>
          <p:cNvSpPr txBox="1"/>
          <p:nvPr/>
        </p:nvSpPr>
        <p:spPr>
          <a:xfrm>
            <a:off x="647700" y="6103787"/>
            <a:ext cx="8591550" cy="358499"/>
          </a:xfrm>
          <a:prstGeom prst="rect">
            <a:avLst/>
          </a:prstGeom>
        </p:spPr>
        <p:txBody>
          <a:bodyPr lIns="0" tIns="0" rIns="0" bIns="0" rtlCol="0" anchor="t">
            <a:spAutoFit/>
          </a:bodyPr>
          <a:lstStyle/>
          <a:p>
            <a:pPr>
              <a:lnSpc>
                <a:spcPts val="2958"/>
              </a:lnSpc>
            </a:pPr>
            <a:r>
              <a:rPr lang="en-US" sz="2113" spc="316" dirty="0">
                <a:solidFill>
                  <a:srgbClr val="FFFFFF"/>
                </a:solidFill>
                <a:latin typeface="Glacial Indifference Bold"/>
              </a:rPr>
              <a:t>A PRESENTATION BY THE DOCASSISTANT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17622" y="2690117"/>
            <a:ext cx="3085275" cy="3085275"/>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4" name="Group 4"/>
          <p:cNvGrpSpPr>
            <a:grpSpLocks noChangeAspect="1"/>
          </p:cNvGrpSpPr>
          <p:nvPr/>
        </p:nvGrpSpPr>
        <p:grpSpPr>
          <a:xfrm>
            <a:off x="9321764" y="0"/>
            <a:ext cx="3085275" cy="308527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2204556" y="1032553"/>
            <a:ext cx="3436938" cy="3436938"/>
          </a:xfrm>
          <a:prstGeom prst="rect">
            <a:avLst/>
          </a:prstGeom>
        </p:spPr>
      </p:pic>
      <p:sp>
        <p:nvSpPr>
          <p:cNvPr id="7" name="TextBox 7"/>
          <p:cNvSpPr txBox="1"/>
          <p:nvPr/>
        </p:nvSpPr>
        <p:spPr>
          <a:xfrm>
            <a:off x="1391355" y="152400"/>
            <a:ext cx="6970890" cy="1282402"/>
          </a:xfrm>
          <a:prstGeom prst="rect">
            <a:avLst/>
          </a:prstGeom>
        </p:spPr>
        <p:txBody>
          <a:bodyPr lIns="0" tIns="0" rIns="0" bIns="0" rtlCol="0" anchor="t">
            <a:spAutoFit/>
          </a:bodyPr>
          <a:lstStyle/>
          <a:p>
            <a:pPr algn="ctr">
              <a:lnSpc>
                <a:spcPts val="5029"/>
              </a:lnSpc>
            </a:pPr>
            <a:r>
              <a:rPr lang="en-US" sz="4226" dirty="0">
                <a:solidFill>
                  <a:srgbClr val="F79A29"/>
                </a:solidFill>
                <a:latin typeface="Aleo"/>
              </a:rPr>
              <a:t>AI and ML based </a:t>
            </a:r>
            <a:r>
              <a:rPr lang="en-US" sz="4226" dirty="0" err="1">
                <a:solidFill>
                  <a:srgbClr val="F79A29"/>
                </a:solidFill>
                <a:latin typeface="Aleo"/>
              </a:rPr>
              <a:t>ChatBot</a:t>
            </a:r>
            <a:r>
              <a:rPr lang="en-US" sz="4226" dirty="0">
                <a:solidFill>
                  <a:srgbClr val="F79A29"/>
                </a:solidFill>
                <a:latin typeface="Aleo"/>
              </a:rPr>
              <a:t> &amp; Data Analysis</a:t>
            </a:r>
          </a:p>
        </p:txBody>
      </p:sp>
      <p:pic>
        <p:nvPicPr>
          <p:cNvPr id="8" name="Picture 8"/>
          <p:cNvPicPr>
            <a:picLocks noChangeAspect="1"/>
          </p:cNvPicPr>
          <p:nvPr/>
        </p:nvPicPr>
        <p:blipFill>
          <a:blip r:embed="rId2"/>
          <a:srcRect/>
          <a:stretch>
            <a:fillRect/>
          </a:stretch>
        </p:blipFill>
        <p:spPr>
          <a:xfrm>
            <a:off x="8877835" y="1032553"/>
            <a:ext cx="3436938" cy="3436938"/>
          </a:xfrm>
          <a:prstGeom prst="rect">
            <a:avLst/>
          </a:prstGeom>
        </p:spPr>
      </p:pic>
      <p:sp>
        <p:nvSpPr>
          <p:cNvPr id="10" name="TextBox 10">
            <a:extLst>
              <a:ext uri="{FF2B5EF4-FFF2-40B4-BE49-F238E27FC236}">
                <a16:creationId xmlns:a16="http://schemas.microsoft.com/office/drawing/2014/main" id="{71957827-47ED-49A5-AF81-45617706418F}"/>
              </a:ext>
            </a:extLst>
          </p:cNvPr>
          <p:cNvSpPr txBox="1"/>
          <p:nvPr/>
        </p:nvSpPr>
        <p:spPr>
          <a:xfrm>
            <a:off x="2739590" y="1752600"/>
            <a:ext cx="4067175" cy="1580946"/>
          </a:xfrm>
          <a:prstGeom prst="rect">
            <a:avLst/>
          </a:prstGeom>
        </p:spPr>
        <p:txBody>
          <a:bodyPr lIns="0" tIns="0" rIns="0" bIns="0" rtlCol="0" anchor="t">
            <a:spAutoFit/>
          </a:bodyPr>
          <a:lstStyle/>
          <a:p>
            <a:pPr marL="391049" lvl="1" indent="-195524" algn="ctr">
              <a:lnSpc>
                <a:spcPts val="2535"/>
              </a:lnSpc>
              <a:buFont typeface="Arial"/>
              <a:buChar char="•"/>
            </a:pPr>
            <a:r>
              <a:rPr lang="en-US" sz="1811" spc="54" dirty="0">
                <a:solidFill>
                  <a:srgbClr val="FFFFFF"/>
                </a:solidFill>
                <a:latin typeface="Glacial Indifference"/>
              </a:rPr>
              <a:t>Doctors can use our AI based </a:t>
            </a:r>
            <a:r>
              <a:rPr lang="en-US" sz="1811" spc="54" dirty="0" err="1">
                <a:solidFill>
                  <a:srgbClr val="FFFFFF"/>
                </a:solidFill>
                <a:latin typeface="Glacial Indifference"/>
              </a:rPr>
              <a:t>ChatBot</a:t>
            </a:r>
            <a:r>
              <a:rPr lang="en-US" sz="1811" spc="54" dirty="0">
                <a:solidFill>
                  <a:srgbClr val="FFFFFF"/>
                </a:solidFill>
                <a:latin typeface="Glacial Indifference"/>
              </a:rPr>
              <a:t> to prescribe medication and suggest diet plan based on symptoms and report of the patient.</a:t>
            </a:r>
          </a:p>
        </p:txBody>
      </p:sp>
      <p:sp>
        <p:nvSpPr>
          <p:cNvPr id="12" name="TextBox 10">
            <a:extLst>
              <a:ext uri="{FF2B5EF4-FFF2-40B4-BE49-F238E27FC236}">
                <a16:creationId xmlns:a16="http://schemas.microsoft.com/office/drawing/2014/main" id="{08883FDD-EF30-4489-940D-B9C117DF84C9}"/>
              </a:ext>
            </a:extLst>
          </p:cNvPr>
          <p:cNvSpPr txBox="1"/>
          <p:nvPr/>
        </p:nvSpPr>
        <p:spPr>
          <a:xfrm>
            <a:off x="2843212" y="3518718"/>
            <a:ext cx="4067175" cy="2863348"/>
          </a:xfrm>
          <a:prstGeom prst="rect">
            <a:avLst/>
          </a:prstGeom>
        </p:spPr>
        <p:txBody>
          <a:bodyPr lIns="0" tIns="0" rIns="0" bIns="0" rtlCol="0" anchor="t">
            <a:spAutoFit/>
          </a:bodyPr>
          <a:lstStyle/>
          <a:p>
            <a:pPr marL="391049" lvl="1" indent="-195524" algn="ctr">
              <a:lnSpc>
                <a:spcPts val="2535"/>
              </a:lnSpc>
              <a:buFont typeface="Arial"/>
              <a:buChar char="•"/>
            </a:pPr>
            <a:r>
              <a:rPr lang="en-US" sz="1811" spc="54" dirty="0">
                <a:solidFill>
                  <a:srgbClr val="FFFFFF"/>
                </a:solidFill>
                <a:latin typeface="Glacial Indifference"/>
              </a:rPr>
              <a:t>We will maintain the Electronic Health Card of patients.</a:t>
            </a:r>
          </a:p>
          <a:p>
            <a:pPr marL="195525" lvl="1" algn="ctr">
              <a:lnSpc>
                <a:spcPts val="2535"/>
              </a:lnSpc>
            </a:pPr>
            <a:r>
              <a:rPr lang="en-US" sz="1811" spc="54" dirty="0">
                <a:solidFill>
                  <a:srgbClr val="FFFFFF"/>
                </a:solidFill>
                <a:latin typeface="Glacial Indifference"/>
              </a:rPr>
              <a:t>And their data will be used to improve our AI model.</a:t>
            </a:r>
          </a:p>
          <a:p>
            <a:pPr marL="195525" lvl="1" algn="ctr">
              <a:lnSpc>
                <a:spcPts val="2535"/>
              </a:lnSpc>
            </a:pPr>
            <a:r>
              <a:rPr lang="en-US" sz="1811" spc="54" dirty="0">
                <a:solidFill>
                  <a:srgbClr val="FFFFFF"/>
                </a:solidFill>
                <a:latin typeface="Glacial Indifference"/>
              </a:rPr>
              <a:t> Privacy of the patients will be maintained. Permission will be taken from patients before using their data, those will agree will be given cost benefits.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9A2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2813" y="6981970"/>
            <a:ext cx="10171900" cy="553887"/>
          </a:xfrm>
          <a:prstGeom prst="rect">
            <a:avLst/>
          </a:prstGeom>
        </p:spPr>
      </p:pic>
      <p:pic>
        <p:nvPicPr>
          <p:cNvPr id="3" name="Picture 3"/>
          <p:cNvPicPr>
            <a:picLocks noChangeAspect="1"/>
          </p:cNvPicPr>
          <p:nvPr/>
        </p:nvPicPr>
        <p:blipFill>
          <a:blip r:embed="rId3"/>
          <a:srcRect/>
          <a:stretch>
            <a:fillRect/>
          </a:stretch>
        </p:blipFill>
        <p:spPr>
          <a:xfrm>
            <a:off x="5398423" y="-1345732"/>
            <a:ext cx="3500443" cy="3500443"/>
          </a:xfrm>
          <a:prstGeom prst="rect">
            <a:avLst/>
          </a:prstGeom>
        </p:spPr>
      </p:pic>
      <p:grpSp>
        <p:nvGrpSpPr>
          <p:cNvPr id="4" name="Group 4"/>
          <p:cNvGrpSpPr>
            <a:grpSpLocks noChangeAspect="1"/>
          </p:cNvGrpSpPr>
          <p:nvPr/>
        </p:nvGrpSpPr>
        <p:grpSpPr>
          <a:xfrm>
            <a:off x="7410450" y="-152400"/>
            <a:ext cx="3716815" cy="371681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333330"/>
            </a:solidFill>
          </p:spPr>
        </p:sp>
      </p:grpSp>
      <p:pic>
        <p:nvPicPr>
          <p:cNvPr id="6" name="Picture 6"/>
          <p:cNvPicPr>
            <a:picLocks noChangeAspect="1"/>
          </p:cNvPicPr>
          <p:nvPr/>
        </p:nvPicPr>
        <p:blipFill>
          <a:blip r:embed="rId4"/>
          <a:srcRect/>
          <a:stretch>
            <a:fillRect/>
          </a:stretch>
        </p:blipFill>
        <p:spPr>
          <a:xfrm>
            <a:off x="5398423" y="916838"/>
            <a:ext cx="3078595" cy="3078595"/>
          </a:xfrm>
          <a:prstGeom prst="rect">
            <a:avLst/>
          </a:prstGeom>
        </p:spPr>
      </p:pic>
      <p:sp>
        <p:nvSpPr>
          <p:cNvPr id="7" name="TextBox 7"/>
          <p:cNvSpPr txBox="1"/>
          <p:nvPr/>
        </p:nvSpPr>
        <p:spPr>
          <a:xfrm>
            <a:off x="657225" y="4798758"/>
            <a:ext cx="8591550" cy="1194308"/>
          </a:xfrm>
          <a:prstGeom prst="rect">
            <a:avLst/>
          </a:prstGeom>
        </p:spPr>
        <p:txBody>
          <a:bodyPr lIns="0" tIns="0" rIns="0" bIns="0" rtlCol="0" anchor="t">
            <a:spAutoFit/>
          </a:bodyPr>
          <a:lstStyle/>
          <a:p>
            <a:pPr>
              <a:lnSpc>
                <a:spcPts val="8855"/>
              </a:lnSpc>
            </a:pPr>
            <a:r>
              <a:rPr lang="en-US" sz="8855">
                <a:solidFill>
                  <a:srgbClr val="333330"/>
                </a:solidFill>
                <a:latin typeface="Aleo Bold"/>
              </a:rPr>
              <a:t>Thank You</a:t>
            </a:r>
          </a:p>
        </p:txBody>
      </p:sp>
      <p:sp>
        <p:nvSpPr>
          <p:cNvPr id="8" name="TextBox 8"/>
          <p:cNvSpPr txBox="1"/>
          <p:nvPr/>
        </p:nvSpPr>
        <p:spPr>
          <a:xfrm>
            <a:off x="647700" y="6103787"/>
            <a:ext cx="8591550" cy="741037"/>
          </a:xfrm>
          <a:prstGeom prst="rect">
            <a:avLst/>
          </a:prstGeom>
        </p:spPr>
        <p:txBody>
          <a:bodyPr lIns="0" tIns="0" rIns="0" bIns="0" rtlCol="0" anchor="t">
            <a:spAutoFit/>
          </a:bodyPr>
          <a:lstStyle/>
          <a:p>
            <a:pPr>
              <a:lnSpc>
                <a:spcPts val="2958"/>
              </a:lnSpc>
            </a:pPr>
            <a:r>
              <a:rPr lang="en-US" sz="2113" spc="316" dirty="0">
                <a:solidFill>
                  <a:srgbClr val="FFFFFF"/>
                </a:solidFill>
                <a:latin typeface="Glacial Indifference Bold"/>
                <a:hlinkClick r:id="rId5"/>
              </a:rPr>
              <a:t>rdhenkwat@gmail.com</a:t>
            </a:r>
            <a:endParaRPr lang="en-US" sz="2113" spc="316" dirty="0">
              <a:solidFill>
                <a:srgbClr val="FFFFFF"/>
              </a:solidFill>
              <a:latin typeface="Glacial Indifference Bold"/>
            </a:endParaRPr>
          </a:p>
          <a:p>
            <a:pPr>
              <a:lnSpc>
                <a:spcPts val="2958"/>
              </a:lnSpc>
            </a:pPr>
            <a:endParaRPr lang="en-US" sz="2113" spc="316" dirty="0">
              <a:solidFill>
                <a:srgbClr val="FFFFFF"/>
              </a:solidFill>
              <a:latin typeface="Glacial Indifference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sp>
        <p:nvSpPr>
          <p:cNvPr id="2" name="TextBox 2"/>
          <p:cNvSpPr txBox="1"/>
          <p:nvPr/>
        </p:nvSpPr>
        <p:spPr>
          <a:xfrm>
            <a:off x="1533525" y="2473023"/>
            <a:ext cx="6648450" cy="1816703"/>
          </a:xfrm>
          <a:prstGeom prst="rect">
            <a:avLst/>
          </a:prstGeom>
        </p:spPr>
        <p:txBody>
          <a:bodyPr lIns="0" tIns="0" rIns="0" bIns="0" rtlCol="0" anchor="t">
            <a:spAutoFit/>
          </a:bodyPr>
          <a:lstStyle/>
          <a:p>
            <a:pPr algn="ctr">
              <a:lnSpc>
                <a:spcPts val="5029"/>
              </a:lnSpc>
            </a:pPr>
            <a:r>
              <a:rPr lang="en-US" sz="4226">
                <a:solidFill>
                  <a:srgbClr val="FFFFFF"/>
                </a:solidFill>
                <a:latin typeface="Aleo Bold"/>
              </a:rPr>
              <a:t>It is health that is real wealth and not pieces of gold and silver</a:t>
            </a:r>
          </a:p>
        </p:txBody>
      </p:sp>
      <p:pic>
        <p:nvPicPr>
          <p:cNvPr id="3" name="Picture 3"/>
          <p:cNvPicPr>
            <a:picLocks noChangeAspect="1"/>
          </p:cNvPicPr>
          <p:nvPr/>
        </p:nvPicPr>
        <p:blipFill>
          <a:blip r:embed="rId2"/>
          <a:srcRect/>
          <a:stretch>
            <a:fillRect/>
          </a:stretch>
        </p:blipFill>
        <p:spPr>
          <a:xfrm>
            <a:off x="-1371600" y="-228600"/>
            <a:ext cx="3086100" cy="3086100"/>
          </a:xfrm>
          <a:prstGeom prst="rect">
            <a:avLst/>
          </a:prstGeom>
        </p:spPr>
      </p:pic>
      <p:grpSp>
        <p:nvGrpSpPr>
          <p:cNvPr id="4" name="Group 4"/>
          <p:cNvGrpSpPr>
            <a:grpSpLocks noChangeAspect="1"/>
          </p:cNvGrpSpPr>
          <p:nvPr/>
        </p:nvGrpSpPr>
        <p:grpSpPr>
          <a:xfrm>
            <a:off x="6991350" y="5791200"/>
            <a:ext cx="2505004" cy="2505004"/>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8382000" y="4267200"/>
            <a:ext cx="3086100" cy="3086100"/>
          </a:xfrm>
          <a:prstGeom prst="rect">
            <a:avLst/>
          </a:prstGeom>
        </p:spPr>
      </p:pic>
      <p:pic>
        <p:nvPicPr>
          <p:cNvPr id="7" name="Picture 7"/>
          <p:cNvPicPr>
            <a:picLocks noChangeAspect="1"/>
          </p:cNvPicPr>
          <p:nvPr/>
        </p:nvPicPr>
        <p:blipFill>
          <a:blip r:embed="rId3"/>
          <a:srcRect/>
          <a:stretch>
            <a:fillRect/>
          </a:stretch>
        </p:blipFill>
        <p:spPr>
          <a:xfrm>
            <a:off x="4026911" y="381000"/>
            <a:ext cx="1718828" cy="1697342"/>
          </a:xfrm>
          <a:prstGeom prst="rect">
            <a:avLst/>
          </a:prstGeom>
        </p:spPr>
      </p:pic>
      <p:sp>
        <p:nvSpPr>
          <p:cNvPr id="8" name="TextBox 8"/>
          <p:cNvSpPr txBox="1"/>
          <p:nvPr/>
        </p:nvSpPr>
        <p:spPr>
          <a:xfrm>
            <a:off x="1543050" y="4684562"/>
            <a:ext cx="6686550" cy="355902"/>
          </a:xfrm>
          <a:prstGeom prst="rect">
            <a:avLst/>
          </a:prstGeom>
        </p:spPr>
        <p:txBody>
          <a:bodyPr lIns="0" tIns="0" rIns="0" bIns="0" rtlCol="0" anchor="t">
            <a:spAutoFit/>
          </a:bodyPr>
          <a:lstStyle/>
          <a:p>
            <a:pPr algn="ctr">
              <a:lnSpc>
                <a:spcPts val="2958"/>
              </a:lnSpc>
            </a:pPr>
            <a:r>
              <a:rPr lang="en-US" sz="2113" spc="63">
                <a:solidFill>
                  <a:srgbClr val="F79A29"/>
                </a:solidFill>
                <a:latin typeface="Glacial Indifference"/>
              </a:rPr>
              <a:t>Mahatma Ghandi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17622" y="2690117"/>
            <a:ext cx="3085275" cy="3085275"/>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4" name="Group 4"/>
          <p:cNvGrpSpPr>
            <a:grpSpLocks noChangeAspect="1"/>
          </p:cNvGrpSpPr>
          <p:nvPr/>
        </p:nvGrpSpPr>
        <p:grpSpPr>
          <a:xfrm>
            <a:off x="9321764" y="0"/>
            <a:ext cx="3085275" cy="308527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2204556" y="1032553"/>
            <a:ext cx="3436938" cy="3436938"/>
          </a:xfrm>
          <a:prstGeom prst="rect">
            <a:avLst/>
          </a:prstGeom>
        </p:spPr>
      </p:pic>
      <p:pic>
        <p:nvPicPr>
          <p:cNvPr id="7" name="Picture 7"/>
          <p:cNvPicPr>
            <a:picLocks noChangeAspect="1"/>
          </p:cNvPicPr>
          <p:nvPr/>
        </p:nvPicPr>
        <p:blipFill>
          <a:blip r:embed="rId2"/>
          <a:srcRect/>
          <a:stretch>
            <a:fillRect/>
          </a:stretch>
        </p:blipFill>
        <p:spPr>
          <a:xfrm>
            <a:off x="8877835" y="1032553"/>
            <a:ext cx="3436938" cy="3436938"/>
          </a:xfrm>
          <a:prstGeom prst="rect">
            <a:avLst/>
          </a:prstGeom>
        </p:spPr>
      </p:pic>
      <p:pic>
        <p:nvPicPr>
          <p:cNvPr id="8" name="Picture 8"/>
          <p:cNvPicPr>
            <a:picLocks noChangeAspect="1"/>
          </p:cNvPicPr>
          <p:nvPr/>
        </p:nvPicPr>
        <p:blipFill>
          <a:blip r:embed="rId3"/>
          <a:srcRect/>
          <a:stretch>
            <a:fillRect/>
          </a:stretch>
        </p:blipFill>
        <p:spPr>
          <a:xfrm>
            <a:off x="1489557" y="1677360"/>
            <a:ext cx="1778318" cy="1778318"/>
          </a:xfrm>
          <a:prstGeom prst="rect">
            <a:avLst/>
          </a:prstGeom>
        </p:spPr>
      </p:pic>
      <p:pic>
        <p:nvPicPr>
          <p:cNvPr id="9" name="Picture 9"/>
          <p:cNvPicPr>
            <a:picLocks noChangeAspect="1"/>
          </p:cNvPicPr>
          <p:nvPr/>
        </p:nvPicPr>
        <p:blipFill>
          <a:blip r:embed="rId4"/>
          <a:srcRect/>
          <a:stretch>
            <a:fillRect/>
          </a:stretch>
        </p:blipFill>
        <p:spPr>
          <a:xfrm>
            <a:off x="731520" y="4271906"/>
            <a:ext cx="3684950" cy="1860900"/>
          </a:xfrm>
          <a:prstGeom prst="rect">
            <a:avLst/>
          </a:prstGeom>
        </p:spPr>
      </p:pic>
      <p:sp>
        <p:nvSpPr>
          <p:cNvPr id="10" name="TextBox 10"/>
          <p:cNvSpPr txBox="1"/>
          <p:nvPr/>
        </p:nvSpPr>
        <p:spPr>
          <a:xfrm>
            <a:off x="4829710" y="4549950"/>
            <a:ext cx="4048125" cy="1266713"/>
          </a:xfrm>
          <a:prstGeom prst="rect">
            <a:avLst/>
          </a:prstGeom>
        </p:spPr>
        <p:txBody>
          <a:bodyPr lIns="0" tIns="0" rIns="0" bIns="0" rtlCol="0" anchor="t">
            <a:spAutoFit/>
          </a:bodyPr>
          <a:lstStyle/>
          <a:p>
            <a:pPr algn="ctr">
              <a:lnSpc>
                <a:spcPts val="2535"/>
              </a:lnSpc>
            </a:pPr>
            <a:r>
              <a:rPr lang="en-US" sz="1811" spc="54">
                <a:solidFill>
                  <a:srgbClr val="FFFFFF"/>
                </a:solidFill>
                <a:latin typeface="Glacial Indifference"/>
              </a:rPr>
              <a:t>33% of the world health budget will be from emerging economies such as India, Brazil, China, Middle East Countries.</a:t>
            </a:r>
          </a:p>
        </p:txBody>
      </p:sp>
      <p:sp>
        <p:nvSpPr>
          <p:cNvPr id="11" name="TextBox 11"/>
          <p:cNvSpPr txBox="1"/>
          <p:nvPr/>
        </p:nvSpPr>
        <p:spPr>
          <a:xfrm>
            <a:off x="4681538" y="2188965"/>
            <a:ext cx="4067175" cy="1266713"/>
          </a:xfrm>
          <a:prstGeom prst="rect">
            <a:avLst/>
          </a:prstGeom>
        </p:spPr>
        <p:txBody>
          <a:bodyPr lIns="0" tIns="0" rIns="0" bIns="0" rtlCol="0" anchor="t">
            <a:spAutoFit/>
          </a:bodyPr>
          <a:lstStyle/>
          <a:p>
            <a:pPr algn="ctr">
              <a:lnSpc>
                <a:spcPts val="2535"/>
              </a:lnSpc>
            </a:pPr>
            <a:r>
              <a:rPr lang="en-US" sz="1811" spc="54">
                <a:solidFill>
                  <a:srgbClr val="FFFFFF"/>
                </a:solidFill>
                <a:latin typeface="Glacial Indifference"/>
              </a:rPr>
              <a:t>Current HealthCare market expenditure is of 8.7 Trillion USD.</a:t>
            </a:r>
          </a:p>
          <a:p>
            <a:pPr algn="ctr">
              <a:lnSpc>
                <a:spcPts val="2535"/>
              </a:lnSpc>
            </a:pPr>
            <a:r>
              <a:rPr lang="en-US" sz="1811" spc="54">
                <a:solidFill>
                  <a:srgbClr val="FFFFFF"/>
                </a:solidFill>
                <a:latin typeface="Glacial Indifference"/>
              </a:rPr>
              <a:t>With market having growth rate of 12%.</a:t>
            </a:r>
          </a:p>
        </p:txBody>
      </p:sp>
      <p:sp>
        <p:nvSpPr>
          <p:cNvPr id="12" name="TextBox 12"/>
          <p:cNvSpPr txBox="1"/>
          <p:nvPr/>
        </p:nvSpPr>
        <p:spPr>
          <a:xfrm>
            <a:off x="1554822" y="496211"/>
            <a:ext cx="6648450" cy="654653"/>
          </a:xfrm>
          <a:prstGeom prst="rect">
            <a:avLst/>
          </a:prstGeom>
        </p:spPr>
        <p:txBody>
          <a:bodyPr lIns="0" tIns="0" rIns="0" bIns="0" rtlCol="0" anchor="t">
            <a:spAutoFit/>
          </a:bodyPr>
          <a:lstStyle/>
          <a:p>
            <a:pPr algn="ctr">
              <a:lnSpc>
                <a:spcPts val="5029"/>
              </a:lnSpc>
            </a:pPr>
            <a:r>
              <a:rPr lang="en-US" sz="4226">
                <a:solidFill>
                  <a:srgbClr val="F79A29"/>
                </a:solidFill>
                <a:latin typeface="Aleo Bold"/>
              </a:rPr>
              <a:t>The Numbers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17622" y="2690117"/>
            <a:ext cx="3085275" cy="3085275"/>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4" name="Group 4"/>
          <p:cNvGrpSpPr>
            <a:grpSpLocks noChangeAspect="1"/>
          </p:cNvGrpSpPr>
          <p:nvPr/>
        </p:nvGrpSpPr>
        <p:grpSpPr>
          <a:xfrm>
            <a:off x="9321764" y="0"/>
            <a:ext cx="3085275" cy="308527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2204556" y="1032553"/>
            <a:ext cx="3436938" cy="3436938"/>
          </a:xfrm>
          <a:prstGeom prst="rect">
            <a:avLst/>
          </a:prstGeom>
        </p:spPr>
      </p:pic>
      <p:pic>
        <p:nvPicPr>
          <p:cNvPr id="7" name="Picture 7"/>
          <p:cNvPicPr>
            <a:picLocks noChangeAspect="1"/>
          </p:cNvPicPr>
          <p:nvPr/>
        </p:nvPicPr>
        <p:blipFill>
          <a:blip r:embed="rId2"/>
          <a:srcRect/>
          <a:stretch>
            <a:fillRect/>
          </a:stretch>
        </p:blipFill>
        <p:spPr>
          <a:xfrm>
            <a:off x="8877835" y="1032553"/>
            <a:ext cx="3436938" cy="3436938"/>
          </a:xfrm>
          <a:prstGeom prst="rect">
            <a:avLst/>
          </a:prstGeom>
        </p:spPr>
      </p:pic>
      <p:pic>
        <p:nvPicPr>
          <p:cNvPr id="8" name="Picture 8"/>
          <p:cNvPicPr>
            <a:picLocks noChangeAspect="1"/>
          </p:cNvPicPr>
          <p:nvPr/>
        </p:nvPicPr>
        <p:blipFill>
          <a:blip r:embed="rId3"/>
          <a:srcRect/>
          <a:stretch>
            <a:fillRect/>
          </a:stretch>
        </p:blipFill>
        <p:spPr>
          <a:xfrm>
            <a:off x="1355056" y="1593793"/>
            <a:ext cx="7522780" cy="4181600"/>
          </a:xfrm>
          <a:prstGeom prst="rect">
            <a:avLst/>
          </a:prstGeom>
        </p:spPr>
      </p:pic>
      <p:sp>
        <p:nvSpPr>
          <p:cNvPr id="9" name="TextBox 9"/>
          <p:cNvSpPr txBox="1"/>
          <p:nvPr/>
        </p:nvSpPr>
        <p:spPr>
          <a:xfrm>
            <a:off x="1554822" y="496211"/>
            <a:ext cx="6648450" cy="666056"/>
          </a:xfrm>
          <a:prstGeom prst="rect">
            <a:avLst/>
          </a:prstGeom>
        </p:spPr>
        <p:txBody>
          <a:bodyPr lIns="0" tIns="0" rIns="0" bIns="0" rtlCol="0" anchor="t">
            <a:spAutoFit/>
          </a:bodyPr>
          <a:lstStyle/>
          <a:p>
            <a:pPr algn="ctr">
              <a:lnSpc>
                <a:spcPts val="5029"/>
              </a:lnSpc>
            </a:pPr>
            <a:r>
              <a:rPr lang="en-US" sz="4226">
                <a:solidFill>
                  <a:srgbClr val="F79A29"/>
                </a:solidFill>
                <a:latin typeface="Aleo Bold"/>
              </a:rPr>
              <a:t>StakeHolders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17622" y="2690117"/>
            <a:ext cx="3085275" cy="3085275"/>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4" name="Group 4"/>
          <p:cNvGrpSpPr>
            <a:grpSpLocks noChangeAspect="1"/>
          </p:cNvGrpSpPr>
          <p:nvPr/>
        </p:nvGrpSpPr>
        <p:grpSpPr>
          <a:xfrm>
            <a:off x="9321764" y="0"/>
            <a:ext cx="3085275" cy="308527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2204556" y="1032553"/>
            <a:ext cx="3436938" cy="3436938"/>
          </a:xfrm>
          <a:prstGeom prst="rect">
            <a:avLst/>
          </a:prstGeom>
        </p:spPr>
      </p:pic>
      <p:sp>
        <p:nvSpPr>
          <p:cNvPr id="7" name="TextBox 7"/>
          <p:cNvSpPr txBox="1"/>
          <p:nvPr/>
        </p:nvSpPr>
        <p:spPr>
          <a:xfrm>
            <a:off x="1391355" y="534311"/>
            <a:ext cx="6970890" cy="666056"/>
          </a:xfrm>
          <a:prstGeom prst="rect">
            <a:avLst/>
          </a:prstGeom>
        </p:spPr>
        <p:txBody>
          <a:bodyPr lIns="0" tIns="0" rIns="0" bIns="0" rtlCol="0" anchor="t">
            <a:spAutoFit/>
          </a:bodyPr>
          <a:lstStyle/>
          <a:p>
            <a:pPr algn="ctr">
              <a:lnSpc>
                <a:spcPts val="5029"/>
              </a:lnSpc>
            </a:pPr>
            <a:r>
              <a:rPr lang="en-US" sz="4226">
                <a:solidFill>
                  <a:srgbClr val="F79A29"/>
                </a:solidFill>
                <a:latin typeface="Aleo Bold"/>
              </a:rPr>
              <a:t>StakeHolder's Market Share</a:t>
            </a:r>
          </a:p>
        </p:txBody>
      </p:sp>
      <p:pic>
        <p:nvPicPr>
          <p:cNvPr id="8" name="Picture 8"/>
          <p:cNvPicPr>
            <a:picLocks noChangeAspect="1"/>
          </p:cNvPicPr>
          <p:nvPr/>
        </p:nvPicPr>
        <p:blipFill>
          <a:blip r:embed="rId2"/>
          <a:srcRect/>
          <a:stretch>
            <a:fillRect/>
          </a:stretch>
        </p:blipFill>
        <p:spPr>
          <a:xfrm>
            <a:off x="8877835" y="1032553"/>
            <a:ext cx="3436938" cy="3436938"/>
          </a:xfrm>
          <a:prstGeom prst="rect">
            <a:avLst/>
          </a:prstGeom>
        </p:spPr>
      </p:pic>
      <p:grpSp>
        <p:nvGrpSpPr>
          <p:cNvPr id="9" name="Group 9"/>
          <p:cNvGrpSpPr/>
          <p:nvPr/>
        </p:nvGrpSpPr>
        <p:grpSpPr>
          <a:xfrm>
            <a:off x="1391355" y="1758538"/>
            <a:ext cx="6283920" cy="4194400"/>
            <a:chOff x="0" y="0"/>
            <a:chExt cx="8378561" cy="5592533"/>
          </a:xfrm>
        </p:grpSpPr>
        <p:sp>
          <p:nvSpPr>
            <p:cNvPr id="10" name="TextBox 10"/>
            <p:cNvSpPr txBox="1"/>
            <p:nvPr/>
          </p:nvSpPr>
          <p:spPr>
            <a:xfrm>
              <a:off x="7543225" y="1086433"/>
              <a:ext cx="835335" cy="557082"/>
            </a:xfrm>
            <a:prstGeom prst="rect">
              <a:avLst/>
            </a:prstGeom>
          </p:spPr>
          <p:txBody>
            <a:bodyPr lIns="0" tIns="0" rIns="0" bIns="0" rtlCol="0" anchor="t">
              <a:spAutoFit/>
            </a:bodyPr>
            <a:lstStyle/>
            <a:p>
              <a:pPr algn="ctr">
                <a:lnSpc>
                  <a:spcPts val="1679"/>
                </a:lnSpc>
              </a:pPr>
              <a:r>
                <a:rPr lang="en-US" sz="1199">
                  <a:solidFill>
                    <a:srgbClr val="FFFFFF"/>
                  </a:solidFill>
                  <a:latin typeface="Arimo"/>
                </a:rPr>
                <a:t>Hospitals</a:t>
              </a:r>
            </a:p>
            <a:p>
              <a:pPr algn="ctr">
                <a:lnSpc>
                  <a:spcPts val="1679"/>
                </a:lnSpc>
              </a:pPr>
              <a:r>
                <a:rPr lang="en-US" sz="1199">
                  <a:solidFill>
                    <a:srgbClr val="FFFFFF"/>
                  </a:solidFill>
                  <a:latin typeface="Arimo"/>
                </a:rPr>
                <a:t>37%</a:t>
              </a:r>
            </a:p>
          </p:txBody>
        </p:sp>
        <p:sp>
          <p:nvSpPr>
            <p:cNvPr id="11" name="TextBox 11"/>
            <p:cNvSpPr txBox="1"/>
            <p:nvPr/>
          </p:nvSpPr>
          <p:spPr>
            <a:xfrm>
              <a:off x="2109135" y="438448"/>
              <a:ext cx="609522" cy="557082"/>
            </a:xfrm>
            <a:prstGeom prst="rect">
              <a:avLst/>
            </a:prstGeom>
          </p:spPr>
          <p:txBody>
            <a:bodyPr lIns="0" tIns="0" rIns="0" bIns="0" rtlCol="0" anchor="t">
              <a:spAutoFit/>
            </a:bodyPr>
            <a:lstStyle/>
            <a:p>
              <a:pPr algn="ctr">
                <a:lnSpc>
                  <a:spcPts val="1679"/>
                </a:lnSpc>
              </a:pPr>
              <a:r>
                <a:rPr lang="en-US" sz="1199">
                  <a:solidFill>
                    <a:srgbClr val="FFFFFF"/>
                  </a:solidFill>
                  <a:latin typeface="Arimo"/>
                </a:rPr>
                <a:t>Others</a:t>
              </a:r>
            </a:p>
            <a:p>
              <a:pPr algn="ctr">
                <a:lnSpc>
                  <a:spcPts val="1679"/>
                </a:lnSpc>
              </a:pPr>
              <a:r>
                <a:rPr lang="en-US" sz="1199">
                  <a:solidFill>
                    <a:srgbClr val="FFFFFF"/>
                  </a:solidFill>
                  <a:latin typeface="Arimo"/>
                </a:rPr>
                <a:t>29%</a:t>
              </a:r>
            </a:p>
          </p:txBody>
        </p:sp>
        <p:sp>
          <p:nvSpPr>
            <p:cNvPr id="12" name="TextBox 12"/>
            <p:cNvSpPr txBox="1"/>
            <p:nvPr/>
          </p:nvSpPr>
          <p:spPr>
            <a:xfrm>
              <a:off x="1849138" y="4996627"/>
              <a:ext cx="1659080" cy="557082"/>
            </a:xfrm>
            <a:prstGeom prst="rect">
              <a:avLst/>
            </a:prstGeom>
          </p:spPr>
          <p:txBody>
            <a:bodyPr lIns="0" tIns="0" rIns="0" bIns="0" rtlCol="0" anchor="t">
              <a:spAutoFit/>
            </a:bodyPr>
            <a:lstStyle/>
            <a:p>
              <a:pPr algn="ctr">
                <a:lnSpc>
                  <a:spcPts val="1679"/>
                </a:lnSpc>
              </a:pPr>
              <a:r>
                <a:rPr lang="en-US" sz="1199">
                  <a:solidFill>
                    <a:srgbClr val="FFFFFF"/>
                  </a:solidFill>
                  <a:latin typeface="Arimo"/>
                </a:rPr>
                <a:t>Physicians Offices</a:t>
              </a:r>
            </a:p>
            <a:p>
              <a:pPr algn="ctr">
                <a:lnSpc>
                  <a:spcPts val="1679"/>
                </a:lnSpc>
              </a:pPr>
              <a:r>
                <a:rPr lang="en-US" sz="1199">
                  <a:solidFill>
                    <a:srgbClr val="FFFFFF"/>
                  </a:solidFill>
                  <a:latin typeface="Arimo"/>
                </a:rPr>
                <a:t>14%</a:t>
              </a:r>
            </a:p>
          </p:txBody>
        </p:sp>
        <p:sp>
          <p:nvSpPr>
            <p:cNvPr id="13" name="TextBox 13"/>
            <p:cNvSpPr txBox="1"/>
            <p:nvPr/>
          </p:nvSpPr>
          <p:spPr>
            <a:xfrm>
              <a:off x="5979698" y="5035452"/>
              <a:ext cx="1501286" cy="557082"/>
            </a:xfrm>
            <a:prstGeom prst="rect">
              <a:avLst/>
            </a:prstGeom>
          </p:spPr>
          <p:txBody>
            <a:bodyPr lIns="0" tIns="0" rIns="0" bIns="0" rtlCol="0" anchor="t">
              <a:spAutoFit/>
            </a:bodyPr>
            <a:lstStyle/>
            <a:p>
              <a:pPr algn="ctr">
                <a:lnSpc>
                  <a:spcPts val="1679"/>
                </a:lnSpc>
              </a:pPr>
              <a:r>
                <a:rPr lang="en-US" sz="1199">
                  <a:solidFill>
                    <a:srgbClr val="FFFFFF"/>
                  </a:solidFill>
                  <a:latin typeface="Arimo"/>
                </a:rPr>
                <a:t>Pharmaceuticals</a:t>
              </a:r>
            </a:p>
            <a:p>
              <a:pPr algn="ctr">
                <a:lnSpc>
                  <a:spcPts val="1679"/>
                </a:lnSpc>
              </a:pPr>
              <a:r>
                <a:rPr lang="en-US" sz="1199">
                  <a:solidFill>
                    <a:srgbClr val="FFFFFF"/>
                  </a:solidFill>
                  <a:latin typeface="Arimo"/>
                </a:rPr>
                <a:t>13%</a:t>
              </a:r>
            </a:p>
          </p:txBody>
        </p:sp>
        <p:sp>
          <p:nvSpPr>
            <p:cNvPr id="14" name="TextBox 14"/>
            <p:cNvSpPr txBox="1"/>
            <p:nvPr/>
          </p:nvSpPr>
          <p:spPr>
            <a:xfrm>
              <a:off x="0" y="3642639"/>
              <a:ext cx="2111011" cy="557082"/>
            </a:xfrm>
            <a:prstGeom prst="rect">
              <a:avLst/>
            </a:prstGeom>
          </p:spPr>
          <p:txBody>
            <a:bodyPr lIns="0" tIns="0" rIns="0" bIns="0" rtlCol="0" anchor="t">
              <a:spAutoFit/>
            </a:bodyPr>
            <a:lstStyle/>
            <a:p>
              <a:pPr algn="ctr">
                <a:lnSpc>
                  <a:spcPts val="1679"/>
                </a:lnSpc>
              </a:pPr>
              <a:r>
                <a:rPr lang="en-US" sz="1199">
                  <a:solidFill>
                    <a:srgbClr val="FFFFFF"/>
                  </a:solidFill>
                  <a:latin typeface="Arimo"/>
                </a:rPr>
                <a:t>Outpatients care centre</a:t>
              </a:r>
            </a:p>
            <a:p>
              <a:pPr algn="ctr">
                <a:lnSpc>
                  <a:spcPts val="1679"/>
                </a:lnSpc>
              </a:pPr>
              <a:r>
                <a:rPr lang="en-US" sz="1199">
                  <a:solidFill>
                    <a:srgbClr val="FFFFFF"/>
                  </a:solidFill>
                  <a:latin typeface="Arimo"/>
                </a:rPr>
                <a:t>7%</a:t>
              </a:r>
            </a:p>
          </p:txBody>
        </p:sp>
        <p:grpSp>
          <p:nvGrpSpPr>
            <p:cNvPr id="15" name="Group 15"/>
            <p:cNvGrpSpPr>
              <a:grpSpLocks noChangeAspect="1"/>
            </p:cNvGrpSpPr>
            <p:nvPr/>
          </p:nvGrpSpPr>
          <p:grpSpPr>
            <a:xfrm>
              <a:off x="2210183" y="0"/>
              <a:ext cx="5153539" cy="5153539"/>
              <a:chOff x="0" y="0"/>
              <a:chExt cx="2540000" cy="2540000"/>
            </a:xfrm>
          </p:grpSpPr>
          <p:sp>
            <p:nvSpPr>
              <p:cNvPr id="16" name="Freeform 16"/>
              <p:cNvSpPr/>
              <p:nvPr/>
            </p:nvSpPr>
            <p:spPr>
              <a:xfrm>
                <a:off x="1270000" y="0"/>
                <a:ext cx="1371554" cy="2184559"/>
              </a:xfrm>
              <a:custGeom>
                <a:avLst/>
                <a:gdLst/>
                <a:ahLst/>
                <a:cxnLst/>
                <a:rect l="l" t="t" r="r" b="b"/>
                <a:pathLst>
                  <a:path w="1371554" h="2184559">
                    <a:moveTo>
                      <a:pt x="0" y="0"/>
                    </a:moveTo>
                    <a:cubicBezTo>
                      <a:pt x="517966" y="0"/>
                      <a:pt x="984030" y="314556"/>
                      <a:pt x="1177792" y="794915"/>
                    </a:cubicBezTo>
                    <a:cubicBezTo>
                      <a:pt x="1371554" y="1275274"/>
                      <a:pt x="1254182" y="1825171"/>
                      <a:pt x="881182" y="2184559"/>
                    </a:cubicBezTo>
                    <a:lnTo>
                      <a:pt x="0" y="1270000"/>
                    </a:lnTo>
                    <a:close/>
                  </a:path>
                </a:pathLst>
              </a:custGeom>
              <a:solidFill>
                <a:srgbClr val="2E618B"/>
              </a:solidFill>
            </p:spPr>
          </p:sp>
          <p:sp>
            <p:nvSpPr>
              <p:cNvPr id="17" name="Freeform 17"/>
              <p:cNvSpPr/>
              <p:nvPr/>
            </p:nvSpPr>
            <p:spPr>
              <a:xfrm>
                <a:off x="1206526" y="1270000"/>
                <a:ext cx="989264" cy="1287045"/>
              </a:xfrm>
              <a:custGeom>
                <a:avLst/>
                <a:gdLst/>
                <a:ahLst/>
                <a:cxnLst/>
                <a:rect l="l" t="t" r="r" b="b"/>
                <a:pathLst>
                  <a:path w="989264" h="1287045">
                    <a:moveTo>
                      <a:pt x="989264" y="869375"/>
                    </a:moveTo>
                    <a:cubicBezTo>
                      <a:pt x="734061" y="1141138"/>
                      <a:pt x="372340" y="1287045"/>
                      <a:pt x="0" y="1268413"/>
                    </a:cubicBezTo>
                    <a:lnTo>
                      <a:pt x="63474" y="0"/>
                    </a:lnTo>
                    <a:close/>
                  </a:path>
                </a:pathLst>
              </a:custGeom>
              <a:solidFill>
                <a:srgbClr val="6E7FAA"/>
              </a:solidFill>
            </p:spPr>
          </p:sp>
          <p:sp>
            <p:nvSpPr>
              <p:cNvPr id="18" name="Freeform 18"/>
              <p:cNvSpPr/>
              <p:nvPr/>
            </p:nvSpPr>
            <p:spPr>
              <a:xfrm>
                <a:off x="252212" y="1270000"/>
                <a:ext cx="1017788" cy="1270000"/>
              </a:xfrm>
              <a:custGeom>
                <a:avLst/>
                <a:gdLst/>
                <a:ahLst/>
                <a:cxnLst/>
                <a:rect l="l" t="t" r="r" b="b"/>
                <a:pathLst>
                  <a:path w="1017788" h="1270000">
                    <a:moveTo>
                      <a:pt x="1017788" y="1270000"/>
                    </a:moveTo>
                    <a:cubicBezTo>
                      <a:pt x="616996" y="1270000"/>
                      <a:pt x="239721" y="1080808"/>
                      <a:pt x="0" y="759610"/>
                    </a:cubicBezTo>
                    <a:lnTo>
                      <a:pt x="1017788" y="0"/>
                    </a:lnTo>
                    <a:close/>
                  </a:path>
                </a:pathLst>
              </a:custGeom>
              <a:solidFill>
                <a:srgbClr val="A3A0C7"/>
              </a:solidFill>
            </p:spPr>
          </p:sp>
          <p:sp>
            <p:nvSpPr>
              <p:cNvPr id="19" name="Freeform 19"/>
              <p:cNvSpPr/>
              <p:nvPr/>
            </p:nvSpPr>
            <p:spPr>
              <a:xfrm>
                <a:off x="25651" y="1270000"/>
                <a:ext cx="1244349" cy="809528"/>
              </a:xfrm>
              <a:custGeom>
                <a:avLst/>
                <a:gdLst/>
                <a:ahLst/>
                <a:cxnLst/>
                <a:rect l="l" t="t" r="r" b="b"/>
                <a:pathLst>
                  <a:path w="1244349" h="809528">
                    <a:moveTo>
                      <a:pt x="265797" y="809528"/>
                    </a:moveTo>
                    <a:cubicBezTo>
                      <a:pt x="132957" y="648953"/>
                      <a:pt x="41674" y="458154"/>
                      <a:pt x="0" y="253962"/>
                    </a:cubicBezTo>
                    <a:lnTo>
                      <a:pt x="1244349" y="0"/>
                    </a:lnTo>
                    <a:close/>
                  </a:path>
                </a:pathLst>
              </a:custGeom>
              <a:solidFill>
                <a:srgbClr val="D3C4E2"/>
              </a:solidFill>
            </p:spPr>
          </p:sp>
          <p:sp>
            <p:nvSpPr>
              <p:cNvPr id="20" name="Freeform 20"/>
              <p:cNvSpPr/>
              <p:nvPr/>
            </p:nvSpPr>
            <p:spPr>
              <a:xfrm>
                <a:off x="-57704" y="0"/>
                <a:ext cx="1327704" cy="1585836"/>
              </a:xfrm>
              <a:custGeom>
                <a:avLst/>
                <a:gdLst/>
                <a:ahLst/>
                <a:cxnLst/>
                <a:rect l="l" t="t" r="r" b="b"/>
                <a:pathLst>
                  <a:path w="1327704" h="1585836">
                    <a:moveTo>
                      <a:pt x="97603" y="1585836"/>
                    </a:moveTo>
                    <a:cubicBezTo>
                      <a:pt x="0" y="1205695"/>
                      <a:pt x="83635" y="801783"/>
                      <a:pt x="324168" y="491658"/>
                    </a:cubicBezTo>
                    <a:cubicBezTo>
                      <a:pt x="564701" y="181533"/>
                      <a:pt x="935106" y="39"/>
                      <a:pt x="1327577" y="0"/>
                    </a:cubicBezTo>
                    <a:lnTo>
                      <a:pt x="1327704" y="1270000"/>
                    </a:lnTo>
                    <a:close/>
                  </a:path>
                </a:pathLst>
              </a:custGeom>
              <a:solidFill>
                <a:srgbClr val="FFEBFF"/>
              </a:solidFill>
            </p:spPr>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sp>
        <p:nvSpPr>
          <p:cNvPr id="2" name="TextBox 2"/>
          <p:cNvSpPr txBox="1"/>
          <p:nvPr/>
        </p:nvSpPr>
        <p:spPr>
          <a:xfrm>
            <a:off x="762000" y="947166"/>
            <a:ext cx="8229600" cy="648843"/>
          </a:xfrm>
          <a:prstGeom prst="rect">
            <a:avLst/>
          </a:prstGeom>
        </p:spPr>
        <p:txBody>
          <a:bodyPr lIns="0" tIns="0" rIns="0" bIns="0" rtlCol="0" anchor="t">
            <a:spAutoFit/>
          </a:bodyPr>
          <a:lstStyle/>
          <a:p>
            <a:pPr algn="ctr">
              <a:lnSpc>
                <a:spcPts val="4830"/>
              </a:lnSpc>
            </a:pPr>
            <a:r>
              <a:rPr lang="en-US" sz="4830">
                <a:solidFill>
                  <a:srgbClr val="FFFFFF"/>
                </a:solidFill>
                <a:latin typeface="Aleo Bold"/>
              </a:rPr>
              <a:t>The Problems</a:t>
            </a:r>
          </a:p>
        </p:txBody>
      </p:sp>
      <p:pic>
        <p:nvPicPr>
          <p:cNvPr id="3" name="Picture 3"/>
          <p:cNvPicPr>
            <a:picLocks noChangeAspect="1"/>
          </p:cNvPicPr>
          <p:nvPr/>
        </p:nvPicPr>
        <p:blipFill>
          <a:blip r:embed="rId2"/>
          <a:srcRect/>
          <a:stretch>
            <a:fillRect/>
          </a:stretch>
        </p:blipFill>
        <p:spPr>
          <a:xfrm>
            <a:off x="2205792" y="2340671"/>
            <a:ext cx="2294174" cy="2294174"/>
          </a:xfrm>
          <a:prstGeom prst="rect">
            <a:avLst/>
          </a:prstGeom>
        </p:spPr>
      </p:pic>
      <p:grpSp>
        <p:nvGrpSpPr>
          <p:cNvPr id="4" name="Group 4"/>
          <p:cNvGrpSpPr>
            <a:grpSpLocks noChangeAspect="1"/>
          </p:cNvGrpSpPr>
          <p:nvPr/>
        </p:nvGrpSpPr>
        <p:grpSpPr>
          <a:xfrm>
            <a:off x="761669" y="2396085"/>
            <a:ext cx="2206616" cy="2206616"/>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5236477" y="2340547"/>
            <a:ext cx="2294174" cy="2294174"/>
          </a:xfrm>
          <a:prstGeom prst="rect">
            <a:avLst/>
          </a:prstGeom>
        </p:spPr>
      </p:pic>
      <p:grpSp>
        <p:nvGrpSpPr>
          <p:cNvPr id="7" name="Group 7"/>
          <p:cNvGrpSpPr>
            <a:grpSpLocks noChangeAspect="1"/>
          </p:cNvGrpSpPr>
          <p:nvPr/>
        </p:nvGrpSpPr>
        <p:grpSpPr>
          <a:xfrm>
            <a:off x="6791676" y="2396209"/>
            <a:ext cx="2206616" cy="2206616"/>
            <a:chOff x="0" y="0"/>
            <a:chExt cx="6350000" cy="6350000"/>
          </a:xfrm>
        </p:grpSpPr>
        <p:sp>
          <p:nvSpPr>
            <p:cNvPr id="8" name="Freeform 8"/>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9" name="Group 9"/>
          <p:cNvGrpSpPr>
            <a:grpSpLocks noChangeAspect="1"/>
          </p:cNvGrpSpPr>
          <p:nvPr/>
        </p:nvGrpSpPr>
        <p:grpSpPr>
          <a:xfrm>
            <a:off x="3776859" y="2396333"/>
            <a:ext cx="2206616" cy="2206616"/>
            <a:chOff x="0" y="0"/>
            <a:chExt cx="6350000" cy="6350000"/>
          </a:xfrm>
        </p:grpSpPr>
        <p:sp>
          <p:nvSpPr>
            <p:cNvPr id="10" name="Freeform 10"/>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sp>
        <p:nvSpPr>
          <p:cNvPr id="11" name="TextBox 11"/>
          <p:cNvSpPr txBox="1"/>
          <p:nvPr/>
        </p:nvSpPr>
        <p:spPr>
          <a:xfrm>
            <a:off x="999691" y="3031555"/>
            <a:ext cx="1714500" cy="1071880"/>
          </a:xfrm>
          <a:prstGeom prst="rect">
            <a:avLst/>
          </a:prstGeom>
        </p:spPr>
        <p:txBody>
          <a:bodyPr lIns="0" tIns="0" rIns="0" bIns="0" rtlCol="0" anchor="t">
            <a:spAutoFit/>
          </a:bodyPr>
          <a:lstStyle/>
          <a:p>
            <a:pPr algn="ctr">
              <a:lnSpc>
                <a:spcPts val="8050"/>
              </a:lnSpc>
            </a:pPr>
            <a:r>
              <a:rPr lang="en-US" sz="8050">
                <a:solidFill>
                  <a:srgbClr val="FFFFFF"/>
                </a:solidFill>
                <a:latin typeface="Aleo Bold"/>
              </a:rPr>
              <a:t>01</a:t>
            </a:r>
          </a:p>
        </p:txBody>
      </p:sp>
      <p:sp>
        <p:nvSpPr>
          <p:cNvPr id="12" name="TextBox 12"/>
          <p:cNvSpPr txBox="1"/>
          <p:nvPr/>
        </p:nvSpPr>
        <p:spPr>
          <a:xfrm>
            <a:off x="4012112" y="3031679"/>
            <a:ext cx="1714500" cy="1071880"/>
          </a:xfrm>
          <a:prstGeom prst="rect">
            <a:avLst/>
          </a:prstGeom>
        </p:spPr>
        <p:txBody>
          <a:bodyPr lIns="0" tIns="0" rIns="0" bIns="0" rtlCol="0" anchor="t">
            <a:spAutoFit/>
          </a:bodyPr>
          <a:lstStyle/>
          <a:p>
            <a:pPr algn="ctr">
              <a:lnSpc>
                <a:spcPts val="8050"/>
              </a:lnSpc>
            </a:pPr>
            <a:r>
              <a:rPr lang="en-US" sz="8050">
                <a:solidFill>
                  <a:srgbClr val="FFFFFF"/>
                </a:solidFill>
                <a:latin typeface="Aleo Bold"/>
              </a:rPr>
              <a:t>02</a:t>
            </a:r>
          </a:p>
        </p:txBody>
      </p:sp>
      <p:sp>
        <p:nvSpPr>
          <p:cNvPr id="13" name="TextBox 13"/>
          <p:cNvSpPr txBox="1"/>
          <p:nvPr/>
        </p:nvSpPr>
        <p:spPr>
          <a:xfrm>
            <a:off x="7029822" y="3031803"/>
            <a:ext cx="1714500" cy="1071880"/>
          </a:xfrm>
          <a:prstGeom prst="rect">
            <a:avLst/>
          </a:prstGeom>
        </p:spPr>
        <p:txBody>
          <a:bodyPr lIns="0" tIns="0" rIns="0" bIns="0" rtlCol="0" anchor="t">
            <a:spAutoFit/>
          </a:bodyPr>
          <a:lstStyle/>
          <a:p>
            <a:pPr algn="ctr">
              <a:lnSpc>
                <a:spcPts val="8050"/>
              </a:lnSpc>
            </a:pPr>
            <a:r>
              <a:rPr lang="en-US" sz="8050">
                <a:solidFill>
                  <a:srgbClr val="FFFFFF"/>
                </a:solidFill>
                <a:latin typeface="Aleo Bold"/>
              </a:rPr>
              <a:t>03</a:t>
            </a:r>
          </a:p>
        </p:txBody>
      </p:sp>
      <p:sp>
        <p:nvSpPr>
          <p:cNvPr id="14" name="TextBox 14"/>
          <p:cNvSpPr txBox="1"/>
          <p:nvPr/>
        </p:nvSpPr>
        <p:spPr>
          <a:xfrm>
            <a:off x="761669" y="5006196"/>
            <a:ext cx="2209800" cy="555717"/>
          </a:xfrm>
          <a:prstGeom prst="rect">
            <a:avLst/>
          </a:prstGeom>
        </p:spPr>
        <p:txBody>
          <a:bodyPr lIns="0" tIns="0" rIns="0" bIns="0" rtlCol="0" anchor="t">
            <a:spAutoFit/>
          </a:bodyPr>
          <a:lstStyle/>
          <a:p>
            <a:pPr algn="ctr">
              <a:lnSpc>
                <a:spcPts val="2253"/>
              </a:lnSpc>
            </a:pPr>
            <a:r>
              <a:rPr lang="en-US" sz="1609" spc="48">
                <a:solidFill>
                  <a:srgbClr val="FFFFFF"/>
                </a:solidFill>
                <a:latin typeface="Glacial Indifference"/>
              </a:rPr>
              <a:t>Quality Care for the Patient.</a:t>
            </a:r>
          </a:p>
        </p:txBody>
      </p:sp>
      <p:sp>
        <p:nvSpPr>
          <p:cNvPr id="15" name="TextBox 15"/>
          <p:cNvSpPr txBox="1"/>
          <p:nvPr/>
        </p:nvSpPr>
        <p:spPr>
          <a:xfrm>
            <a:off x="3776735" y="5006320"/>
            <a:ext cx="2219325" cy="555717"/>
          </a:xfrm>
          <a:prstGeom prst="rect">
            <a:avLst/>
          </a:prstGeom>
        </p:spPr>
        <p:txBody>
          <a:bodyPr lIns="0" tIns="0" rIns="0" bIns="0" rtlCol="0" anchor="t">
            <a:spAutoFit/>
          </a:bodyPr>
          <a:lstStyle/>
          <a:p>
            <a:pPr algn="ctr">
              <a:lnSpc>
                <a:spcPts val="2253"/>
              </a:lnSpc>
            </a:pPr>
            <a:r>
              <a:rPr lang="en-US" sz="1609" spc="48">
                <a:solidFill>
                  <a:srgbClr val="FFFFFF"/>
                </a:solidFill>
                <a:latin typeface="Glacial Indifference"/>
              </a:rPr>
              <a:t>Inaccurate diagnosis of the disease.</a:t>
            </a:r>
          </a:p>
        </p:txBody>
      </p:sp>
      <p:sp>
        <p:nvSpPr>
          <p:cNvPr id="16" name="TextBox 16"/>
          <p:cNvSpPr txBox="1"/>
          <p:nvPr/>
        </p:nvSpPr>
        <p:spPr>
          <a:xfrm>
            <a:off x="6791800" y="5006444"/>
            <a:ext cx="2266950" cy="839736"/>
          </a:xfrm>
          <a:prstGeom prst="rect">
            <a:avLst/>
          </a:prstGeom>
        </p:spPr>
        <p:txBody>
          <a:bodyPr lIns="0" tIns="0" rIns="0" bIns="0" rtlCol="0" anchor="t">
            <a:spAutoFit/>
          </a:bodyPr>
          <a:lstStyle/>
          <a:p>
            <a:pPr algn="ctr">
              <a:lnSpc>
                <a:spcPts val="2253"/>
              </a:lnSpc>
            </a:pPr>
            <a:r>
              <a:rPr lang="en-US" sz="1609" spc="48">
                <a:solidFill>
                  <a:srgbClr val="FFFFFF"/>
                </a:solidFill>
                <a:latin typeface="Glacial Indifference"/>
              </a:rPr>
              <a:t>Unnecessary hospital stay and overpriced medication.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17622" y="2690117"/>
            <a:ext cx="3085275" cy="3085275"/>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4" name="Group 4"/>
          <p:cNvGrpSpPr>
            <a:grpSpLocks noChangeAspect="1"/>
          </p:cNvGrpSpPr>
          <p:nvPr/>
        </p:nvGrpSpPr>
        <p:grpSpPr>
          <a:xfrm>
            <a:off x="9321764" y="0"/>
            <a:ext cx="3085275" cy="308527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2204556" y="1032553"/>
            <a:ext cx="3436938" cy="3436938"/>
          </a:xfrm>
          <a:prstGeom prst="rect">
            <a:avLst/>
          </a:prstGeom>
        </p:spPr>
      </p:pic>
      <p:pic>
        <p:nvPicPr>
          <p:cNvPr id="7" name="Picture 7"/>
          <p:cNvPicPr>
            <a:picLocks noChangeAspect="1"/>
          </p:cNvPicPr>
          <p:nvPr/>
        </p:nvPicPr>
        <p:blipFill>
          <a:blip r:embed="rId2"/>
          <a:srcRect/>
          <a:stretch>
            <a:fillRect/>
          </a:stretch>
        </p:blipFill>
        <p:spPr>
          <a:xfrm>
            <a:off x="8877835" y="1032553"/>
            <a:ext cx="3436938" cy="3436938"/>
          </a:xfrm>
          <a:prstGeom prst="rect">
            <a:avLst/>
          </a:prstGeom>
        </p:spPr>
      </p:pic>
      <p:pic>
        <p:nvPicPr>
          <p:cNvPr id="8" name="Picture 8"/>
          <p:cNvPicPr>
            <a:picLocks noChangeAspect="1"/>
          </p:cNvPicPr>
          <p:nvPr/>
        </p:nvPicPr>
        <p:blipFill>
          <a:blip r:embed="rId3"/>
          <a:srcRect/>
          <a:stretch>
            <a:fillRect/>
          </a:stretch>
        </p:blipFill>
        <p:spPr>
          <a:xfrm>
            <a:off x="492287" y="4232754"/>
            <a:ext cx="2350926" cy="2350926"/>
          </a:xfrm>
          <a:prstGeom prst="rect">
            <a:avLst/>
          </a:prstGeom>
        </p:spPr>
      </p:pic>
      <p:sp>
        <p:nvSpPr>
          <p:cNvPr id="9" name="TextBox 9"/>
          <p:cNvSpPr txBox="1"/>
          <p:nvPr/>
        </p:nvSpPr>
        <p:spPr>
          <a:xfrm>
            <a:off x="1391355" y="534311"/>
            <a:ext cx="6970890" cy="666056"/>
          </a:xfrm>
          <a:prstGeom prst="rect">
            <a:avLst/>
          </a:prstGeom>
        </p:spPr>
        <p:txBody>
          <a:bodyPr lIns="0" tIns="0" rIns="0" bIns="0" rtlCol="0" anchor="t">
            <a:spAutoFit/>
          </a:bodyPr>
          <a:lstStyle/>
          <a:p>
            <a:pPr algn="ctr">
              <a:lnSpc>
                <a:spcPts val="5029"/>
              </a:lnSpc>
            </a:pPr>
            <a:r>
              <a:rPr lang="en-US" sz="4226">
                <a:solidFill>
                  <a:srgbClr val="F79A29"/>
                </a:solidFill>
                <a:latin typeface="Aleo Bold"/>
              </a:rPr>
              <a:t>TeleDoc's Solution</a:t>
            </a:r>
          </a:p>
        </p:txBody>
      </p:sp>
      <p:sp>
        <p:nvSpPr>
          <p:cNvPr id="10" name="TextBox 10"/>
          <p:cNvSpPr txBox="1"/>
          <p:nvPr/>
        </p:nvSpPr>
        <p:spPr>
          <a:xfrm>
            <a:off x="2843212" y="1668265"/>
            <a:ext cx="4067175" cy="948058"/>
          </a:xfrm>
          <a:prstGeom prst="rect">
            <a:avLst/>
          </a:prstGeom>
        </p:spPr>
        <p:txBody>
          <a:bodyPr lIns="0" tIns="0" rIns="0" bIns="0" rtlCol="0" anchor="t">
            <a:spAutoFit/>
          </a:bodyPr>
          <a:lstStyle/>
          <a:p>
            <a:pPr marL="391049" lvl="1" indent="-195524" algn="ctr">
              <a:lnSpc>
                <a:spcPts val="2535"/>
              </a:lnSpc>
              <a:buFont typeface="Arial"/>
              <a:buChar char="•"/>
            </a:pPr>
            <a:r>
              <a:rPr lang="en-US" sz="1811" spc="54" dirty="0">
                <a:solidFill>
                  <a:srgbClr val="FFFFFF"/>
                </a:solidFill>
                <a:latin typeface="Glacial Indifference"/>
              </a:rPr>
              <a:t>An online single platform to link all the stakeholders which reduces the complications.</a:t>
            </a:r>
          </a:p>
        </p:txBody>
      </p:sp>
      <p:sp>
        <p:nvSpPr>
          <p:cNvPr id="11" name="TextBox 11"/>
          <p:cNvSpPr txBox="1"/>
          <p:nvPr/>
        </p:nvSpPr>
        <p:spPr>
          <a:xfrm>
            <a:off x="2843212" y="2913897"/>
            <a:ext cx="4067175" cy="948058"/>
          </a:xfrm>
          <a:prstGeom prst="rect">
            <a:avLst/>
          </a:prstGeom>
        </p:spPr>
        <p:txBody>
          <a:bodyPr lIns="0" tIns="0" rIns="0" bIns="0" rtlCol="0" anchor="t">
            <a:spAutoFit/>
          </a:bodyPr>
          <a:lstStyle/>
          <a:p>
            <a:pPr marL="391049" lvl="1" indent="-195524" algn="ctr">
              <a:lnSpc>
                <a:spcPts val="2535"/>
              </a:lnSpc>
              <a:buFont typeface="Arial"/>
              <a:buChar char="•"/>
            </a:pPr>
            <a:r>
              <a:rPr lang="en-US" sz="1811" spc="54">
                <a:solidFill>
                  <a:srgbClr val="FFFFFF"/>
                </a:solidFill>
                <a:latin typeface="Glacial Indifference"/>
              </a:rPr>
              <a:t>IoT enabled cloud solutions to collect live body data from patients.</a:t>
            </a:r>
          </a:p>
        </p:txBody>
      </p:sp>
      <p:sp>
        <p:nvSpPr>
          <p:cNvPr id="12" name="TextBox 12"/>
          <p:cNvSpPr txBox="1"/>
          <p:nvPr/>
        </p:nvSpPr>
        <p:spPr>
          <a:xfrm>
            <a:off x="2843212" y="4118454"/>
            <a:ext cx="4067175" cy="948058"/>
          </a:xfrm>
          <a:prstGeom prst="rect">
            <a:avLst/>
          </a:prstGeom>
        </p:spPr>
        <p:txBody>
          <a:bodyPr lIns="0" tIns="0" rIns="0" bIns="0" rtlCol="0" anchor="t">
            <a:spAutoFit/>
          </a:bodyPr>
          <a:lstStyle/>
          <a:p>
            <a:pPr marL="391049" lvl="1" indent="-195524" algn="ctr">
              <a:lnSpc>
                <a:spcPts val="2535"/>
              </a:lnSpc>
              <a:buFont typeface="Arial"/>
              <a:buChar char="•"/>
            </a:pPr>
            <a:r>
              <a:rPr lang="en-US" sz="1811" spc="54">
                <a:solidFill>
                  <a:srgbClr val="FFFFFF"/>
                </a:solidFill>
                <a:latin typeface="Glacial Indifference"/>
              </a:rPr>
              <a:t>AI and ML model to help doctors to predict disease accurately and provide medication solutions.</a:t>
            </a:r>
          </a:p>
        </p:txBody>
      </p:sp>
      <p:sp>
        <p:nvSpPr>
          <p:cNvPr id="13" name="TextBox 13"/>
          <p:cNvSpPr txBox="1"/>
          <p:nvPr/>
        </p:nvSpPr>
        <p:spPr>
          <a:xfrm>
            <a:off x="2843212" y="5635622"/>
            <a:ext cx="4067175" cy="948058"/>
          </a:xfrm>
          <a:prstGeom prst="rect">
            <a:avLst/>
          </a:prstGeom>
        </p:spPr>
        <p:txBody>
          <a:bodyPr lIns="0" tIns="0" rIns="0" bIns="0" rtlCol="0" anchor="t">
            <a:spAutoFit/>
          </a:bodyPr>
          <a:lstStyle/>
          <a:p>
            <a:pPr marL="391049" lvl="1" indent="-195524" algn="ctr">
              <a:lnSpc>
                <a:spcPts val="2535"/>
              </a:lnSpc>
              <a:buFont typeface="Arial"/>
              <a:buChar char="•"/>
            </a:pPr>
            <a:r>
              <a:rPr lang="en-US" sz="1811" spc="54">
                <a:solidFill>
                  <a:srgbClr val="FFFFFF"/>
                </a:solidFill>
                <a:latin typeface="Glacial Indifference"/>
              </a:rPr>
              <a:t>Data Collection and Analysis of Diagnosis reports for research work in medical field.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17622" y="2690117"/>
            <a:ext cx="3085275" cy="3085275"/>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4" name="Group 4"/>
          <p:cNvGrpSpPr>
            <a:grpSpLocks noChangeAspect="1"/>
          </p:cNvGrpSpPr>
          <p:nvPr/>
        </p:nvGrpSpPr>
        <p:grpSpPr>
          <a:xfrm>
            <a:off x="9321764" y="0"/>
            <a:ext cx="3085275" cy="308527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2204556" y="1032553"/>
            <a:ext cx="3436938" cy="3436938"/>
          </a:xfrm>
          <a:prstGeom prst="rect">
            <a:avLst/>
          </a:prstGeom>
        </p:spPr>
      </p:pic>
      <p:sp>
        <p:nvSpPr>
          <p:cNvPr id="7" name="TextBox 7"/>
          <p:cNvSpPr txBox="1"/>
          <p:nvPr/>
        </p:nvSpPr>
        <p:spPr>
          <a:xfrm>
            <a:off x="1385792" y="256383"/>
            <a:ext cx="6970890" cy="666056"/>
          </a:xfrm>
          <a:prstGeom prst="rect">
            <a:avLst/>
          </a:prstGeom>
        </p:spPr>
        <p:txBody>
          <a:bodyPr lIns="0" tIns="0" rIns="0" bIns="0" rtlCol="0" anchor="t">
            <a:spAutoFit/>
          </a:bodyPr>
          <a:lstStyle/>
          <a:p>
            <a:pPr algn="ctr">
              <a:lnSpc>
                <a:spcPts val="5029"/>
              </a:lnSpc>
            </a:pPr>
            <a:r>
              <a:rPr lang="en-US" sz="4226" dirty="0">
                <a:solidFill>
                  <a:srgbClr val="F79A29"/>
                </a:solidFill>
                <a:latin typeface="Aleo Bold"/>
              </a:rPr>
              <a:t>Platform</a:t>
            </a:r>
          </a:p>
        </p:txBody>
      </p:sp>
      <p:pic>
        <p:nvPicPr>
          <p:cNvPr id="8" name="Picture 8"/>
          <p:cNvPicPr>
            <a:picLocks noChangeAspect="1"/>
          </p:cNvPicPr>
          <p:nvPr/>
        </p:nvPicPr>
        <p:blipFill>
          <a:blip r:embed="rId2"/>
          <a:srcRect/>
          <a:stretch>
            <a:fillRect/>
          </a:stretch>
        </p:blipFill>
        <p:spPr>
          <a:xfrm>
            <a:off x="8877835" y="1032553"/>
            <a:ext cx="3436938" cy="3436938"/>
          </a:xfrm>
          <a:prstGeom prst="rect">
            <a:avLst/>
          </a:prstGeom>
        </p:spPr>
      </p:pic>
      <p:sp>
        <p:nvSpPr>
          <p:cNvPr id="14" name="TextBox 10">
            <a:extLst>
              <a:ext uri="{FF2B5EF4-FFF2-40B4-BE49-F238E27FC236}">
                <a16:creationId xmlns:a16="http://schemas.microsoft.com/office/drawing/2014/main" id="{6853B1D9-64BD-4FED-A853-0F3FE31E1F54}"/>
              </a:ext>
            </a:extLst>
          </p:cNvPr>
          <p:cNvSpPr txBox="1"/>
          <p:nvPr/>
        </p:nvSpPr>
        <p:spPr>
          <a:xfrm>
            <a:off x="2837651" y="1184028"/>
            <a:ext cx="4067175" cy="2863348"/>
          </a:xfrm>
          <a:prstGeom prst="rect">
            <a:avLst/>
          </a:prstGeom>
        </p:spPr>
        <p:txBody>
          <a:bodyPr lIns="0" tIns="0" rIns="0" bIns="0" rtlCol="0" anchor="t">
            <a:spAutoFit/>
          </a:bodyPr>
          <a:lstStyle/>
          <a:p>
            <a:pPr marL="391049" lvl="1" indent="-195524" algn="ctr">
              <a:lnSpc>
                <a:spcPts val="2535"/>
              </a:lnSpc>
              <a:buFont typeface="Arial"/>
              <a:buChar char="•"/>
            </a:pPr>
            <a:r>
              <a:rPr lang="en-US" sz="1811" spc="54" dirty="0">
                <a:solidFill>
                  <a:srgbClr val="FFFFFF"/>
                </a:solidFill>
                <a:latin typeface="Glacial Indifference"/>
              </a:rPr>
              <a:t>Our Website and App provide facility to patient to book an appointment with General Physicians and Specialists, to help the doctors in treatment patients can also share their medical history reports via chat. It also enables the video call facility to have conversation with the doctor.</a:t>
            </a:r>
          </a:p>
        </p:txBody>
      </p:sp>
      <p:sp>
        <p:nvSpPr>
          <p:cNvPr id="18" name="TextBox 10">
            <a:extLst>
              <a:ext uri="{FF2B5EF4-FFF2-40B4-BE49-F238E27FC236}">
                <a16:creationId xmlns:a16="http://schemas.microsoft.com/office/drawing/2014/main" id="{6E0BC15C-6504-485A-B9AA-7AC8A7540E19}"/>
              </a:ext>
            </a:extLst>
          </p:cNvPr>
          <p:cNvSpPr txBox="1"/>
          <p:nvPr/>
        </p:nvSpPr>
        <p:spPr>
          <a:xfrm>
            <a:off x="2837651" y="3563454"/>
            <a:ext cx="4067175" cy="298543"/>
          </a:xfrm>
          <a:prstGeom prst="rect">
            <a:avLst/>
          </a:prstGeom>
        </p:spPr>
        <p:txBody>
          <a:bodyPr lIns="0" tIns="0" rIns="0" bIns="0" rtlCol="0" anchor="t">
            <a:spAutoFit/>
          </a:bodyPr>
          <a:lstStyle/>
          <a:p>
            <a:pPr marL="195525" lvl="1" algn="ctr">
              <a:lnSpc>
                <a:spcPts val="2535"/>
              </a:lnSpc>
            </a:pPr>
            <a:endParaRPr lang="en-US" sz="1811" spc="54" dirty="0">
              <a:solidFill>
                <a:srgbClr val="FFFFFF"/>
              </a:solidFill>
              <a:latin typeface="Glacial Indifference"/>
            </a:endParaRPr>
          </a:p>
        </p:txBody>
      </p:sp>
      <p:sp>
        <p:nvSpPr>
          <p:cNvPr id="20" name="TextBox 10">
            <a:extLst>
              <a:ext uri="{FF2B5EF4-FFF2-40B4-BE49-F238E27FC236}">
                <a16:creationId xmlns:a16="http://schemas.microsoft.com/office/drawing/2014/main" id="{20AD0FA9-5904-4C72-ABB5-BAF7ADEECACD}"/>
              </a:ext>
            </a:extLst>
          </p:cNvPr>
          <p:cNvSpPr txBox="1"/>
          <p:nvPr/>
        </p:nvSpPr>
        <p:spPr>
          <a:xfrm>
            <a:off x="3021521" y="4232754"/>
            <a:ext cx="4067175" cy="2863348"/>
          </a:xfrm>
          <a:prstGeom prst="rect">
            <a:avLst/>
          </a:prstGeom>
        </p:spPr>
        <p:txBody>
          <a:bodyPr lIns="0" tIns="0" rIns="0" bIns="0" rtlCol="0" anchor="t">
            <a:spAutoFit/>
          </a:bodyPr>
          <a:lstStyle/>
          <a:p>
            <a:pPr marL="391049" lvl="1" indent="-195524" algn="ctr">
              <a:lnSpc>
                <a:spcPts val="2535"/>
              </a:lnSpc>
              <a:buFont typeface="Arial"/>
              <a:buChar char="•"/>
            </a:pPr>
            <a:r>
              <a:rPr lang="en-US" sz="1811" spc="54" dirty="0">
                <a:solidFill>
                  <a:srgbClr val="FFFFFF"/>
                </a:solidFill>
                <a:latin typeface="Glacial Indifference"/>
              </a:rPr>
              <a:t>After the clinical visit, patients can buy the prescribed medicines online through our Website and App at cheap rate compared to that of retail rates as we will have collaboration with the Pharmaceutical Companies, that will cut down the cost of wholesalers and retailers.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33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17622" y="2690117"/>
            <a:ext cx="3085275" cy="3085275"/>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grpSp>
        <p:nvGrpSpPr>
          <p:cNvPr id="4" name="Group 4"/>
          <p:cNvGrpSpPr>
            <a:grpSpLocks noChangeAspect="1"/>
          </p:cNvGrpSpPr>
          <p:nvPr/>
        </p:nvGrpSpPr>
        <p:grpSpPr>
          <a:xfrm>
            <a:off x="9321764" y="0"/>
            <a:ext cx="3085275" cy="3085275"/>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79A29"/>
            </a:solidFill>
          </p:spPr>
        </p:sp>
      </p:grpSp>
      <p:pic>
        <p:nvPicPr>
          <p:cNvPr id="6" name="Picture 6"/>
          <p:cNvPicPr>
            <a:picLocks noChangeAspect="1"/>
          </p:cNvPicPr>
          <p:nvPr/>
        </p:nvPicPr>
        <p:blipFill>
          <a:blip r:embed="rId2"/>
          <a:srcRect/>
          <a:stretch>
            <a:fillRect/>
          </a:stretch>
        </p:blipFill>
        <p:spPr>
          <a:xfrm>
            <a:off x="-2204556" y="1032553"/>
            <a:ext cx="3436938" cy="3436938"/>
          </a:xfrm>
          <a:prstGeom prst="rect">
            <a:avLst/>
          </a:prstGeom>
        </p:spPr>
      </p:pic>
      <p:sp>
        <p:nvSpPr>
          <p:cNvPr id="7" name="TextBox 7"/>
          <p:cNvSpPr txBox="1"/>
          <p:nvPr/>
        </p:nvSpPr>
        <p:spPr>
          <a:xfrm>
            <a:off x="1385794" y="0"/>
            <a:ext cx="6970890" cy="666056"/>
          </a:xfrm>
          <a:prstGeom prst="rect">
            <a:avLst/>
          </a:prstGeom>
        </p:spPr>
        <p:txBody>
          <a:bodyPr lIns="0" tIns="0" rIns="0" bIns="0" rtlCol="0" anchor="t">
            <a:spAutoFit/>
          </a:bodyPr>
          <a:lstStyle/>
          <a:p>
            <a:pPr algn="ctr">
              <a:lnSpc>
                <a:spcPts val="5029"/>
              </a:lnSpc>
            </a:pPr>
            <a:r>
              <a:rPr lang="en-US" sz="4226" dirty="0">
                <a:solidFill>
                  <a:srgbClr val="F79A29"/>
                </a:solidFill>
                <a:latin typeface="Aleo Bold"/>
              </a:rPr>
              <a:t>IoT Data collection</a:t>
            </a:r>
          </a:p>
        </p:txBody>
      </p:sp>
      <p:pic>
        <p:nvPicPr>
          <p:cNvPr id="8" name="Picture 8"/>
          <p:cNvPicPr>
            <a:picLocks noChangeAspect="1"/>
          </p:cNvPicPr>
          <p:nvPr/>
        </p:nvPicPr>
        <p:blipFill>
          <a:blip r:embed="rId2"/>
          <a:srcRect/>
          <a:stretch>
            <a:fillRect/>
          </a:stretch>
        </p:blipFill>
        <p:spPr>
          <a:xfrm>
            <a:off x="8877835" y="1032553"/>
            <a:ext cx="3436938" cy="3436938"/>
          </a:xfrm>
          <a:prstGeom prst="rect">
            <a:avLst/>
          </a:prstGeom>
        </p:spPr>
      </p:pic>
      <p:sp>
        <p:nvSpPr>
          <p:cNvPr id="10" name="TextBox 10">
            <a:extLst>
              <a:ext uri="{FF2B5EF4-FFF2-40B4-BE49-F238E27FC236}">
                <a16:creationId xmlns:a16="http://schemas.microsoft.com/office/drawing/2014/main" id="{5A9E1D3C-1372-4EA0-B63C-F5E2DF0A0F9D}"/>
              </a:ext>
            </a:extLst>
          </p:cNvPr>
          <p:cNvSpPr txBox="1"/>
          <p:nvPr/>
        </p:nvSpPr>
        <p:spPr>
          <a:xfrm>
            <a:off x="2837652" y="762000"/>
            <a:ext cx="4067175" cy="4786951"/>
          </a:xfrm>
          <a:prstGeom prst="rect">
            <a:avLst/>
          </a:prstGeom>
        </p:spPr>
        <p:txBody>
          <a:bodyPr lIns="0" tIns="0" rIns="0" bIns="0" rtlCol="0" anchor="t">
            <a:spAutoFit/>
          </a:bodyPr>
          <a:lstStyle/>
          <a:p>
            <a:pPr marL="391049" lvl="1" indent="-195524" algn="ctr">
              <a:lnSpc>
                <a:spcPts val="2535"/>
              </a:lnSpc>
              <a:buFont typeface="Arial"/>
              <a:buChar char="•"/>
            </a:pPr>
            <a:r>
              <a:rPr lang="en-US" sz="1811" spc="54" dirty="0">
                <a:solidFill>
                  <a:srgbClr val="FFFFFF"/>
                </a:solidFill>
                <a:latin typeface="Glacial Indifference"/>
              </a:rPr>
              <a:t>We will gives franchise of our IoT </a:t>
            </a:r>
            <a:r>
              <a:rPr lang="en-US" sz="1811" spc="54">
                <a:solidFill>
                  <a:srgbClr val="FFFFFF"/>
                </a:solidFill>
                <a:latin typeface="Glacial Indifference"/>
              </a:rPr>
              <a:t>Diagnosis kit to </a:t>
            </a:r>
            <a:r>
              <a:rPr lang="en-US" sz="1811" spc="54" dirty="0">
                <a:solidFill>
                  <a:srgbClr val="FFFFFF"/>
                </a:solidFill>
                <a:latin typeface="Glacial Indifference"/>
              </a:rPr>
              <a:t>various Primary Health Care centers, after booking the appointment the patients will have visit any of our franchise clinic for the diagnosis, their body data will be transferred to our server where the doctor can see the diagnosis report and based on report doctor can prescribe treatment or send the patient to pathology for test. The pathology test report will also be made available to the doctor, further doctor will prescribe medication.  </a:t>
            </a:r>
          </a:p>
        </p:txBody>
      </p:sp>
      <p:sp>
        <p:nvSpPr>
          <p:cNvPr id="12" name="TextBox 10">
            <a:extLst>
              <a:ext uri="{FF2B5EF4-FFF2-40B4-BE49-F238E27FC236}">
                <a16:creationId xmlns:a16="http://schemas.microsoft.com/office/drawing/2014/main" id="{B45645F1-85E6-4433-A6F7-051A05E5703C}"/>
              </a:ext>
            </a:extLst>
          </p:cNvPr>
          <p:cNvSpPr txBox="1"/>
          <p:nvPr/>
        </p:nvSpPr>
        <p:spPr>
          <a:xfrm>
            <a:off x="2837651" y="5777864"/>
            <a:ext cx="4067175" cy="939744"/>
          </a:xfrm>
          <a:prstGeom prst="rect">
            <a:avLst/>
          </a:prstGeom>
        </p:spPr>
        <p:txBody>
          <a:bodyPr lIns="0" tIns="0" rIns="0" bIns="0" rtlCol="0" anchor="t">
            <a:spAutoFit/>
          </a:bodyPr>
          <a:lstStyle/>
          <a:p>
            <a:pPr marL="391049" lvl="1" indent="-195524" algn="ctr">
              <a:lnSpc>
                <a:spcPts val="2535"/>
              </a:lnSpc>
              <a:buFont typeface="Arial"/>
              <a:buChar char="•"/>
            </a:pPr>
            <a:r>
              <a:rPr lang="en-US" sz="1811" spc="54" dirty="0">
                <a:solidFill>
                  <a:srgbClr val="FFFFFF"/>
                </a:solidFill>
                <a:latin typeface="Glacial Indifference"/>
              </a:rPr>
              <a:t>If something found serious in reports then the doctor can refer the patient for hospitalization.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469</Words>
  <Application>Microsoft Office PowerPoint</Application>
  <PresentationFormat>Custom</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Arimo</vt:lpstr>
      <vt:lpstr>Glacial Indifference Bold</vt:lpstr>
      <vt:lpstr>Calibri</vt:lpstr>
      <vt:lpstr>Aleo</vt:lpstr>
      <vt:lpstr>Glacial Indifference</vt:lpstr>
      <vt:lpstr>Arial</vt:lpstr>
      <vt:lpstr>Aleo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Grey Medical Presentation</dc:title>
  <dc:creator>Nikhil Singh</dc:creator>
  <cp:lastModifiedBy>rishabh dhenkawat</cp:lastModifiedBy>
  <cp:revision>12</cp:revision>
  <dcterms:created xsi:type="dcterms:W3CDTF">2006-08-16T00:00:00Z</dcterms:created>
  <dcterms:modified xsi:type="dcterms:W3CDTF">2020-10-04T17:22:12Z</dcterms:modified>
  <dc:identifier>DAEJhoMwq9Y</dc:identifier>
</cp:coreProperties>
</file>