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78"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2/5/2024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Exception Handling</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70000" lnSpcReduction="20000"/>
          </a:bodyPr>
          <a:lstStyle/>
          <a:p>
            <a:pPr algn="l"/>
            <a:r>
              <a:rPr lang="en-US" dirty="0"/>
              <a:t>Mentor – </a:t>
            </a:r>
            <a:r>
              <a:rPr lang="en-US" dirty="0" err="1"/>
              <a:t>Mr.Kirubanantham</a:t>
            </a:r>
            <a:r>
              <a:rPr lang="en-US" dirty="0"/>
              <a:t> C</a:t>
            </a:r>
          </a:p>
          <a:p>
            <a:pPr algn="l"/>
            <a:r>
              <a:rPr lang="en-US" dirty="0"/>
              <a:t>By – Rishabh </a:t>
            </a:r>
            <a:r>
              <a:rPr lang="en-US" dirty="0" err="1"/>
              <a:t>Dhing</a:t>
            </a:r>
            <a:r>
              <a:rPr lang="en-US" dirty="0"/>
              <a:t>, </a:t>
            </a:r>
          </a:p>
          <a:p>
            <a:pPr algn="l"/>
            <a:r>
              <a:rPr lang="en-US" dirty="0"/>
              <a:t>Ashwini Tiwari</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E9DE2-EDE6-7DE0-8792-A412D8F4AC0D}"/>
              </a:ext>
            </a:extLst>
          </p:cNvPr>
          <p:cNvSpPr>
            <a:spLocks noGrp="1"/>
          </p:cNvSpPr>
          <p:nvPr>
            <p:ph type="title"/>
          </p:nvPr>
        </p:nvSpPr>
        <p:spPr>
          <a:xfrm>
            <a:off x="913795" y="276225"/>
            <a:ext cx="10353762" cy="1257300"/>
          </a:xfrm>
        </p:spPr>
        <p:txBody>
          <a:bodyPr/>
          <a:lstStyle/>
          <a:p>
            <a:r>
              <a:rPr lang="en-US" dirty="0"/>
              <a:t>Examples </a:t>
            </a:r>
            <a:endParaRPr lang="en-IN" dirty="0"/>
          </a:p>
        </p:txBody>
      </p:sp>
      <p:sp>
        <p:nvSpPr>
          <p:cNvPr id="3" name="Content Placeholder 2">
            <a:extLst>
              <a:ext uri="{FF2B5EF4-FFF2-40B4-BE49-F238E27FC236}">
                <a16:creationId xmlns:a16="http://schemas.microsoft.com/office/drawing/2014/main" id="{5A790335-6F1C-F7E2-648A-D1171DAEF8A9}"/>
              </a:ext>
            </a:extLst>
          </p:cNvPr>
          <p:cNvSpPr>
            <a:spLocks noGrp="1"/>
          </p:cNvSpPr>
          <p:nvPr>
            <p:ph idx="1"/>
          </p:nvPr>
        </p:nvSpPr>
        <p:spPr>
          <a:xfrm>
            <a:off x="913795" y="1571625"/>
            <a:ext cx="10353762" cy="4352925"/>
          </a:xfrm>
        </p:spPr>
        <p:txBody>
          <a:bodyPr>
            <a:normAutofit fontScale="92500" lnSpcReduction="20000"/>
          </a:bodyPr>
          <a:lstStyle/>
          <a:p>
            <a:r>
              <a:rPr lang="en-IN" dirty="0"/>
              <a:t>Example 1: </a:t>
            </a:r>
            <a:r>
              <a:rPr lang="en-IN" b="1" dirty="0"/>
              <a:t>Compile-Time Exception </a:t>
            </a:r>
            <a:r>
              <a:rPr lang="en-IN" dirty="0"/>
              <a:t>(Missing Semicolon)                                                                                                                  // Compile-time exception: Missing semicolon</a:t>
            </a:r>
          </a:p>
          <a:p>
            <a:endParaRPr lang="en-IN" dirty="0"/>
          </a:p>
          <a:p>
            <a:pPr marL="36900" indent="0">
              <a:buNone/>
            </a:pPr>
            <a:r>
              <a:rPr lang="en-IN" b="1" dirty="0"/>
              <a:t>    public class </a:t>
            </a:r>
            <a:r>
              <a:rPr lang="en-IN" b="1" dirty="0" err="1"/>
              <a:t>CompileTimeExceptionExample</a:t>
            </a:r>
            <a:r>
              <a:rPr lang="en-IN" b="1" dirty="0"/>
              <a:t> {    </a:t>
            </a:r>
          </a:p>
          <a:p>
            <a:pPr marL="36900" indent="0">
              <a:buNone/>
            </a:pPr>
            <a:r>
              <a:rPr lang="en-IN" b="1" dirty="0"/>
              <a:t>     public static void main(String[] </a:t>
            </a:r>
            <a:r>
              <a:rPr lang="en-IN" b="1" dirty="0" err="1"/>
              <a:t>args</a:t>
            </a:r>
            <a:r>
              <a:rPr lang="en-IN" b="1" dirty="0"/>
              <a:t>) {       </a:t>
            </a:r>
          </a:p>
          <a:p>
            <a:pPr marL="36900" indent="0">
              <a:buNone/>
            </a:pPr>
            <a:r>
              <a:rPr lang="en-IN" b="1" dirty="0"/>
              <a:t>     </a:t>
            </a:r>
            <a:r>
              <a:rPr lang="en-IN" b="1" dirty="0" err="1"/>
              <a:t>System.out.println</a:t>
            </a:r>
            <a:r>
              <a:rPr lang="en-IN" b="1" dirty="0"/>
              <a:t>("Hello, World!")    </a:t>
            </a:r>
          </a:p>
          <a:p>
            <a:pPr marL="36900" indent="0">
              <a:buNone/>
            </a:pPr>
            <a:r>
              <a:rPr lang="en-IN" b="1" dirty="0"/>
              <a:t>     }</a:t>
            </a:r>
          </a:p>
          <a:p>
            <a:pPr marL="36900" indent="0">
              <a:buNone/>
            </a:pPr>
            <a:r>
              <a:rPr lang="en-IN" b="1" dirty="0"/>
              <a:t>     }</a:t>
            </a:r>
          </a:p>
          <a:p>
            <a:pPr marL="36900" indent="0">
              <a:buNone/>
            </a:pPr>
            <a:endParaRPr lang="en-IN" b="1" dirty="0"/>
          </a:p>
          <a:p>
            <a:pPr marL="36900" indent="0">
              <a:buNone/>
            </a:pPr>
            <a:r>
              <a:rPr lang="en-IN" dirty="0"/>
              <a:t>output :   Error: ';' expected</a:t>
            </a:r>
          </a:p>
        </p:txBody>
      </p:sp>
    </p:spTree>
    <p:extLst>
      <p:ext uri="{BB962C8B-B14F-4D97-AF65-F5344CB8AC3E}">
        <p14:creationId xmlns:p14="http://schemas.microsoft.com/office/powerpoint/2010/main" val="3514089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3C9B0-17A3-FBBF-E3DA-742249736833}"/>
              </a:ext>
            </a:extLst>
          </p:cNvPr>
          <p:cNvSpPr>
            <a:spLocks noGrp="1"/>
          </p:cNvSpPr>
          <p:nvPr>
            <p:ph type="title"/>
          </p:nvPr>
        </p:nvSpPr>
        <p:spPr>
          <a:xfrm>
            <a:off x="913795" y="276225"/>
            <a:ext cx="10353762" cy="1257300"/>
          </a:xfrm>
        </p:spPr>
        <p:txBody>
          <a:bodyPr/>
          <a:lstStyle/>
          <a:p>
            <a:r>
              <a:rPr lang="en-US" dirty="0"/>
              <a:t>Examples</a:t>
            </a:r>
            <a:endParaRPr lang="en-IN" dirty="0"/>
          </a:p>
        </p:txBody>
      </p:sp>
      <p:sp>
        <p:nvSpPr>
          <p:cNvPr id="3" name="Content Placeholder 2">
            <a:extLst>
              <a:ext uri="{FF2B5EF4-FFF2-40B4-BE49-F238E27FC236}">
                <a16:creationId xmlns:a16="http://schemas.microsoft.com/office/drawing/2014/main" id="{089D3D3B-0795-19E4-0B35-61956127F97C}"/>
              </a:ext>
            </a:extLst>
          </p:cNvPr>
          <p:cNvSpPr>
            <a:spLocks noGrp="1"/>
          </p:cNvSpPr>
          <p:nvPr>
            <p:ph idx="1"/>
          </p:nvPr>
        </p:nvSpPr>
        <p:spPr>
          <a:xfrm>
            <a:off x="913795" y="1447800"/>
            <a:ext cx="10353762" cy="4772025"/>
          </a:xfrm>
        </p:spPr>
        <p:txBody>
          <a:bodyPr>
            <a:normAutofit fontScale="92500" lnSpcReduction="10000"/>
          </a:bodyPr>
          <a:lstStyle/>
          <a:p>
            <a:r>
              <a:rPr lang="en-IN" dirty="0"/>
              <a:t>Example 2: Runtime Exception (Division by Zero)                                                                                                                          // Runtime exception: Division by zero</a:t>
            </a:r>
          </a:p>
          <a:p>
            <a:pPr marL="36900" indent="0">
              <a:buNone/>
            </a:pPr>
            <a:r>
              <a:rPr lang="en-IN" dirty="0"/>
              <a:t>   public class </a:t>
            </a:r>
            <a:r>
              <a:rPr lang="en-IN" dirty="0" err="1"/>
              <a:t>RuntimeExceptionExample</a:t>
            </a:r>
            <a:r>
              <a:rPr lang="en-IN" dirty="0"/>
              <a:t> {    </a:t>
            </a:r>
          </a:p>
          <a:p>
            <a:pPr marL="36900" indent="0">
              <a:buNone/>
            </a:pPr>
            <a:r>
              <a:rPr lang="en-IN" dirty="0"/>
              <a:t>   public static void main(String[] </a:t>
            </a:r>
            <a:r>
              <a:rPr lang="en-IN" dirty="0" err="1"/>
              <a:t>args</a:t>
            </a:r>
            <a:r>
              <a:rPr lang="en-IN" dirty="0"/>
              <a:t>) {        </a:t>
            </a:r>
          </a:p>
          <a:p>
            <a:pPr marL="36900" indent="0">
              <a:buNone/>
            </a:pPr>
            <a:r>
              <a:rPr lang="en-IN" dirty="0"/>
              <a:t>   int a = 10;        int b = 0;        </a:t>
            </a:r>
          </a:p>
          <a:p>
            <a:pPr marL="36900" indent="0">
              <a:buNone/>
            </a:pPr>
            <a:r>
              <a:rPr lang="en-IN" dirty="0"/>
              <a:t>   int result = a / b; // This will throw </a:t>
            </a:r>
            <a:r>
              <a:rPr lang="en-IN" dirty="0" err="1"/>
              <a:t>ArithmeticException</a:t>
            </a:r>
            <a:r>
              <a:rPr lang="en-IN" dirty="0"/>
              <a:t>        </a:t>
            </a:r>
          </a:p>
          <a:p>
            <a:pPr marL="36900" indent="0">
              <a:buNone/>
            </a:pPr>
            <a:r>
              <a:rPr lang="en-IN" dirty="0"/>
              <a:t>   </a:t>
            </a:r>
            <a:r>
              <a:rPr lang="en-IN" dirty="0" err="1"/>
              <a:t>System.out.println</a:t>
            </a:r>
            <a:r>
              <a:rPr lang="en-IN" dirty="0"/>
              <a:t>("Result: " + result);    </a:t>
            </a:r>
          </a:p>
          <a:p>
            <a:pPr marL="36900" indent="0">
              <a:buNone/>
            </a:pPr>
            <a:r>
              <a:rPr lang="en-IN" dirty="0"/>
              <a:t>   }</a:t>
            </a:r>
          </a:p>
          <a:p>
            <a:pPr marL="36900" indent="0">
              <a:buNone/>
            </a:pPr>
            <a:r>
              <a:rPr lang="en-IN" dirty="0"/>
              <a:t>   }</a:t>
            </a:r>
          </a:p>
          <a:p>
            <a:pPr marL="36900" indent="0">
              <a:buNone/>
            </a:pPr>
            <a:r>
              <a:rPr lang="en-IN" dirty="0"/>
              <a:t>  Output:  Exception in thread "main" </a:t>
            </a:r>
            <a:r>
              <a:rPr lang="en-IN" dirty="0" err="1"/>
              <a:t>java.lang.ArithmeticException</a:t>
            </a:r>
            <a:r>
              <a:rPr lang="en-IN" dirty="0"/>
              <a:t>: / by zero    at   </a:t>
            </a:r>
            <a:r>
              <a:rPr lang="en-IN" dirty="0" err="1"/>
              <a:t>RuntimeExceptionExample.main</a:t>
            </a:r>
            <a:r>
              <a:rPr lang="en-IN" dirty="0"/>
              <a:t>(RuntimeExceptionExample.java:6)</a:t>
            </a:r>
          </a:p>
        </p:txBody>
      </p:sp>
    </p:spTree>
    <p:extLst>
      <p:ext uri="{BB962C8B-B14F-4D97-AF65-F5344CB8AC3E}">
        <p14:creationId xmlns:p14="http://schemas.microsoft.com/office/powerpoint/2010/main" val="3645074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4A7EB-CF49-364C-D338-6FC07F142F30}"/>
              </a:ext>
            </a:extLst>
          </p:cNvPr>
          <p:cNvSpPr>
            <a:spLocks noGrp="1"/>
          </p:cNvSpPr>
          <p:nvPr>
            <p:ph type="title"/>
          </p:nvPr>
        </p:nvSpPr>
        <p:spPr>
          <a:xfrm>
            <a:off x="913795" y="190500"/>
            <a:ext cx="10353762" cy="1257300"/>
          </a:xfrm>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17D4E1BD-6CE1-A6E8-FE45-28497FB46104}"/>
              </a:ext>
            </a:extLst>
          </p:cNvPr>
          <p:cNvSpPr>
            <a:spLocks noGrp="1"/>
          </p:cNvSpPr>
          <p:nvPr>
            <p:ph idx="1"/>
          </p:nvPr>
        </p:nvSpPr>
        <p:spPr>
          <a:xfrm>
            <a:off x="913795" y="1219200"/>
            <a:ext cx="10353762" cy="5276850"/>
          </a:xfrm>
        </p:spPr>
        <p:txBody>
          <a:bodyPr>
            <a:normAutofit fontScale="92500" lnSpcReduction="20000"/>
          </a:bodyPr>
          <a:lstStyle/>
          <a:p>
            <a:pPr marL="36900" indent="0">
              <a:buNone/>
            </a:pPr>
            <a:r>
              <a:rPr lang="en-US" dirty="0"/>
              <a:t>Example 3: Try-Catch Blocks (Array Index Out of Bounds)                                                                                                                  </a:t>
            </a:r>
          </a:p>
          <a:p>
            <a:pPr marL="36900" indent="0">
              <a:buNone/>
            </a:pPr>
            <a:r>
              <a:rPr lang="en-US" dirty="0"/>
              <a:t>public class </a:t>
            </a:r>
            <a:r>
              <a:rPr lang="en-US" dirty="0" err="1"/>
              <a:t>TryCatchExample</a:t>
            </a:r>
            <a:r>
              <a:rPr lang="en-US" dirty="0"/>
              <a:t> {    </a:t>
            </a:r>
          </a:p>
          <a:p>
            <a:pPr marL="36900" indent="0">
              <a:buNone/>
            </a:pPr>
            <a:r>
              <a:rPr lang="en-US" dirty="0"/>
              <a:t>public static void main(String[] </a:t>
            </a:r>
            <a:r>
              <a:rPr lang="en-US" dirty="0" err="1"/>
              <a:t>args</a:t>
            </a:r>
            <a:r>
              <a:rPr lang="en-US" dirty="0"/>
              <a:t>) {        </a:t>
            </a:r>
          </a:p>
          <a:p>
            <a:pPr marL="36900" indent="0">
              <a:buNone/>
            </a:pPr>
            <a:r>
              <a:rPr lang="en-US" dirty="0"/>
              <a:t>try {            </a:t>
            </a:r>
          </a:p>
          <a:p>
            <a:pPr marL="36900" indent="0">
              <a:buNone/>
            </a:pPr>
            <a:r>
              <a:rPr lang="en-US" dirty="0"/>
              <a:t>int[] numbers = {1, 2, 3};            </a:t>
            </a:r>
          </a:p>
          <a:p>
            <a:pPr marL="36900" indent="0">
              <a:buNone/>
            </a:pPr>
            <a:r>
              <a:rPr lang="en-US" dirty="0" err="1"/>
              <a:t>System.out.println</a:t>
            </a:r>
            <a:r>
              <a:rPr lang="en-US" dirty="0"/>
              <a:t>(numbers[3]); // Accessing out-of-bounds index        </a:t>
            </a:r>
          </a:p>
          <a:p>
            <a:pPr marL="36900" indent="0">
              <a:buNone/>
            </a:pPr>
            <a:r>
              <a:rPr lang="en-US" dirty="0"/>
              <a:t>} catch (</a:t>
            </a:r>
            <a:r>
              <a:rPr lang="en-US" dirty="0" err="1"/>
              <a:t>ArrayIndexOutOfBoundsException</a:t>
            </a:r>
            <a:r>
              <a:rPr lang="en-US" dirty="0"/>
              <a:t> e) {            </a:t>
            </a:r>
          </a:p>
          <a:p>
            <a:pPr marL="36900" indent="0">
              <a:buNone/>
            </a:pPr>
            <a:r>
              <a:rPr lang="en-US" dirty="0" err="1"/>
              <a:t>System.out.println</a:t>
            </a:r>
            <a:r>
              <a:rPr lang="en-US" dirty="0"/>
              <a:t>("Array index out of bounds exception occurred!");        </a:t>
            </a:r>
          </a:p>
          <a:p>
            <a:pPr marL="36900" indent="0">
              <a:buNone/>
            </a:pPr>
            <a:r>
              <a:rPr lang="en-US" dirty="0"/>
              <a:t>}</a:t>
            </a:r>
          </a:p>
          <a:p>
            <a:pPr marL="36900" indent="0">
              <a:buNone/>
            </a:pPr>
            <a:r>
              <a:rPr lang="en-US" dirty="0"/>
              <a:t>}</a:t>
            </a:r>
          </a:p>
          <a:p>
            <a:pPr marL="36900" indent="0">
              <a:buNone/>
            </a:pPr>
            <a:r>
              <a:rPr lang="en-US" dirty="0"/>
              <a:t>}</a:t>
            </a:r>
          </a:p>
          <a:p>
            <a:pPr marL="36900" indent="0">
              <a:buNone/>
            </a:pPr>
            <a:r>
              <a:rPr lang="en-US" dirty="0"/>
              <a:t>output : Array index out of bounds exception occurred!</a:t>
            </a:r>
            <a:endParaRPr lang="en-IN" dirty="0"/>
          </a:p>
        </p:txBody>
      </p:sp>
    </p:spTree>
    <p:extLst>
      <p:ext uri="{BB962C8B-B14F-4D97-AF65-F5344CB8AC3E}">
        <p14:creationId xmlns:p14="http://schemas.microsoft.com/office/powerpoint/2010/main" val="2858421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AA8DA-3F88-79BE-1B87-FD000CFC9180}"/>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985C4283-BA75-148E-8A4A-D69A7C9A542F}"/>
              </a:ext>
            </a:extLst>
          </p:cNvPr>
          <p:cNvSpPr>
            <a:spLocks noGrp="1"/>
          </p:cNvSpPr>
          <p:nvPr>
            <p:ph idx="1"/>
          </p:nvPr>
        </p:nvSpPr>
        <p:spPr>
          <a:xfrm>
            <a:off x="913795" y="2076450"/>
            <a:ext cx="10353762" cy="4400550"/>
          </a:xfrm>
        </p:spPr>
        <p:txBody>
          <a:bodyPr>
            <a:normAutofit fontScale="92500" lnSpcReduction="10000"/>
          </a:bodyPr>
          <a:lstStyle/>
          <a:p>
            <a:r>
              <a:rPr lang="en-IN" dirty="0"/>
              <a:t>Custom Exception  -  Custom exceptions allow developers to define their own exception types to handle specific error conditions in their applications                                                                                                                                                 // Custom exception: </a:t>
            </a:r>
            <a:r>
              <a:rPr lang="en-IN" dirty="0" err="1"/>
              <a:t>InvalidAgeException</a:t>
            </a:r>
            <a:endParaRPr lang="en-IN" dirty="0"/>
          </a:p>
          <a:p>
            <a:pPr marL="36900" indent="0">
              <a:buNone/>
            </a:pPr>
            <a:r>
              <a:rPr lang="en-IN" dirty="0"/>
              <a:t>class </a:t>
            </a:r>
            <a:r>
              <a:rPr lang="en-IN" dirty="0" err="1"/>
              <a:t>InvalidAgeException</a:t>
            </a:r>
            <a:r>
              <a:rPr lang="en-IN" dirty="0"/>
              <a:t> extends Exception {    </a:t>
            </a:r>
          </a:p>
          <a:p>
            <a:pPr marL="36900" indent="0">
              <a:buNone/>
            </a:pPr>
            <a:r>
              <a:rPr lang="en-IN" dirty="0"/>
              <a:t>public </a:t>
            </a:r>
            <a:r>
              <a:rPr lang="en-IN" dirty="0" err="1"/>
              <a:t>InvalidAgeException</a:t>
            </a:r>
            <a:r>
              <a:rPr lang="en-IN" dirty="0"/>
              <a:t>(String message) {        </a:t>
            </a:r>
          </a:p>
          <a:p>
            <a:pPr marL="36900" indent="0">
              <a:buNone/>
            </a:pPr>
            <a:r>
              <a:rPr lang="en-IN" dirty="0"/>
              <a:t>super(message);    </a:t>
            </a:r>
          </a:p>
          <a:p>
            <a:pPr marL="36900" indent="0">
              <a:buNone/>
            </a:pPr>
            <a:r>
              <a:rPr lang="en-IN" dirty="0"/>
              <a:t>}</a:t>
            </a:r>
          </a:p>
          <a:p>
            <a:pPr marL="36900" indent="0">
              <a:buNone/>
            </a:pPr>
            <a:r>
              <a:rPr lang="en-IN" dirty="0"/>
              <a:t>}</a:t>
            </a:r>
          </a:p>
          <a:p>
            <a:pPr marL="36900" indent="0">
              <a:buNone/>
            </a:pPr>
            <a:r>
              <a:rPr lang="en-IN" dirty="0"/>
              <a:t>// Class that uses the custom exception</a:t>
            </a:r>
          </a:p>
          <a:p>
            <a:pPr marL="36900" indent="0">
              <a:buNone/>
            </a:pPr>
            <a:r>
              <a:rPr lang="en-IN" dirty="0"/>
              <a:t>public class </a:t>
            </a:r>
            <a:r>
              <a:rPr lang="en-IN" dirty="0" err="1"/>
              <a:t>CustomExceptionExample</a:t>
            </a:r>
            <a:r>
              <a:rPr lang="en-IN" dirty="0"/>
              <a:t> {    </a:t>
            </a:r>
          </a:p>
        </p:txBody>
      </p:sp>
    </p:spTree>
    <p:extLst>
      <p:ext uri="{BB962C8B-B14F-4D97-AF65-F5344CB8AC3E}">
        <p14:creationId xmlns:p14="http://schemas.microsoft.com/office/powerpoint/2010/main" val="2912636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67AE82-C483-2456-1B04-A52004EB0637}"/>
              </a:ext>
            </a:extLst>
          </p:cNvPr>
          <p:cNvSpPr>
            <a:spLocks noGrp="1"/>
          </p:cNvSpPr>
          <p:nvPr>
            <p:ph idx="1"/>
          </p:nvPr>
        </p:nvSpPr>
        <p:spPr>
          <a:xfrm>
            <a:off x="919119" y="1114425"/>
            <a:ext cx="10353762" cy="5419725"/>
          </a:xfrm>
        </p:spPr>
        <p:txBody>
          <a:bodyPr>
            <a:normAutofit/>
          </a:bodyPr>
          <a:lstStyle/>
          <a:p>
            <a:pPr marL="36900" indent="0">
              <a:buNone/>
            </a:pPr>
            <a:r>
              <a:rPr lang="en-IN" dirty="0"/>
              <a:t>// Method to validate age    </a:t>
            </a:r>
          </a:p>
          <a:p>
            <a:pPr marL="36900" indent="0">
              <a:buNone/>
            </a:pPr>
            <a:r>
              <a:rPr lang="en-IN" dirty="0"/>
              <a:t>public static void </a:t>
            </a:r>
            <a:r>
              <a:rPr lang="en-IN" dirty="0" err="1"/>
              <a:t>validateAge</a:t>
            </a:r>
            <a:r>
              <a:rPr lang="en-IN" dirty="0"/>
              <a:t>(int age) throws </a:t>
            </a:r>
            <a:r>
              <a:rPr lang="en-IN" dirty="0" err="1"/>
              <a:t>InvalidAgeException</a:t>
            </a:r>
            <a:r>
              <a:rPr lang="en-IN" dirty="0"/>
              <a:t> {        </a:t>
            </a:r>
          </a:p>
          <a:p>
            <a:pPr marL="36900" indent="0">
              <a:buNone/>
            </a:pPr>
            <a:r>
              <a:rPr lang="en-IN" dirty="0"/>
              <a:t>if (age &lt; 18) {            </a:t>
            </a:r>
          </a:p>
          <a:p>
            <a:pPr marL="36900" indent="0">
              <a:buNone/>
            </a:pPr>
            <a:r>
              <a:rPr lang="en-IN" dirty="0"/>
              <a:t>throw new </a:t>
            </a:r>
            <a:r>
              <a:rPr lang="en-IN" dirty="0" err="1"/>
              <a:t>InvalidAgeException</a:t>
            </a:r>
            <a:r>
              <a:rPr lang="en-IN" dirty="0"/>
              <a:t>("Age must be 18 or older");       </a:t>
            </a:r>
          </a:p>
          <a:p>
            <a:pPr marL="36900" indent="0">
              <a:buNone/>
            </a:pPr>
            <a:r>
              <a:rPr lang="en-IN" dirty="0"/>
              <a:t> } else {           </a:t>
            </a:r>
          </a:p>
          <a:p>
            <a:pPr marL="36900" indent="0">
              <a:buNone/>
            </a:pPr>
            <a:r>
              <a:rPr lang="en-IN" dirty="0"/>
              <a:t> </a:t>
            </a:r>
            <a:r>
              <a:rPr lang="en-IN" dirty="0" err="1"/>
              <a:t>System.out.println</a:t>
            </a:r>
            <a:r>
              <a:rPr lang="en-IN" dirty="0"/>
              <a:t>("Valid age: " + age);        </a:t>
            </a:r>
          </a:p>
          <a:p>
            <a:pPr marL="36900" indent="0">
              <a:buNone/>
            </a:pPr>
            <a:r>
              <a:rPr lang="en-IN" dirty="0"/>
              <a:t>}</a:t>
            </a:r>
          </a:p>
          <a:p>
            <a:pPr marL="36900" indent="0">
              <a:buNone/>
            </a:pPr>
            <a:r>
              <a:rPr lang="en-IN" dirty="0"/>
              <a:t> } </a:t>
            </a:r>
          </a:p>
          <a:p>
            <a:pPr marL="36900" indent="0">
              <a:buNone/>
            </a:pPr>
            <a:r>
              <a:rPr lang="en-IN" dirty="0"/>
              <a:t>// Main method    public static void main(String[] </a:t>
            </a:r>
            <a:r>
              <a:rPr lang="en-IN" dirty="0" err="1"/>
              <a:t>args</a:t>
            </a:r>
            <a:r>
              <a:rPr lang="en-IN" dirty="0"/>
              <a:t>)</a:t>
            </a:r>
          </a:p>
        </p:txBody>
      </p:sp>
    </p:spTree>
    <p:extLst>
      <p:ext uri="{BB962C8B-B14F-4D97-AF65-F5344CB8AC3E}">
        <p14:creationId xmlns:p14="http://schemas.microsoft.com/office/powerpoint/2010/main" val="3881240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A25200-C49E-1668-B14F-8F0BC2B6E591}"/>
              </a:ext>
            </a:extLst>
          </p:cNvPr>
          <p:cNvSpPr>
            <a:spLocks noGrp="1"/>
          </p:cNvSpPr>
          <p:nvPr>
            <p:ph idx="1"/>
          </p:nvPr>
        </p:nvSpPr>
        <p:spPr>
          <a:xfrm>
            <a:off x="828070" y="962025"/>
            <a:ext cx="10353762" cy="5753100"/>
          </a:xfrm>
        </p:spPr>
        <p:txBody>
          <a:bodyPr>
            <a:normAutofit lnSpcReduction="10000"/>
          </a:bodyPr>
          <a:lstStyle/>
          <a:p>
            <a:pPr marL="36900" indent="0">
              <a:buNone/>
            </a:pPr>
            <a:r>
              <a:rPr lang="en-IN" dirty="0"/>
              <a:t>{        </a:t>
            </a:r>
          </a:p>
          <a:p>
            <a:pPr marL="36900" indent="0">
              <a:buNone/>
            </a:pPr>
            <a:r>
              <a:rPr lang="en-IN" dirty="0"/>
              <a:t>try { </a:t>
            </a:r>
          </a:p>
          <a:p>
            <a:pPr marL="36900" indent="0">
              <a:buNone/>
            </a:pPr>
            <a:r>
              <a:rPr lang="en-US" dirty="0"/>
              <a:t>// Try to validate age            </a:t>
            </a:r>
          </a:p>
          <a:p>
            <a:pPr marL="36900" indent="0">
              <a:buNone/>
            </a:pPr>
            <a:r>
              <a:rPr lang="en-US" dirty="0" err="1"/>
              <a:t>validateAge</a:t>
            </a:r>
            <a:r>
              <a:rPr lang="en-US" dirty="0"/>
              <a:t>(17);        </a:t>
            </a:r>
          </a:p>
          <a:p>
            <a:pPr marL="36900" indent="0">
              <a:buNone/>
            </a:pPr>
            <a:r>
              <a:rPr lang="en-US" dirty="0"/>
              <a:t>} catch (</a:t>
            </a:r>
            <a:r>
              <a:rPr lang="en-US" dirty="0" err="1"/>
              <a:t>InvalidAgeException</a:t>
            </a:r>
            <a:r>
              <a:rPr lang="en-US" dirty="0"/>
              <a:t> e) {            </a:t>
            </a:r>
          </a:p>
          <a:p>
            <a:pPr marL="36900" indent="0">
              <a:buNone/>
            </a:pPr>
            <a:r>
              <a:rPr lang="en-US" dirty="0"/>
              <a:t>// Handle the custom exception            </a:t>
            </a:r>
          </a:p>
          <a:p>
            <a:pPr marL="36900" indent="0">
              <a:buNone/>
            </a:pPr>
            <a:r>
              <a:rPr lang="en-US" dirty="0" err="1"/>
              <a:t>System.out.println</a:t>
            </a:r>
            <a:r>
              <a:rPr lang="en-US" dirty="0"/>
              <a:t>("Exception: " + </a:t>
            </a:r>
            <a:r>
              <a:rPr lang="en-US" dirty="0" err="1"/>
              <a:t>e.getMessage</a:t>
            </a:r>
            <a:r>
              <a:rPr lang="en-US" dirty="0"/>
              <a:t>());        </a:t>
            </a:r>
          </a:p>
          <a:p>
            <a:pPr marL="36900" indent="0">
              <a:buNone/>
            </a:pPr>
            <a:r>
              <a:rPr lang="en-US" dirty="0"/>
              <a:t>}</a:t>
            </a:r>
          </a:p>
          <a:p>
            <a:pPr marL="36900" indent="0">
              <a:buNone/>
            </a:pPr>
            <a:r>
              <a:rPr lang="en-US" dirty="0"/>
              <a:t>}</a:t>
            </a:r>
          </a:p>
          <a:p>
            <a:pPr marL="36900" indent="0">
              <a:buNone/>
            </a:pPr>
            <a:r>
              <a:rPr lang="en-US" dirty="0"/>
              <a:t>}</a:t>
            </a:r>
          </a:p>
          <a:p>
            <a:pPr marL="36900" indent="0">
              <a:buNone/>
            </a:pPr>
            <a:r>
              <a:rPr lang="en-US" dirty="0"/>
              <a:t>Output:  Exception: Age must be 18 or older</a:t>
            </a:r>
            <a:endParaRPr lang="en-IN" dirty="0"/>
          </a:p>
        </p:txBody>
      </p:sp>
    </p:spTree>
    <p:extLst>
      <p:ext uri="{BB962C8B-B14F-4D97-AF65-F5344CB8AC3E}">
        <p14:creationId xmlns:p14="http://schemas.microsoft.com/office/powerpoint/2010/main" val="4033024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65E5E-52E1-BB44-4B06-F46C8B28316D}"/>
              </a:ext>
            </a:extLst>
          </p:cNvPr>
          <p:cNvSpPr>
            <a:spLocks noGrp="1"/>
          </p:cNvSpPr>
          <p:nvPr>
            <p:ph type="title"/>
          </p:nvPr>
        </p:nvSpPr>
        <p:spPr>
          <a:xfrm>
            <a:off x="919119" y="2733675"/>
            <a:ext cx="10353762" cy="1257300"/>
          </a:xfrm>
        </p:spPr>
        <p:txBody>
          <a:bodyPr/>
          <a:lstStyle/>
          <a:p>
            <a:r>
              <a:rPr lang="en-US" dirty="0"/>
              <a:t>THANKYOU</a:t>
            </a:r>
            <a:endParaRPr lang="en-IN" dirty="0"/>
          </a:p>
        </p:txBody>
      </p:sp>
    </p:spTree>
    <p:extLst>
      <p:ext uri="{BB962C8B-B14F-4D97-AF65-F5344CB8AC3E}">
        <p14:creationId xmlns:p14="http://schemas.microsoft.com/office/powerpoint/2010/main" val="554105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03D8B-BFDF-9582-DD7C-0FFF8BB6DB65}"/>
              </a:ext>
            </a:extLst>
          </p:cNvPr>
          <p:cNvSpPr>
            <a:spLocks noGrp="1"/>
          </p:cNvSpPr>
          <p:nvPr>
            <p:ph type="title"/>
          </p:nvPr>
        </p:nvSpPr>
        <p:spPr/>
        <p:txBody>
          <a:bodyPr/>
          <a:lstStyle/>
          <a:p>
            <a:r>
              <a:rPr lang="en-US" dirty="0"/>
              <a:t>What is Exception Handling?</a:t>
            </a:r>
            <a:endParaRPr lang="en-IN" dirty="0"/>
          </a:p>
        </p:txBody>
      </p:sp>
      <p:sp>
        <p:nvSpPr>
          <p:cNvPr id="3" name="Content Placeholder 2">
            <a:extLst>
              <a:ext uri="{FF2B5EF4-FFF2-40B4-BE49-F238E27FC236}">
                <a16:creationId xmlns:a16="http://schemas.microsoft.com/office/drawing/2014/main" id="{3D4937A2-AF1E-79EF-6A83-62E412289789}"/>
              </a:ext>
            </a:extLst>
          </p:cNvPr>
          <p:cNvSpPr>
            <a:spLocks noGrp="1"/>
          </p:cNvSpPr>
          <p:nvPr>
            <p:ph idx="1"/>
          </p:nvPr>
        </p:nvSpPr>
        <p:spPr/>
        <p:txBody>
          <a:bodyPr/>
          <a:lstStyle/>
          <a:p>
            <a:r>
              <a:rPr lang="en-US" dirty="0"/>
              <a:t>Exception Handling is one of the effective means to handle runtime errors so that the regular flow of the application can be preserved.  Exception Handling is a mechanism to handle runtime errors such as </a:t>
            </a:r>
            <a:r>
              <a:rPr lang="en-US" dirty="0" err="1"/>
              <a:t>ClassNotFoundException</a:t>
            </a:r>
            <a:r>
              <a:rPr lang="en-US" dirty="0"/>
              <a:t>, </a:t>
            </a:r>
            <a:r>
              <a:rPr lang="en-US" dirty="0" err="1"/>
              <a:t>IOException</a:t>
            </a:r>
            <a:r>
              <a:rPr lang="en-US" dirty="0"/>
              <a:t>, </a:t>
            </a:r>
            <a:r>
              <a:rPr lang="en-US" dirty="0" err="1"/>
              <a:t>SQLException</a:t>
            </a:r>
            <a:r>
              <a:rPr lang="en-US" dirty="0"/>
              <a:t> etc.</a:t>
            </a:r>
            <a:endParaRPr lang="en-IN" dirty="0"/>
          </a:p>
        </p:txBody>
      </p:sp>
    </p:spTree>
    <p:extLst>
      <p:ext uri="{BB962C8B-B14F-4D97-AF65-F5344CB8AC3E}">
        <p14:creationId xmlns:p14="http://schemas.microsoft.com/office/powerpoint/2010/main" val="2304120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C6FC-39F0-7B88-AD52-565A77B562EF}"/>
              </a:ext>
            </a:extLst>
          </p:cNvPr>
          <p:cNvSpPr>
            <a:spLocks noGrp="1"/>
          </p:cNvSpPr>
          <p:nvPr>
            <p:ph type="title"/>
          </p:nvPr>
        </p:nvSpPr>
        <p:spPr/>
        <p:txBody>
          <a:bodyPr>
            <a:normAutofit/>
          </a:bodyPr>
          <a:lstStyle/>
          <a:p>
            <a:r>
              <a:rPr lang="en-US" dirty="0"/>
              <a:t>What is an exception?</a:t>
            </a:r>
            <a:endParaRPr lang="en-IN" dirty="0"/>
          </a:p>
        </p:txBody>
      </p:sp>
      <p:sp>
        <p:nvSpPr>
          <p:cNvPr id="3" name="Content Placeholder 2">
            <a:extLst>
              <a:ext uri="{FF2B5EF4-FFF2-40B4-BE49-F238E27FC236}">
                <a16:creationId xmlns:a16="http://schemas.microsoft.com/office/drawing/2014/main" id="{2C49B98C-2C4B-20CB-0730-0F722B50482B}"/>
              </a:ext>
            </a:extLst>
          </p:cNvPr>
          <p:cNvSpPr>
            <a:spLocks noGrp="1"/>
          </p:cNvSpPr>
          <p:nvPr>
            <p:ph idx="1"/>
          </p:nvPr>
        </p:nvSpPr>
        <p:spPr/>
        <p:txBody>
          <a:bodyPr/>
          <a:lstStyle/>
          <a:p>
            <a:r>
              <a:rPr lang="en-US" dirty="0"/>
              <a:t>Exception is an unwanted or unexpected event, which occurs during the execution of a program, i.e. at run time, that disrupts the normal flow of the program’s instructions. Exceptions can be caught and handled by the program .</a:t>
            </a:r>
            <a:endParaRPr lang="en-IN" dirty="0"/>
          </a:p>
        </p:txBody>
      </p:sp>
    </p:spTree>
    <p:extLst>
      <p:ext uri="{BB962C8B-B14F-4D97-AF65-F5344CB8AC3E}">
        <p14:creationId xmlns:p14="http://schemas.microsoft.com/office/powerpoint/2010/main" val="2972819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DC926-ED93-20C5-E476-E6383EB7BBA8}"/>
              </a:ext>
            </a:extLst>
          </p:cNvPr>
          <p:cNvSpPr>
            <a:spLocks noGrp="1"/>
          </p:cNvSpPr>
          <p:nvPr>
            <p:ph type="title"/>
          </p:nvPr>
        </p:nvSpPr>
        <p:spPr/>
        <p:txBody>
          <a:bodyPr/>
          <a:lstStyle/>
          <a:p>
            <a:r>
              <a:rPr lang="en-US" dirty="0"/>
              <a:t>Why Exception occurs?</a:t>
            </a:r>
            <a:endParaRPr lang="en-IN" dirty="0"/>
          </a:p>
        </p:txBody>
      </p:sp>
      <p:sp>
        <p:nvSpPr>
          <p:cNvPr id="3" name="Content Placeholder 2">
            <a:extLst>
              <a:ext uri="{FF2B5EF4-FFF2-40B4-BE49-F238E27FC236}">
                <a16:creationId xmlns:a16="http://schemas.microsoft.com/office/drawing/2014/main" id="{01301ECF-34BB-E57C-C206-878DD2FE1828}"/>
              </a:ext>
            </a:extLst>
          </p:cNvPr>
          <p:cNvSpPr>
            <a:spLocks noGrp="1"/>
          </p:cNvSpPr>
          <p:nvPr>
            <p:ph idx="1"/>
          </p:nvPr>
        </p:nvSpPr>
        <p:spPr/>
        <p:txBody>
          <a:bodyPr/>
          <a:lstStyle/>
          <a:p>
            <a:r>
              <a:rPr lang="en-US" dirty="0"/>
              <a:t>Invalid user input</a:t>
            </a:r>
          </a:p>
          <a:p>
            <a:r>
              <a:rPr lang="en-US" dirty="0"/>
              <a:t>Device failure</a:t>
            </a:r>
          </a:p>
          <a:p>
            <a:r>
              <a:rPr lang="en-US" dirty="0"/>
              <a:t>Loss of network connection</a:t>
            </a:r>
          </a:p>
          <a:p>
            <a:r>
              <a:rPr lang="en-US" dirty="0"/>
              <a:t>Code errors</a:t>
            </a:r>
          </a:p>
          <a:p>
            <a:r>
              <a:rPr lang="en-US" dirty="0"/>
              <a:t>Opening an unavailable file</a:t>
            </a:r>
            <a:endParaRPr lang="en-IN" dirty="0"/>
          </a:p>
        </p:txBody>
      </p:sp>
    </p:spTree>
    <p:extLst>
      <p:ext uri="{BB962C8B-B14F-4D97-AF65-F5344CB8AC3E}">
        <p14:creationId xmlns:p14="http://schemas.microsoft.com/office/powerpoint/2010/main" val="4028146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A5F516-1CE0-6B95-1A1A-CA832704F555}"/>
              </a:ext>
            </a:extLst>
          </p:cNvPr>
          <p:cNvPicPr>
            <a:picLocks noChangeAspect="1"/>
          </p:cNvPicPr>
          <p:nvPr/>
        </p:nvPicPr>
        <p:blipFill>
          <a:blip r:embed="rId2"/>
          <a:stretch>
            <a:fillRect/>
          </a:stretch>
        </p:blipFill>
        <p:spPr>
          <a:xfrm>
            <a:off x="2438399" y="1709737"/>
            <a:ext cx="7315200" cy="4410075"/>
          </a:xfrm>
          <a:prstGeom prst="rect">
            <a:avLst/>
          </a:prstGeom>
        </p:spPr>
      </p:pic>
      <p:sp>
        <p:nvSpPr>
          <p:cNvPr id="7" name="TextBox 6">
            <a:extLst>
              <a:ext uri="{FF2B5EF4-FFF2-40B4-BE49-F238E27FC236}">
                <a16:creationId xmlns:a16="http://schemas.microsoft.com/office/drawing/2014/main" id="{825C87D9-8AC5-D4F0-F6EB-84D48F8B9FCC}"/>
              </a:ext>
            </a:extLst>
          </p:cNvPr>
          <p:cNvSpPr txBox="1"/>
          <p:nvPr/>
        </p:nvSpPr>
        <p:spPr>
          <a:xfrm>
            <a:off x="3719512" y="581024"/>
            <a:ext cx="4752975" cy="707886"/>
          </a:xfrm>
          <a:prstGeom prst="rect">
            <a:avLst/>
          </a:prstGeom>
          <a:noFill/>
        </p:spPr>
        <p:txBody>
          <a:bodyPr wrap="square" rtlCol="0">
            <a:spAutoFit/>
          </a:bodyPr>
          <a:lstStyle/>
          <a:p>
            <a:r>
              <a:rPr lang="en-US" sz="4000" dirty="0"/>
              <a:t>Exception Hierarchy</a:t>
            </a:r>
            <a:endParaRPr lang="en-IN" sz="4000" dirty="0"/>
          </a:p>
        </p:txBody>
      </p:sp>
    </p:spTree>
    <p:extLst>
      <p:ext uri="{BB962C8B-B14F-4D97-AF65-F5344CB8AC3E}">
        <p14:creationId xmlns:p14="http://schemas.microsoft.com/office/powerpoint/2010/main" val="1601069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CA44-AF28-7C00-179B-E13A4890CBD8}"/>
              </a:ext>
            </a:extLst>
          </p:cNvPr>
          <p:cNvSpPr>
            <a:spLocks noGrp="1"/>
          </p:cNvSpPr>
          <p:nvPr>
            <p:ph type="title"/>
          </p:nvPr>
        </p:nvSpPr>
        <p:spPr/>
        <p:txBody>
          <a:bodyPr/>
          <a:lstStyle/>
          <a:p>
            <a:r>
              <a:rPr lang="en-US" dirty="0"/>
              <a:t>Types of Exception</a:t>
            </a:r>
            <a:endParaRPr lang="en-IN" dirty="0"/>
          </a:p>
        </p:txBody>
      </p:sp>
      <p:pic>
        <p:nvPicPr>
          <p:cNvPr id="6" name="Picture 5">
            <a:extLst>
              <a:ext uri="{FF2B5EF4-FFF2-40B4-BE49-F238E27FC236}">
                <a16:creationId xmlns:a16="http://schemas.microsoft.com/office/drawing/2014/main" id="{741B6CBE-0925-9CFB-7F74-04BEDD88F421}"/>
              </a:ext>
            </a:extLst>
          </p:cNvPr>
          <p:cNvPicPr>
            <a:picLocks noChangeAspect="1"/>
          </p:cNvPicPr>
          <p:nvPr/>
        </p:nvPicPr>
        <p:blipFill>
          <a:blip r:embed="rId2"/>
          <a:stretch>
            <a:fillRect/>
          </a:stretch>
        </p:blipFill>
        <p:spPr>
          <a:xfrm>
            <a:off x="1848809" y="1995487"/>
            <a:ext cx="8483733" cy="4252913"/>
          </a:xfrm>
          <a:prstGeom prst="rect">
            <a:avLst/>
          </a:prstGeom>
        </p:spPr>
      </p:pic>
    </p:spTree>
    <p:extLst>
      <p:ext uri="{BB962C8B-B14F-4D97-AF65-F5344CB8AC3E}">
        <p14:creationId xmlns:p14="http://schemas.microsoft.com/office/powerpoint/2010/main" val="3395633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739BA-0F6F-9F23-A176-E011D93035CE}"/>
              </a:ext>
            </a:extLst>
          </p:cNvPr>
          <p:cNvSpPr>
            <a:spLocks noGrp="1"/>
          </p:cNvSpPr>
          <p:nvPr>
            <p:ph type="title"/>
          </p:nvPr>
        </p:nvSpPr>
        <p:spPr/>
        <p:txBody>
          <a:bodyPr/>
          <a:lstStyle/>
          <a:p>
            <a:r>
              <a:rPr lang="en-US" dirty="0"/>
              <a:t>Types of Exception</a:t>
            </a:r>
            <a:endParaRPr lang="en-IN" dirty="0"/>
          </a:p>
        </p:txBody>
      </p:sp>
      <p:sp>
        <p:nvSpPr>
          <p:cNvPr id="3" name="Content Placeholder 2">
            <a:extLst>
              <a:ext uri="{FF2B5EF4-FFF2-40B4-BE49-F238E27FC236}">
                <a16:creationId xmlns:a16="http://schemas.microsoft.com/office/drawing/2014/main" id="{96764D7D-D3AA-92EF-2F49-E0457C12F184}"/>
              </a:ext>
            </a:extLst>
          </p:cNvPr>
          <p:cNvSpPr>
            <a:spLocks noGrp="1"/>
          </p:cNvSpPr>
          <p:nvPr>
            <p:ph idx="1"/>
          </p:nvPr>
        </p:nvSpPr>
        <p:spPr>
          <a:xfrm>
            <a:off x="913795" y="2076450"/>
            <a:ext cx="10353762" cy="3552825"/>
          </a:xfrm>
        </p:spPr>
        <p:txBody>
          <a:bodyPr>
            <a:normAutofit fontScale="92500" lnSpcReduction="20000"/>
          </a:bodyPr>
          <a:lstStyle/>
          <a:p>
            <a:pPr marL="36900" indent="0">
              <a:buNone/>
            </a:pPr>
            <a:r>
              <a:rPr lang="en-US" b="1" dirty="0"/>
              <a:t>1.Built-In Exception </a:t>
            </a:r>
            <a:r>
              <a:rPr lang="en-US" dirty="0"/>
              <a:t>- Built-in exceptions are the exceptions that are available in Java libraries. These exceptions are suitable to explain certain error situations.</a:t>
            </a:r>
          </a:p>
          <a:p>
            <a:r>
              <a:rPr lang="en-US" dirty="0"/>
              <a:t>Checked Exceptions:  These are errors detected by the compiler during the compilation </a:t>
            </a:r>
            <a:r>
              <a:rPr lang="en-US" dirty="0" err="1"/>
              <a:t>process.Examples</a:t>
            </a:r>
            <a:r>
              <a:rPr lang="en-US" dirty="0"/>
              <a:t> include syntax errors, type mismatch errors, and missing semicolons in languages like Java, C++, and C#. Compile-time exceptions prevent the code from being compiled successfully. Example : </a:t>
            </a:r>
            <a:r>
              <a:rPr lang="en-US" dirty="0" err="1"/>
              <a:t>SQLException</a:t>
            </a:r>
            <a:r>
              <a:rPr lang="en-US" dirty="0"/>
              <a:t> , </a:t>
            </a:r>
            <a:r>
              <a:rPr lang="en-US" dirty="0" err="1"/>
              <a:t>IOException</a:t>
            </a:r>
            <a:r>
              <a:rPr lang="en-US" dirty="0"/>
              <a:t> , </a:t>
            </a:r>
            <a:r>
              <a:rPr lang="en-US" dirty="0" err="1"/>
              <a:t>FileNotFoundException</a:t>
            </a:r>
            <a:r>
              <a:rPr lang="en-US" dirty="0"/>
              <a:t>.</a:t>
            </a:r>
          </a:p>
          <a:p>
            <a:r>
              <a:rPr lang="en-US" dirty="0"/>
              <a:t>Unchecked Exceptions: These errors are detected during Runtime. Runtime exceptions occur during the execution of the </a:t>
            </a:r>
            <a:r>
              <a:rPr lang="en-US" dirty="0" err="1"/>
              <a:t>program.These</a:t>
            </a:r>
            <a:r>
              <a:rPr lang="en-US" dirty="0"/>
              <a:t> errors are not detected until the program is </a:t>
            </a:r>
            <a:r>
              <a:rPr lang="en-US" dirty="0" err="1"/>
              <a:t>running.Examples</a:t>
            </a:r>
            <a:r>
              <a:rPr lang="en-US" dirty="0"/>
              <a:t> include dividing by zero, accessing an array out of bounds, and null pointer </a:t>
            </a:r>
            <a:r>
              <a:rPr lang="en-US" dirty="0" err="1"/>
              <a:t>dereference.Runtime</a:t>
            </a:r>
            <a:r>
              <a:rPr lang="en-US" dirty="0"/>
              <a:t> exceptions can lead to program crashes if not handled properly</a:t>
            </a:r>
            <a:endParaRPr lang="en-IN" dirty="0"/>
          </a:p>
        </p:txBody>
      </p:sp>
    </p:spTree>
    <p:extLst>
      <p:ext uri="{BB962C8B-B14F-4D97-AF65-F5344CB8AC3E}">
        <p14:creationId xmlns:p14="http://schemas.microsoft.com/office/powerpoint/2010/main" val="2248156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8674-EA33-4FA4-D3AF-91DD5AE4A163}"/>
              </a:ext>
            </a:extLst>
          </p:cNvPr>
          <p:cNvSpPr>
            <a:spLocks noGrp="1"/>
          </p:cNvSpPr>
          <p:nvPr>
            <p:ph type="title"/>
          </p:nvPr>
        </p:nvSpPr>
        <p:spPr/>
        <p:txBody>
          <a:bodyPr/>
          <a:lstStyle/>
          <a:p>
            <a:r>
              <a:rPr lang="en-US" dirty="0"/>
              <a:t>Types of Exception</a:t>
            </a:r>
            <a:endParaRPr lang="en-IN" dirty="0"/>
          </a:p>
        </p:txBody>
      </p:sp>
      <p:sp>
        <p:nvSpPr>
          <p:cNvPr id="3" name="Content Placeholder 2">
            <a:extLst>
              <a:ext uri="{FF2B5EF4-FFF2-40B4-BE49-F238E27FC236}">
                <a16:creationId xmlns:a16="http://schemas.microsoft.com/office/drawing/2014/main" id="{5A579DE2-326A-EBBD-7628-063569CF50EC}"/>
              </a:ext>
            </a:extLst>
          </p:cNvPr>
          <p:cNvSpPr>
            <a:spLocks noGrp="1"/>
          </p:cNvSpPr>
          <p:nvPr>
            <p:ph idx="1"/>
          </p:nvPr>
        </p:nvSpPr>
        <p:spPr/>
        <p:txBody>
          <a:bodyPr/>
          <a:lstStyle/>
          <a:p>
            <a:pPr marL="36900" indent="0">
              <a:buNone/>
            </a:pPr>
            <a:r>
              <a:rPr lang="en-US" dirty="0"/>
              <a:t>2. User-Defined </a:t>
            </a:r>
            <a:r>
              <a:rPr lang="en-US" dirty="0" err="1"/>
              <a:t>Exceptions:Sometimes</a:t>
            </a:r>
            <a:r>
              <a:rPr lang="en-US" dirty="0"/>
              <a:t>, the built-in exceptions in Java are not able to describe a certain situation. In such cases, users can also create exceptions, which are called ‘user-defined Exceptions’.</a:t>
            </a:r>
            <a:endParaRPr lang="en-IN" dirty="0"/>
          </a:p>
        </p:txBody>
      </p:sp>
    </p:spTree>
    <p:extLst>
      <p:ext uri="{BB962C8B-B14F-4D97-AF65-F5344CB8AC3E}">
        <p14:creationId xmlns:p14="http://schemas.microsoft.com/office/powerpoint/2010/main" val="3865979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10F1C-5EA6-0744-2BDF-DD28C8B6A5EE}"/>
              </a:ext>
            </a:extLst>
          </p:cNvPr>
          <p:cNvSpPr>
            <a:spLocks noGrp="1"/>
          </p:cNvSpPr>
          <p:nvPr>
            <p:ph type="title"/>
          </p:nvPr>
        </p:nvSpPr>
        <p:spPr/>
        <p:txBody>
          <a:bodyPr/>
          <a:lstStyle/>
          <a:p>
            <a:r>
              <a:rPr lang="en-US" dirty="0"/>
              <a:t>Exception Handling Mechanisms</a:t>
            </a:r>
            <a:endParaRPr lang="en-IN" dirty="0"/>
          </a:p>
        </p:txBody>
      </p:sp>
      <p:sp>
        <p:nvSpPr>
          <p:cNvPr id="3" name="Content Placeholder 2">
            <a:extLst>
              <a:ext uri="{FF2B5EF4-FFF2-40B4-BE49-F238E27FC236}">
                <a16:creationId xmlns:a16="http://schemas.microsoft.com/office/drawing/2014/main" id="{C95616C7-FE38-ED8B-5DBA-491451B4417B}"/>
              </a:ext>
            </a:extLst>
          </p:cNvPr>
          <p:cNvSpPr>
            <a:spLocks noGrp="1"/>
          </p:cNvSpPr>
          <p:nvPr>
            <p:ph idx="1"/>
          </p:nvPr>
        </p:nvSpPr>
        <p:spPr/>
        <p:txBody>
          <a:bodyPr/>
          <a:lstStyle/>
          <a:p>
            <a:r>
              <a:rPr lang="en-US" dirty="0"/>
              <a:t>Try-Catch Blocks: A try block contains code that may throw an exception, and a catch block catches and handles the exception if it occurs.</a:t>
            </a:r>
          </a:p>
          <a:p>
            <a:r>
              <a:rPr lang="en-US" dirty="0"/>
              <a:t>Finally Block: The finally block is used to execute code that should always run, regardless of whether an exception is thrown or not. It's commonly used for cleanup tasks like closing files or releasing resources.</a:t>
            </a:r>
          </a:p>
          <a:p>
            <a:r>
              <a:rPr lang="en-US" dirty="0"/>
              <a:t>Throw Statement: The throw statement is used to manually throw an exception within a program.</a:t>
            </a:r>
            <a:endParaRPr lang="en-IN" dirty="0"/>
          </a:p>
        </p:txBody>
      </p:sp>
    </p:spTree>
    <p:extLst>
      <p:ext uri="{BB962C8B-B14F-4D97-AF65-F5344CB8AC3E}">
        <p14:creationId xmlns:p14="http://schemas.microsoft.com/office/powerpoint/2010/main" val="1515954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{4809833E-6B46-43DC-BA4D-B1359497AFBB}tf55705232_win32</Template>
  <TotalTime>98</TotalTime>
  <Words>828</Words>
  <Application>Microsoft Office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Goudy Old Style</vt:lpstr>
      <vt:lpstr>Wingdings 2</vt:lpstr>
      <vt:lpstr>SlateVTI</vt:lpstr>
      <vt:lpstr>Exception Handling</vt:lpstr>
      <vt:lpstr>What is Exception Handling?</vt:lpstr>
      <vt:lpstr>What is an exception?</vt:lpstr>
      <vt:lpstr>Why Exception occurs?</vt:lpstr>
      <vt:lpstr>PowerPoint Presentation</vt:lpstr>
      <vt:lpstr>Types of Exception</vt:lpstr>
      <vt:lpstr>Types of Exception</vt:lpstr>
      <vt:lpstr>Types of Exception</vt:lpstr>
      <vt:lpstr>Exception Handling Mechanisms</vt:lpstr>
      <vt:lpstr>Examples </vt:lpstr>
      <vt:lpstr>Examples</vt:lpstr>
      <vt:lpstr>Example</vt:lpstr>
      <vt:lpstr>Example</vt:lpstr>
      <vt:lpstr>PowerPoint Presentation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Ashwini Tiwari</dc:creator>
  <cp:lastModifiedBy>Ashwini Tiwari</cp:lastModifiedBy>
  <cp:revision>1</cp:revision>
  <dcterms:created xsi:type="dcterms:W3CDTF">2024-02-05T15:41:17Z</dcterms:created>
  <dcterms:modified xsi:type="dcterms:W3CDTF">2024-02-05T17:19:58Z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