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1" r:id="rId4"/>
    <p:sldId id="259" r:id="rId5"/>
    <p:sldId id="258" r:id="rId6"/>
    <p:sldId id="266" r:id="rId7"/>
    <p:sldId id="267" r:id="rId8"/>
    <p:sldId id="263" r:id="rId9"/>
    <p:sldId id="264" r:id="rId10"/>
    <p:sldId id="268" r:id="rId11"/>
    <p:sldId id="269" r:id="rId12"/>
    <p:sldId id="271" r:id="rId13"/>
    <p:sldId id="272" r:id="rId14"/>
    <p:sldId id="273" r:id="rId15"/>
    <p:sldId id="274" r:id="rId16"/>
    <p:sldId id="275" r:id="rId17"/>
    <p:sldId id="270" r:id="rId18"/>
    <p:sldId id="277" r:id="rId19"/>
    <p:sldId id="26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347"/>
  </p:normalViewPr>
  <p:slideViewPr>
    <p:cSldViewPr snapToGrid="0" snapToObjects="1">
      <p:cViewPr varScale="1">
        <p:scale>
          <a:sx n="118" d="100"/>
          <a:sy n="118" d="100"/>
        </p:scale>
        <p:origin x="36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F01-A832-D742-8AF9-FB77762E3F4D}"/>
              </a:ext>
            </a:extLst>
          </p:cNvPr>
          <p:cNvSpPr>
            <a:spLocks noGrp="1"/>
          </p:cNvSpPr>
          <p:nvPr>
            <p:ph type="ctrTitle"/>
          </p:nvPr>
        </p:nvSpPr>
        <p:spPr>
          <a:xfrm>
            <a:off x="848360" y="1399032"/>
            <a:ext cx="9966960" cy="3035808"/>
          </a:xfrm>
        </p:spPr>
        <p:txBody>
          <a:bodyPr/>
          <a:lstStyle/>
          <a:p>
            <a:r>
              <a:rPr lang="en-US"/>
              <a:t>Task SCHEDULING IN CLOUD COMPUTING</a:t>
            </a:r>
            <a:endParaRPr lang="en-US" dirty="0"/>
          </a:p>
        </p:txBody>
      </p:sp>
      <p:sp>
        <p:nvSpPr>
          <p:cNvPr id="3" name="Subtitle 2">
            <a:extLst>
              <a:ext uri="{FF2B5EF4-FFF2-40B4-BE49-F238E27FC236}">
                <a16:creationId xmlns:a16="http://schemas.microsoft.com/office/drawing/2014/main" id="{076CCC19-A65A-174A-A922-C69DCB17B7B9}"/>
              </a:ext>
            </a:extLst>
          </p:cNvPr>
          <p:cNvSpPr>
            <a:spLocks noGrp="1"/>
          </p:cNvSpPr>
          <p:nvPr>
            <p:ph type="subTitle" idx="1"/>
          </p:nvPr>
        </p:nvSpPr>
        <p:spPr/>
        <p:txBody>
          <a:bodyPr/>
          <a:lstStyle/>
          <a:p>
            <a:r>
              <a:rPr lang="en-US"/>
              <a:t>CSCE 678 PROJECT</a:t>
            </a:r>
            <a:endParaRPr lang="en-US" dirty="0"/>
          </a:p>
        </p:txBody>
      </p:sp>
      <p:sp>
        <p:nvSpPr>
          <p:cNvPr id="4" name="TextBox 3">
            <a:extLst>
              <a:ext uri="{FF2B5EF4-FFF2-40B4-BE49-F238E27FC236}">
                <a16:creationId xmlns:a16="http://schemas.microsoft.com/office/drawing/2014/main" id="{8808CD7C-C03B-974A-9096-E14EA0BDCBBC}"/>
              </a:ext>
            </a:extLst>
          </p:cNvPr>
          <p:cNvSpPr txBox="1"/>
          <p:nvPr/>
        </p:nvSpPr>
        <p:spPr>
          <a:xfrm>
            <a:off x="7850459" y="5458968"/>
            <a:ext cx="3692806" cy="923330"/>
          </a:xfrm>
          <a:prstGeom prst="rect">
            <a:avLst/>
          </a:prstGeom>
          <a:noFill/>
        </p:spPr>
        <p:txBody>
          <a:bodyPr wrap="none" rtlCol="0">
            <a:spAutoFit/>
          </a:bodyPr>
          <a:lstStyle/>
          <a:p>
            <a:r>
              <a:rPr lang="en-US"/>
              <a:t>DARAKSHAN ANWAR - UIN:</a:t>
            </a:r>
          </a:p>
          <a:p>
            <a:endParaRPr lang="en-US"/>
          </a:p>
          <a:p>
            <a:r>
              <a:rPr lang="en-US"/>
              <a:t>RISHABH GARG - UIN: 130004847</a:t>
            </a:r>
            <a:endParaRPr lang="en-US" dirty="0"/>
          </a:p>
        </p:txBody>
      </p:sp>
    </p:spTree>
    <p:extLst>
      <p:ext uri="{BB962C8B-B14F-4D97-AF65-F5344CB8AC3E}">
        <p14:creationId xmlns:p14="http://schemas.microsoft.com/office/powerpoint/2010/main" val="83000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AF7B-ACFF-4A7F-BBCB-C2D6A8BE97BB}"/>
              </a:ext>
            </a:extLst>
          </p:cNvPr>
          <p:cNvSpPr>
            <a:spLocks noGrp="1"/>
          </p:cNvSpPr>
          <p:nvPr>
            <p:ph type="title"/>
          </p:nvPr>
        </p:nvSpPr>
        <p:spPr/>
        <p:txBody>
          <a:bodyPr/>
          <a:lstStyle/>
          <a:p>
            <a:r>
              <a:rPr lang="en-US" dirty="0"/>
              <a:t>ERROR HANDLING FEATURE</a:t>
            </a:r>
          </a:p>
        </p:txBody>
      </p:sp>
      <p:sp>
        <p:nvSpPr>
          <p:cNvPr id="3" name="Content Placeholder 2">
            <a:extLst>
              <a:ext uri="{FF2B5EF4-FFF2-40B4-BE49-F238E27FC236}">
                <a16:creationId xmlns:a16="http://schemas.microsoft.com/office/drawing/2014/main" id="{CB75CCC4-A1A9-42A9-A0EA-E65DC16C217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have implemented an error handling feature which takes care of the situation when all the available resources are overload and cannot process any new task request. </a:t>
            </a:r>
          </a:p>
          <a:p>
            <a:r>
              <a:rPr lang="en-US" dirty="0">
                <a:latin typeface="Times New Roman" panose="02020603050405020304" pitchFamily="18" charset="0"/>
                <a:cs typeface="Times New Roman" panose="02020603050405020304" pitchFamily="18" charset="0"/>
              </a:rPr>
              <a:t>In case our schedular finds out that all the available resources are overloaded, it schedules the task to a resource that takes minimum execution time. In case resource could not handle the request and sends an error response back to the scheduler, the scheduler adds this request  in a separate queue meant to be processed after some time. </a:t>
            </a:r>
          </a:p>
          <a:p>
            <a:r>
              <a:rPr lang="en-US" dirty="0">
                <a:latin typeface="Times New Roman" panose="02020603050405020304" pitchFamily="18" charset="0"/>
                <a:cs typeface="Times New Roman" panose="02020603050405020304" pitchFamily="18" charset="0"/>
              </a:rPr>
              <a:t>Scheduler processes each request in the queue one by one after a specific interval.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6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F0BA-C296-4066-A3CD-3F1106CE6B7B}"/>
              </a:ext>
            </a:extLst>
          </p:cNvPr>
          <p:cNvSpPr>
            <a:spLocks noGrp="1"/>
          </p:cNvSpPr>
          <p:nvPr>
            <p:ph type="title"/>
          </p:nvPr>
        </p:nvSpPr>
        <p:spPr/>
        <p:txBody>
          <a:bodyPr/>
          <a:lstStyle/>
          <a:p>
            <a:r>
              <a:rPr lang="en-US" dirty="0"/>
              <a:t>EXPERIMENT Strategies</a:t>
            </a:r>
          </a:p>
        </p:txBody>
      </p:sp>
      <p:sp>
        <p:nvSpPr>
          <p:cNvPr id="3" name="Content Placeholder 2">
            <a:extLst>
              <a:ext uri="{FF2B5EF4-FFF2-40B4-BE49-F238E27FC236}">
                <a16:creationId xmlns:a16="http://schemas.microsoft.com/office/drawing/2014/main" id="{18C8AA51-30B4-4F10-A7DB-6A41B4CD44E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For experimenting and testing our system, we used following variation in the system:</a:t>
            </a:r>
          </a:p>
          <a:p>
            <a:r>
              <a:rPr lang="en-US" dirty="0">
                <a:latin typeface="Times New Roman" panose="02020603050405020304" pitchFamily="18" charset="0"/>
                <a:cs typeface="Times New Roman" panose="02020603050405020304" pitchFamily="18" charset="0"/>
              </a:rPr>
              <a:t>We used timer to simulate a condition where different request takes different execution time on each resources. </a:t>
            </a:r>
          </a:p>
          <a:p>
            <a:pPr marL="0" indent="0">
              <a:buNone/>
            </a:pPr>
            <a:r>
              <a:rPr lang="en-US" dirty="0">
                <a:latin typeface="Times New Roman" panose="02020603050405020304" pitchFamily="18" charset="0"/>
                <a:cs typeface="Times New Roman" panose="02020603050405020304" pitchFamily="18" charset="0"/>
              </a:rPr>
              <a:t>Cases:</a:t>
            </a:r>
          </a:p>
          <a:p>
            <a:r>
              <a:rPr lang="en-US" dirty="0">
                <a:latin typeface="Times New Roman" panose="02020603050405020304" pitchFamily="18" charset="0"/>
                <a:cs typeface="Times New Roman" panose="02020603050405020304" pitchFamily="18" charset="0"/>
              </a:rPr>
              <a:t>We initially submitted 1000 task requests to the load balancer without overloading any of the container.</a:t>
            </a:r>
          </a:p>
          <a:p>
            <a:r>
              <a:rPr lang="en-US" dirty="0">
                <a:latin typeface="Times New Roman" panose="02020603050405020304" pitchFamily="18" charset="0"/>
                <a:cs typeface="Times New Roman" panose="02020603050405020304" pitchFamily="18" charset="0"/>
              </a:rPr>
              <a:t>Afterwards, we overloaded few resources to see if schedular makes use of available CPU and memory utilization information. We also tested our error handling feature in this setup.</a:t>
            </a:r>
          </a:p>
          <a:p>
            <a:r>
              <a:rPr lang="en-US" dirty="0">
                <a:latin typeface="Times New Roman" panose="02020603050405020304" pitchFamily="18" charset="0"/>
                <a:cs typeface="Times New Roman" panose="02020603050405020304" pitchFamily="18" charset="0"/>
              </a:rPr>
              <a:t>We experimented in a setup with 2 Containers and 5 Containers.</a:t>
            </a:r>
          </a:p>
        </p:txBody>
      </p:sp>
    </p:spTree>
    <p:extLst>
      <p:ext uri="{BB962C8B-B14F-4D97-AF65-F5344CB8AC3E}">
        <p14:creationId xmlns:p14="http://schemas.microsoft.com/office/powerpoint/2010/main" val="224532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125685" y="-144047"/>
            <a:ext cx="6859213"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909917456"/>
              </p:ext>
            </p:extLst>
          </p:nvPr>
        </p:nvGraphicFramePr>
        <p:xfrm>
          <a:off x="1066800" y="1843211"/>
          <a:ext cx="8795657" cy="4336845"/>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31221636"/>
                    </a:ext>
                  </a:extLst>
                </a:gridCol>
                <a:gridCol w="1665514">
                  <a:extLst>
                    <a:ext uri="{9D8B030D-6E8A-4147-A177-3AD203B41FA5}">
                      <a16:colId xmlns:a16="http://schemas.microsoft.com/office/drawing/2014/main" val="2848423071"/>
                    </a:ext>
                  </a:extLst>
                </a:gridCol>
                <a:gridCol w="2002972">
                  <a:extLst>
                    <a:ext uri="{9D8B030D-6E8A-4147-A177-3AD203B41FA5}">
                      <a16:colId xmlns:a16="http://schemas.microsoft.com/office/drawing/2014/main" val="2974477270"/>
                    </a:ext>
                  </a:extLst>
                </a:gridCol>
                <a:gridCol w="2111828">
                  <a:extLst>
                    <a:ext uri="{9D8B030D-6E8A-4147-A177-3AD203B41FA5}">
                      <a16:colId xmlns:a16="http://schemas.microsoft.com/office/drawing/2014/main" val="3237886174"/>
                    </a:ext>
                  </a:extLst>
                </a:gridCol>
                <a:gridCol w="2296886">
                  <a:extLst>
                    <a:ext uri="{9D8B030D-6E8A-4147-A177-3AD203B41FA5}">
                      <a16:colId xmlns:a16="http://schemas.microsoft.com/office/drawing/2014/main" val="3810857446"/>
                    </a:ext>
                  </a:extLst>
                </a:gridCol>
              </a:tblGrid>
              <a:tr h="410201">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52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13.85</a:t>
                      </a:r>
                      <a:endParaRPr lang="en-IN" sz="1200" dirty="0">
                        <a:effectLst/>
                      </a:endParaRPr>
                    </a:p>
                  </a:txBody>
                  <a:tcPr/>
                </a:tc>
                <a:tc>
                  <a:txBody>
                    <a:bodyPr/>
                    <a:lstStyle/>
                    <a:p>
                      <a:r>
                        <a:rPr lang="en-US" sz="1200" dirty="0"/>
                        <a:t>4.02</a:t>
                      </a:r>
                    </a:p>
                  </a:txBody>
                  <a:tcPr/>
                </a:tc>
                <a:tc>
                  <a:txBody>
                    <a:bodyPr/>
                    <a:lstStyle/>
                    <a:p>
                      <a:r>
                        <a:rPr lang="en-US" sz="1200" dirty="0"/>
                        <a:t>2.55</a:t>
                      </a:r>
                    </a:p>
                  </a:txBody>
                  <a:tcPr/>
                </a:tc>
                <a:tc>
                  <a:txBody>
                    <a:bodyPr/>
                    <a:lstStyle/>
                    <a:p>
                      <a:r>
                        <a:rPr lang="en-US" sz="1200" dirty="0"/>
                        <a:t>5.76</a:t>
                      </a:r>
                    </a:p>
                  </a:txBody>
                  <a:tcPr/>
                </a:tc>
                <a:extLst>
                  <a:ext uri="{0D108BD9-81ED-4DB2-BD59-A6C34878D82A}">
                    <a16:rowId xmlns:a16="http://schemas.microsoft.com/office/drawing/2014/main" val="1089000347"/>
                  </a:ext>
                </a:extLst>
              </a:tr>
              <a:tr h="352695">
                <a:tc>
                  <a:txBody>
                    <a:bodyPr/>
                    <a:lstStyle/>
                    <a:p>
                      <a:r>
                        <a:rPr lang="en-IN" sz="1200" dirty="0">
                          <a:effectLst/>
                        </a:rPr>
                        <a:t>2</a:t>
                      </a:r>
                    </a:p>
                  </a:txBody>
                  <a:tcPr/>
                </a:tc>
                <a:tc>
                  <a:txBody>
                    <a:bodyPr/>
                    <a:lstStyle/>
                    <a:p>
                      <a:r>
                        <a:rPr lang="en-IN" sz="1200" dirty="0">
                          <a:solidFill>
                            <a:srgbClr val="000000"/>
                          </a:solidFill>
                          <a:effectLst/>
                          <a:latin typeface="Rockwell" panose="02060603020205020403" pitchFamily="18" charset="77"/>
                        </a:rPr>
                        <a:t>5.75</a:t>
                      </a:r>
                      <a:endParaRPr lang="en-IN" sz="1200" dirty="0">
                        <a:effectLst/>
                      </a:endParaRPr>
                    </a:p>
                  </a:txBody>
                  <a:tcPr/>
                </a:tc>
                <a:tc>
                  <a:txBody>
                    <a:bodyPr/>
                    <a:lstStyle/>
                    <a:p>
                      <a:r>
                        <a:rPr lang="en-US" sz="1200" dirty="0"/>
                        <a:t>3.87</a:t>
                      </a:r>
                    </a:p>
                  </a:txBody>
                  <a:tcPr/>
                </a:tc>
                <a:tc>
                  <a:txBody>
                    <a:bodyPr/>
                    <a:lstStyle/>
                    <a:p>
                      <a:r>
                        <a:rPr lang="en-US" sz="1200" dirty="0"/>
                        <a:t>2.21</a:t>
                      </a:r>
                    </a:p>
                  </a:txBody>
                  <a:tcPr/>
                </a:tc>
                <a:tc>
                  <a:txBody>
                    <a:bodyPr/>
                    <a:lstStyle/>
                    <a:p>
                      <a:r>
                        <a:rPr lang="en-US" sz="1200" dirty="0"/>
                        <a:t>5.78</a:t>
                      </a:r>
                    </a:p>
                  </a:txBody>
                  <a:tcPr/>
                </a:tc>
                <a:extLst>
                  <a:ext uri="{0D108BD9-81ED-4DB2-BD59-A6C34878D82A}">
                    <a16:rowId xmlns:a16="http://schemas.microsoft.com/office/drawing/2014/main" val="427096922"/>
                  </a:ext>
                </a:extLst>
              </a:tr>
              <a:tr h="352695">
                <a:tc>
                  <a:txBody>
                    <a:bodyPr/>
                    <a:lstStyle/>
                    <a:p>
                      <a:r>
                        <a:rPr lang="en-IN" sz="1200" dirty="0">
                          <a:effectLst/>
                        </a:rPr>
                        <a:t>3</a:t>
                      </a:r>
                    </a:p>
                  </a:txBody>
                  <a:tcPr/>
                </a:tc>
                <a:tc>
                  <a:txBody>
                    <a:bodyPr/>
                    <a:lstStyle/>
                    <a:p>
                      <a:r>
                        <a:rPr lang="en-IN" sz="1200" dirty="0">
                          <a:solidFill>
                            <a:srgbClr val="000000"/>
                          </a:solidFill>
                          <a:effectLst/>
                          <a:latin typeface="Rockwell" panose="02060603020205020403" pitchFamily="18" charset="77"/>
                        </a:rPr>
                        <a:t>4.73</a:t>
                      </a:r>
                      <a:endParaRPr lang="en-IN" sz="1200" dirty="0">
                        <a:effectLst/>
                      </a:endParaRPr>
                    </a:p>
                  </a:txBody>
                  <a:tcPr/>
                </a:tc>
                <a:tc>
                  <a:txBody>
                    <a:bodyPr/>
                    <a:lstStyle/>
                    <a:p>
                      <a:r>
                        <a:rPr lang="en-US" sz="1200" dirty="0"/>
                        <a:t>3.77</a:t>
                      </a:r>
                    </a:p>
                  </a:txBody>
                  <a:tcPr/>
                </a:tc>
                <a:tc>
                  <a:txBody>
                    <a:bodyPr/>
                    <a:lstStyle/>
                    <a:p>
                      <a:r>
                        <a:rPr lang="en-US" sz="1200" dirty="0"/>
                        <a:t>2.29</a:t>
                      </a:r>
                    </a:p>
                  </a:txBody>
                  <a:tcPr/>
                </a:tc>
                <a:tc>
                  <a:txBody>
                    <a:bodyPr/>
                    <a:lstStyle/>
                    <a:p>
                      <a:r>
                        <a:rPr lang="en-US" sz="1200" dirty="0"/>
                        <a:t>6.09</a:t>
                      </a:r>
                    </a:p>
                  </a:txBody>
                  <a:tcPr/>
                </a:tc>
                <a:extLst>
                  <a:ext uri="{0D108BD9-81ED-4DB2-BD59-A6C34878D82A}">
                    <a16:rowId xmlns:a16="http://schemas.microsoft.com/office/drawing/2014/main" val="3265193302"/>
                  </a:ext>
                </a:extLst>
              </a:tr>
              <a:tr h="352695">
                <a:tc>
                  <a:txBody>
                    <a:bodyPr/>
                    <a:lstStyle/>
                    <a:p>
                      <a:r>
                        <a:rPr lang="en-IN" sz="1200" dirty="0">
                          <a:effectLst/>
                        </a:rPr>
                        <a:t>4</a:t>
                      </a:r>
                    </a:p>
                  </a:txBody>
                  <a:tcPr/>
                </a:tc>
                <a:tc>
                  <a:txBody>
                    <a:bodyPr/>
                    <a:lstStyle/>
                    <a:p>
                      <a:r>
                        <a:rPr lang="en-IN" sz="1200" dirty="0">
                          <a:solidFill>
                            <a:srgbClr val="000000"/>
                          </a:solidFill>
                          <a:effectLst/>
                          <a:latin typeface="Rockwell" panose="02060603020205020403" pitchFamily="18" charset="77"/>
                        </a:rPr>
                        <a:t>3.49</a:t>
                      </a:r>
                      <a:endParaRPr lang="en-IN" sz="1200" dirty="0">
                        <a:effectLst/>
                      </a:endParaRPr>
                    </a:p>
                  </a:txBody>
                  <a:tcPr/>
                </a:tc>
                <a:tc>
                  <a:txBody>
                    <a:bodyPr/>
                    <a:lstStyle/>
                    <a:p>
                      <a:r>
                        <a:rPr lang="en-US" sz="1200" dirty="0"/>
                        <a:t>3.69</a:t>
                      </a:r>
                    </a:p>
                  </a:txBody>
                  <a:tcPr/>
                </a:tc>
                <a:tc>
                  <a:txBody>
                    <a:bodyPr/>
                    <a:lstStyle/>
                    <a:p>
                      <a:r>
                        <a:rPr lang="en-US" sz="1200" dirty="0"/>
                        <a:t>3.09</a:t>
                      </a:r>
                    </a:p>
                  </a:txBody>
                  <a:tcPr/>
                </a:tc>
                <a:tc>
                  <a:txBody>
                    <a:bodyPr/>
                    <a:lstStyle/>
                    <a:p>
                      <a:r>
                        <a:rPr lang="en-US" sz="1200" dirty="0"/>
                        <a:t>4.87</a:t>
                      </a:r>
                    </a:p>
                  </a:txBody>
                  <a:tcPr/>
                </a:tc>
                <a:extLst>
                  <a:ext uri="{0D108BD9-81ED-4DB2-BD59-A6C34878D82A}">
                    <a16:rowId xmlns:a16="http://schemas.microsoft.com/office/drawing/2014/main" val="2732915268"/>
                  </a:ext>
                </a:extLst>
              </a:tr>
              <a:tr h="352695">
                <a:tc>
                  <a:txBody>
                    <a:bodyPr/>
                    <a:lstStyle/>
                    <a:p>
                      <a:r>
                        <a:rPr lang="en-IN" sz="1200" dirty="0">
                          <a:effectLst/>
                        </a:rPr>
                        <a:t>5</a:t>
                      </a:r>
                    </a:p>
                  </a:txBody>
                  <a:tcPr/>
                </a:tc>
                <a:tc>
                  <a:txBody>
                    <a:bodyPr/>
                    <a:lstStyle/>
                    <a:p>
                      <a:r>
                        <a:rPr lang="en-IN" sz="1200">
                          <a:solidFill>
                            <a:srgbClr val="000000"/>
                          </a:solidFill>
                          <a:effectLst/>
                          <a:latin typeface="Rockwell" panose="02060603020205020403" pitchFamily="18" charset="77"/>
                        </a:rPr>
                        <a:t>4.09</a:t>
                      </a:r>
                      <a:endParaRPr lang="en-IN" sz="1200">
                        <a:effectLst/>
                      </a:endParaRPr>
                    </a:p>
                  </a:txBody>
                  <a:tcPr/>
                </a:tc>
                <a:tc>
                  <a:txBody>
                    <a:bodyPr/>
                    <a:lstStyle/>
                    <a:p>
                      <a:r>
                        <a:rPr lang="en-US" sz="1200" dirty="0"/>
                        <a:t>6.56</a:t>
                      </a:r>
                    </a:p>
                  </a:txBody>
                  <a:tcPr/>
                </a:tc>
                <a:tc>
                  <a:txBody>
                    <a:bodyPr/>
                    <a:lstStyle/>
                    <a:p>
                      <a:r>
                        <a:rPr lang="en-US" sz="1200" dirty="0"/>
                        <a:t>3.05</a:t>
                      </a:r>
                    </a:p>
                  </a:txBody>
                  <a:tcPr/>
                </a:tc>
                <a:tc>
                  <a:txBody>
                    <a:bodyPr/>
                    <a:lstStyle/>
                    <a:p>
                      <a:r>
                        <a:rPr lang="en-US" sz="1200" dirty="0"/>
                        <a:t>5.34</a:t>
                      </a:r>
                    </a:p>
                  </a:txBody>
                  <a:tcPr/>
                </a:tc>
                <a:extLst>
                  <a:ext uri="{0D108BD9-81ED-4DB2-BD59-A6C34878D82A}">
                    <a16:rowId xmlns:a16="http://schemas.microsoft.com/office/drawing/2014/main" val="1847438474"/>
                  </a:ext>
                </a:extLst>
              </a:tr>
              <a:tr h="352695">
                <a:tc>
                  <a:txBody>
                    <a:bodyPr/>
                    <a:lstStyle/>
                    <a:p>
                      <a:r>
                        <a:rPr lang="en-IN" sz="1200" dirty="0">
                          <a:effectLst/>
                        </a:rPr>
                        <a:t>6</a:t>
                      </a:r>
                    </a:p>
                  </a:txBody>
                  <a:tcPr/>
                </a:tc>
                <a:tc>
                  <a:txBody>
                    <a:bodyPr/>
                    <a:lstStyle/>
                    <a:p>
                      <a:r>
                        <a:rPr lang="en-IN" sz="1200">
                          <a:solidFill>
                            <a:srgbClr val="000000"/>
                          </a:solidFill>
                          <a:effectLst/>
                          <a:latin typeface="Rockwell" panose="02060603020205020403" pitchFamily="18" charset="77"/>
                        </a:rPr>
                        <a:t>7.95</a:t>
                      </a:r>
                      <a:endParaRPr lang="en-IN" sz="1200">
                        <a:effectLst/>
                      </a:endParaRPr>
                    </a:p>
                  </a:txBody>
                  <a:tcPr/>
                </a:tc>
                <a:tc>
                  <a:txBody>
                    <a:bodyPr/>
                    <a:lstStyle/>
                    <a:p>
                      <a:r>
                        <a:rPr lang="en-US" sz="1200" dirty="0"/>
                        <a:t>3.72</a:t>
                      </a:r>
                    </a:p>
                  </a:txBody>
                  <a:tcPr/>
                </a:tc>
                <a:tc>
                  <a:txBody>
                    <a:bodyPr/>
                    <a:lstStyle/>
                    <a:p>
                      <a:r>
                        <a:rPr lang="en-US" sz="1200" dirty="0"/>
                        <a:t>6.61</a:t>
                      </a:r>
                    </a:p>
                  </a:txBody>
                  <a:tcPr/>
                </a:tc>
                <a:tc>
                  <a:txBody>
                    <a:bodyPr/>
                    <a:lstStyle/>
                    <a:p>
                      <a:r>
                        <a:rPr lang="en-US" sz="1200" dirty="0"/>
                        <a:t>5.03</a:t>
                      </a:r>
                    </a:p>
                  </a:txBody>
                  <a:tcPr/>
                </a:tc>
                <a:extLst>
                  <a:ext uri="{0D108BD9-81ED-4DB2-BD59-A6C34878D82A}">
                    <a16:rowId xmlns:a16="http://schemas.microsoft.com/office/drawing/2014/main" val="15711252"/>
                  </a:ext>
                </a:extLst>
              </a:tr>
              <a:tr h="352695">
                <a:tc>
                  <a:txBody>
                    <a:bodyPr/>
                    <a:lstStyle/>
                    <a:p>
                      <a:r>
                        <a:rPr lang="en-IN" sz="1200" dirty="0">
                          <a:effectLst/>
                        </a:rPr>
                        <a:t>7</a:t>
                      </a:r>
                    </a:p>
                  </a:txBody>
                  <a:tcPr/>
                </a:tc>
                <a:tc>
                  <a:txBody>
                    <a:bodyPr/>
                    <a:lstStyle/>
                    <a:p>
                      <a:r>
                        <a:rPr lang="en-IN" sz="1200">
                          <a:solidFill>
                            <a:srgbClr val="000000"/>
                          </a:solidFill>
                          <a:effectLst/>
                          <a:latin typeface="Rockwell" panose="02060603020205020403" pitchFamily="18" charset="77"/>
                        </a:rPr>
                        <a:t>3.77</a:t>
                      </a:r>
                      <a:endParaRPr lang="en-IN" sz="1200">
                        <a:effectLst/>
                      </a:endParaRPr>
                    </a:p>
                  </a:txBody>
                  <a:tcPr/>
                </a:tc>
                <a:tc>
                  <a:txBody>
                    <a:bodyPr/>
                    <a:lstStyle/>
                    <a:p>
                      <a:r>
                        <a:rPr lang="en-US" sz="1200" dirty="0"/>
                        <a:t>3.67</a:t>
                      </a:r>
                    </a:p>
                  </a:txBody>
                  <a:tcPr/>
                </a:tc>
                <a:tc>
                  <a:txBody>
                    <a:bodyPr/>
                    <a:lstStyle/>
                    <a:p>
                      <a:r>
                        <a:rPr lang="en-US" sz="1200" dirty="0"/>
                        <a:t>3.33</a:t>
                      </a:r>
                    </a:p>
                  </a:txBody>
                  <a:tcPr/>
                </a:tc>
                <a:tc>
                  <a:txBody>
                    <a:bodyPr/>
                    <a:lstStyle/>
                    <a:p>
                      <a:r>
                        <a:rPr lang="en-US" sz="1200" dirty="0"/>
                        <a:t>4.64</a:t>
                      </a:r>
                    </a:p>
                  </a:txBody>
                  <a:tcPr/>
                </a:tc>
                <a:extLst>
                  <a:ext uri="{0D108BD9-81ED-4DB2-BD59-A6C34878D82A}">
                    <a16:rowId xmlns:a16="http://schemas.microsoft.com/office/drawing/2014/main" val="2482385189"/>
                  </a:ext>
                </a:extLst>
              </a:tr>
              <a:tr h="352695">
                <a:tc>
                  <a:txBody>
                    <a:bodyPr/>
                    <a:lstStyle/>
                    <a:p>
                      <a:r>
                        <a:rPr lang="en-IN" sz="1200" dirty="0">
                          <a:effectLst/>
                        </a:rPr>
                        <a:t>8</a:t>
                      </a:r>
                    </a:p>
                  </a:txBody>
                  <a:tcPr/>
                </a:tc>
                <a:tc>
                  <a:txBody>
                    <a:bodyPr/>
                    <a:lstStyle/>
                    <a:p>
                      <a:r>
                        <a:rPr lang="en-IN" sz="1200">
                          <a:solidFill>
                            <a:srgbClr val="000000"/>
                          </a:solidFill>
                          <a:effectLst/>
                          <a:latin typeface="Rockwell" panose="02060603020205020403" pitchFamily="18" charset="77"/>
                        </a:rPr>
                        <a:t>3.42</a:t>
                      </a:r>
                      <a:endParaRPr lang="en-IN" sz="1200">
                        <a:effectLst/>
                      </a:endParaRPr>
                    </a:p>
                  </a:txBody>
                  <a:tcPr/>
                </a:tc>
                <a:tc>
                  <a:txBody>
                    <a:bodyPr/>
                    <a:lstStyle/>
                    <a:p>
                      <a:r>
                        <a:rPr lang="en-US" sz="1200" dirty="0"/>
                        <a:t>3.6</a:t>
                      </a:r>
                    </a:p>
                  </a:txBody>
                  <a:tcPr/>
                </a:tc>
                <a:tc>
                  <a:txBody>
                    <a:bodyPr/>
                    <a:lstStyle/>
                    <a:p>
                      <a:r>
                        <a:rPr lang="en-US" sz="1200" dirty="0"/>
                        <a:t>3.11</a:t>
                      </a:r>
                    </a:p>
                  </a:txBody>
                  <a:tcPr/>
                </a:tc>
                <a:tc>
                  <a:txBody>
                    <a:bodyPr/>
                    <a:lstStyle/>
                    <a:p>
                      <a:r>
                        <a:rPr lang="en-US" sz="1200" dirty="0"/>
                        <a:t>4.91</a:t>
                      </a:r>
                    </a:p>
                  </a:txBody>
                  <a:tcPr/>
                </a:tc>
                <a:extLst>
                  <a:ext uri="{0D108BD9-81ED-4DB2-BD59-A6C34878D82A}">
                    <a16:rowId xmlns:a16="http://schemas.microsoft.com/office/drawing/2014/main" val="510201549"/>
                  </a:ext>
                </a:extLst>
              </a:tr>
              <a:tr h="352695">
                <a:tc>
                  <a:txBody>
                    <a:bodyPr/>
                    <a:lstStyle/>
                    <a:p>
                      <a:r>
                        <a:rPr lang="en-IN" sz="1200" dirty="0">
                          <a:effectLst/>
                        </a:rPr>
                        <a:t>9</a:t>
                      </a:r>
                    </a:p>
                  </a:txBody>
                  <a:tcPr/>
                </a:tc>
                <a:tc>
                  <a:txBody>
                    <a:bodyPr/>
                    <a:lstStyle/>
                    <a:p>
                      <a:r>
                        <a:rPr lang="en-IN" sz="1200">
                          <a:solidFill>
                            <a:srgbClr val="000000"/>
                          </a:solidFill>
                          <a:effectLst/>
                          <a:latin typeface="Rockwell" panose="02060603020205020403" pitchFamily="18" charset="77"/>
                        </a:rPr>
                        <a:t>3.55</a:t>
                      </a:r>
                      <a:endParaRPr lang="en-IN" sz="1200">
                        <a:effectLst/>
                      </a:endParaRPr>
                    </a:p>
                  </a:txBody>
                  <a:tcPr/>
                </a:tc>
                <a:tc>
                  <a:txBody>
                    <a:bodyPr/>
                    <a:lstStyle/>
                    <a:p>
                      <a:r>
                        <a:rPr lang="en-US" sz="1200" dirty="0"/>
                        <a:t>3.65</a:t>
                      </a:r>
                    </a:p>
                  </a:txBody>
                  <a:tcPr/>
                </a:tc>
                <a:tc>
                  <a:txBody>
                    <a:bodyPr/>
                    <a:lstStyle/>
                    <a:p>
                      <a:r>
                        <a:rPr lang="en-US" sz="1200" dirty="0"/>
                        <a:t>3.0</a:t>
                      </a:r>
                    </a:p>
                  </a:txBody>
                  <a:tcPr/>
                </a:tc>
                <a:tc>
                  <a:txBody>
                    <a:bodyPr/>
                    <a:lstStyle/>
                    <a:p>
                      <a:r>
                        <a:rPr lang="en-US" sz="1200" dirty="0"/>
                        <a:t>4.81</a:t>
                      </a:r>
                    </a:p>
                  </a:txBody>
                  <a:tcPr/>
                </a:tc>
                <a:extLst>
                  <a:ext uri="{0D108BD9-81ED-4DB2-BD59-A6C34878D82A}">
                    <a16:rowId xmlns:a16="http://schemas.microsoft.com/office/drawing/2014/main" val="2008327900"/>
                  </a:ext>
                </a:extLst>
              </a:tr>
              <a:tr h="352695">
                <a:tc>
                  <a:txBody>
                    <a:bodyPr/>
                    <a:lstStyle/>
                    <a:p>
                      <a:r>
                        <a:rPr lang="en-IN" sz="1200" dirty="0">
                          <a:effectLst/>
                        </a:rPr>
                        <a:t>10</a:t>
                      </a:r>
                    </a:p>
                  </a:txBody>
                  <a:tcPr/>
                </a:tc>
                <a:tc>
                  <a:txBody>
                    <a:bodyPr/>
                    <a:lstStyle/>
                    <a:p>
                      <a:r>
                        <a:rPr lang="en-IN" sz="1200">
                          <a:solidFill>
                            <a:srgbClr val="000000"/>
                          </a:solidFill>
                          <a:effectLst/>
                          <a:latin typeface="Rockwell" panose="02060603020205020403" pitchFamily="18" charset="77"/>
                        </a:rPr>
                        <a:t>5.52</a:t>
                      </a:r>
                      <a:endParaRPr lang="en-IN" sz="1200">
                        <a:effectLst/>
                      </a:endParaRPr>
                    </a:p>
                  </a:txBody>
                  <a:tcPr/>
                </a:tc>
                <a:tc>
                  <a:txBody>
                    <a:bodyPr/>
                    <a:lstStyle/>
                    <a:p>
                      <a:r>
                        <a:rPr lang="en-US" sz="1200" dirty="0"/>
                        <a:t>3.65</a:t>
                      </a:r>
                    </a:p>
                  </a:txBody>
                  <a:tcPr/>
                </a:tc>
                <a:tc>
                  <a:txBody>
                    <a:bodyPr/>
                    <a:lstStyle/>
                    <a:p>
                      <a:r>
                        <a:rPr lang="en-US" sz="1200" dirty="0"/>
                        <a:t>3.46</a:t>
                      </a:r>
                    </a:p>
                  </a:txBody>
                  <a:tcPr/>
                </a:tc>
                <a:tc>
                  <a:txBody>
                    <a:bodyPr/>
                    <a:lstStyle/>
                    <a:p>
                      <a:r>
                        <a:rPr lang="en-US" sz="1200" dirty="0"/>
                        <a:t>5.31</a:t>
                      </a:r>
                    </a:p>
                  </a:txBody>
                  <a:tcPr/>
                </a:tc>
                <a:extLst>
                  <a:ext uri="{0D108BD9-81ED-4DB2-BD59-A6C34878D82A}">
                    <a16:rowId xmlns:a16="http://schemas.microsoft.com/office/drawing/2014/main" val="2193949546"/>
                  </a:ext>
                </a:extLst>
              </a:tr>
              <a:tr h="352695">
                <a:tc>
                  <a:txBody>
                    <a:bodyPr/>
                    <a:lstStyle/>
                    <a:p>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5.61</a:t>
                      </a:r>
                      <a:endParaRPr lang="en-IN" sz="1200" dirty="0">
                        <a:effectLst/>
                      </a:endParaRPr>
                    </a:p>
                  </a:txBody>
                  <a:tcPr/>
                </a:tc>
                <a:tc>
                  <a:txBody>
                    <a:bodyPr/>
                    <a:lstStyle/>
                    <a:p>
                      <a:r>
                        <a:rPr lang="en-US" sz="1200" dirty="0"/>
                        <a:t>Average = 4.02</a:t>
                      </a:r>
                    </a:p>
                  </a:txBody>
                  <a:tcPr/>
                </a:tc>
                <a:tc>
                  <a:txBody>
                    <a:bodyPr/>
                    <a:lstStyle/>
                    <a:p>
                      <a:r>
                        <a:rPr lang="en-US" sz="1200" dirty="0"/>
                        <a:t>Average = 3.27</a:t>
                      </a:r>
                    </a:p>
                  </a:txBody>
                  <a:tcPr/>
                </a:tc>
                <a:tc>
                  <a:txBody>
                    <a:bodyPr/>
                    <a:lstStyle/>
                    <a:p>
                      <a:r>
                        <a:rPr lang="en-US" sz="1200" dirty="0"/>
                        <a:t>Average = 5.25</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False</a:t>
            </a:r>
          </a:p>
        </p:txBody>
      </p:sp>
      <p:sp>
        <p:nvSpPr>
          <p:cNvPr id="7" name="TextBox 6">
            <a:extLst>
              <a:ext uri="{FF2B5EF4-FFF2-40B4-BE49-F238E27FC236}">
                <a16:creationId xmlns:a16="http://schemas.microsoft.com/office/drawing/2014/main" id="{510CDAE8-DE3D-5149-BBD4-382F4043646F}"/>
              </a:ext>
            </a:extLst>
          </p:cNvPr>
          <p:cNvSpPr txBox="1"/>
          <p:nvPr/>
        </p:nvSpPr>
        <p:spPr>
          <a:xfrm>
            <a:off x="4500563" y="1171575"/>
            <a:ext cx="3900487" cy="646331"/>
          </a:xfrm>
          <a:prstGeom prst="rect">
            <a:avLst/>
          </a:prstGeom>
          <a:noFill/>
        </p:spPr>
        <p:txBody>
          <a:bodyPr wrap="square" rtlCol="0">
            <a:spAutoFit/>
          </a:bodyPr>
          <a:lstStyle/>
          <a:p>
            <a:endParaRPr lang="en-GB"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BADCBEB4-243D-6D43-8FED-4762A255C65D}"/>
              </a:ext>
            </a:extLst>
          </p:cNvPr>
          <p:cNvSpPr txBox="1"/>
          <p:nvPr/>
        </p:nvSpPr>
        <p:spPr>
          <a:xfrm>
            <a:off x="4027382" y="146529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399000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235755" y="-144047"/>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398492634"/>
              </p:ext>
            </p:extLst>
          </p:nvPr>
        </p:nvGraphicFramePr>
        <p:xfrm>
          <a:off x="1066800" y="1900013"/>
          <a:ext cx="8011886" cy="4439920"/>
        </p:xfrm>
        <a:graphic>
          <a:graphicData uri="http://schemas.openxmlformats.org/drawingml/2006/table">
            <a:tbl>
              <a:tblPr firstRow="1" bandRow="1">
                <a:tableStyleId>{5C22544A-7EE6-4342-B048-85BDC9FD1C3A}</a:tableStyleId>
              </a:tblPr>
              <a:tblGrid>
                <a:gridCol w="696686">
                  <a:extLst>
                    <a:ext uri="{9D8B030D-6E8A-4147-A177-3AD203B41FA5}">
                      <a16:colId xmlns:a16="http://schemas.microsoft.com/office/drawing/2014/main" val="2092647770"/>
                    </a:ext>
                  </a:extLst>
                </a:gridCol>
                <a:gridCol w="1338943">
                  <a:extLst>
                    <a:ext uri="{9D8B030D-6E8A-4147-A177-3AD203B41FA5}">
                      <a16:colId xmlns:a16="http://schemas.microsoft.com/office/drawing/2014/main" val="2848423071"/>
                    </a:ext>
                  </a:extLst>
                </a:gridCol>
                <a:gridCol w="1545771">
                  <a:extLst>
                    <a:ext uri="{9D8B030D-6E8A-4147-A177-3AD203B41FA5}">
                      <a16:colId xmlns:a16="http://schemas.microsoft.com/office/drawing/2014/main" val="2974477270"/>
                    </a:ext>
                  </a:extLst>
                </a:gridCol>
                <a:gridCol w="2122714">
                  <a:extLst>
                    <a:ext uri="{9D8B030D-6E8A-4147-A177-3AD203B41FA5}">
                      <a16:colId xmlns:a16="http://schemas.microsoft.com/office/drawing/2014/main" val="3237886174"/>
                    </a:ext>
                  </a:extLst>
                </a:gridCol>
                <a:gridCol w="23077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r>
                        <a:rPr lang="en-US" sz="1200" dirty="0"/>
                        <a:t>1</a:t>
                      </a:r>
                    </a:p>
                  </a:txBody>
                  <a:tcPr/>
                </a:tc>
                <a:tc>
                  <a:txBody>
                    <a:bodyPr/>
                    <a:lstStyle/>
                    <a:p>
                      <a:r>
                        <a:rPr lang="en-US" sz="1200" dirty="0"/>
                        <a:t>8.23</a:t>
                      </a:r>
                    </a:p>
                  </a:txBody>
                  <a:tcPr/>
                </a:tc>
                <a:tc>
                  <a:txBody>
                    <a:bodyPr/>
                    <a:lstStyle/>
                    <a:p>
                      <a:r>
                        <a:rPr lang="en-US" sz="1200" dirty="0"/>
                        <a:t>4.65</a:t>
                      </a:r>
                    </a:p>
                  </a:txBody>
                  <a:tcPr/>
                </a:tc>
                <a:tc>
                  <a:txBody>
                    <a:bodyPr/>
                    <a:lstStyle/>
                    <a:p>
                      <a:r>
                        <a:rPr lang="en-US" sz="1200" dirty="0"/>
                        <a:t>7.82</a:t>
                      </a:r>
                    </a:p>
                  </a:txBody>
                  <a:tcPr/>
                </a:tc>
                <a:tc>
                  <a:txBody>
                    <a:bodyPr/>
                    <a:lstStyle/>
                    <a:p>
                      <a:r>
                        <a:rPr lang="en-US" sz="1200" dirty="0"/>
                        <a:t>4.38</a:t>
                      </a:r>
                    </a:p>
                  </a:txBody>
                  <a:tcPr/>
                </a:tc>
                <a:extLst>
                  <a:ext uri="{0D108BD9-81ED-4DB2-BD59-A6C34878D82A}">
                    <a16:rowId xmlns:a16="http://schemas.microsoft.com/office/drawing/2014/main" val="1089000347"/>
                  </a:ext>
                </a:extLst>
              </a:tr>
              <a:tr h="370840">
                <a:tc>
                  <a:txBody>
                    <a:bodyPr/>
                    <a:lstStyle/>
                    <a:p>
                      <a:r>
                        <a:rPr lang="en-US" sz="1200" dirty="0"/>
                        <a:t>2</a:t>
                      </a:r>
                    </a:p>
                  </a:txBody>
                  <a:tcPr/>
                </a:tc>
                <a:tc>
                  <a:txBody>
                    <a:bodyPr/>
                    <a:lstStyle/>
                    <a:p>
                      <a:r>
                        <a:rPr lang="en-US" sz="1200" dirty="0"/>
                        <a:t>4.96</a:t>
                      </a:r>
                    </a:p>
                  </a:txBody>
                  <a:tcPr/>
                </a:tc>
                <a:tc>
                  <a:txBody>
                    <a:bodyPr/>
                    <a:lstStyle/>
                    <a:p>
                      <a:r>
                        <a:rPr lang="en-US" sz="1200" dirty="0"/>
                        <a:t>5.19</a:t>
                      </a:r>
                    </a:p>
                  </a:txBody>
                  <a:tcPr/>
                </a:tc>
                <a:tc>
                  <a:txBody>
                    <a:bodyPr/>
                    <a:lstStyle/>
                    <a:p>
                      <a:r>
                        <a:rPr lang="en-US" sz="1200" dirty="0"/>
                        <a:t>7.41</a:t>
                      </a:r>
                    </a:p>
                  </a:txBody>
                  <a:tcPr/>
                </a:tc>
                <a:tc>
                  <a:txBody>
                    <a:bodyPr/>
                    <a:lstStyle/>
                    <a:p>
                      <a:r>
                        <a:rPr lang="en-US" sz="1200" dirty="0"/>
                        <a:t>8.95</a:t>
                      </a:r>
                    </a:p>
                  </a:txBody>
                  <a:tcPr/>
                </a:tc>
                <a:extLst>
                  <a:ext uri="{0D108BD9-81ED-4DB2-BD59-A6C34878D82A}">
                    <a16:rowId xmlns:a16="http://schemas.microsoft.com/office/drawing/2014/main" val="427096922"/>
                  </a:ext>
                </a:extLst>
              </a:tr>
              <a:tr h="370840">
                <a:tc>
                  <a:txBody>
                    <a:bodyPr/>
                    <a:lstStyle/>
                    <a:p>
                      <a:r>
                        <a:rPr lang="en-US" sz="1200" dirty="0"/>
                        <a:t>3</a:t>
                      </a:r>
                    </a:p>
                  </a:txBody>
                  <a:tcPr/>
                </a:tc>
                <a:tc>
                  <a:txBody>
                    <a:bodyPr/>
                    <a:lstStyle/>
                    <a:p>
                      <a:r>
                        <a:rPr lang="en-US" sz="1200" dirty="0"/>
                        <a:t>5.05</a:t>
                      </a:r>
                    </a:p>
                  </a:txBody>
                  <a:tcPr/>
                </a:tc>
                <a:tc>
                  <a:txBody>
                    <a:bodyPr/>
                    <a:lstStyle/>
                    <a:p>
                      <a:r>
                        <a:rPr lang="en-US" sz="1200" dirty="0"/>
                        <a:t>5.62</a:t>
                      </a:r>
                    </a:p>
                  </a:txBody>
                  <a:tcPr/>
                </a:tc>
                <a:tc>
                  <a:txBody>
                    <a:bodyPr/>
                    <a:lstStyle/>
                    <a:p>
                      <a:r>
                        <a:rPr lang="en-US" sz="1200" dirty="0"/>
                        <a:t>5.31</a:t>
                      </a:r>
                    </a:p>
                  </a:txBody>
                  <a:tcPr/>
                </a:tc>
                <a:tc>
                  <a:txBody>
                    <a:bodyPr/>
                    <a:lstStyle/>
                    <a:p>
                      <a:r>
                        <a:rPr lang="en-US" sz="1200" dirty="0"/>
                        <a:t>6.56</a:t>
                      </a:r>
                    </a:p>
                  </a:txBody>
                  <a:tcPr/>
                </a:tc>
                <a:extLst>
                  <a:ext uri="{0D108BD9-81ED-4DB2-BD59-A6C34878D82A}">
                    <a16:rowId xmlns:a16="http://schemas.microsoft.com/office/drawing/2014/main" val="3265193302"/>
                  </a:ext>
                </a:extLst>
              </a:tr>
              <a:tr h="370840">
                <a:tc>
                  <a:txBody>
                    <a:bodyPr/>
                    <a:lstStyle/>
                    <a:p>
                      <a:r>
                        <a:rPr lang="en-US" sz="1200" dirty="0"/>
                        <a:t>4</a:t>
                      </a:r>
                    </a:p>
                  </a:txBody>
                  <a:tcPr/>
                </a:tc>
                <a:tc>
                  <a:txBody>
                    <a:bodyPr/>
                    <a:lstStyle/>
                    <a:p>
                      <a:r>
                        <a:rPr lang="en-US" sz="1200" dirty="0"/>
                        <a:t>11.09</a:t>
                      </a:r>
                    </a:p>
                  </a:txBody>
                  <a:tcPr/>
                </a:tc>
                <a:tc>
                  <a:txBody>
                    <a:bodyPr/>
                    <a:lstStyle/>
                    <a:p>
                      <a:r>
                        <a:rPr lang="en-US" sz="1200" dirty="0"/>
                        <a:t>4.9</a:t>
                      </a:r>
                    </a:p>
                  </a:txBody>
                  <a:tcPr/>
                </a:tc>
                <a:tc>
                  <a:txBody>
                    <a:bodyPr/>
                    <a:lstStyle/>
                    <a:p>
                      <a:r>
                        <a:rPr lang="en-US" sz="1200" dirty="0"/>
                        <a:t>5.38</a:t>
                      </a:r>
                    </a:p>
                  </a:txBody>
                  <a:tcPr/>
                </a:tc>
                <a:tc>
                  <a:txBody>
                    <a:bodyPr/>
                    <a:lstStyle/>
                    <a:p>
                      <a:r>
                        <a:rPr lang="en-US" sz="1200" dirty="0"/>
                        <a:t>3.91</a:t>
                      </a:r>
                    </a:p>
                  </a:txBody>
                  <a:tcPr/>
                </a:tc>
                <a:extLst>
                  <a:ext uri="{0D108BD9-81ED-4DB2-BD59-A6C34878D82A}">
                    <a16:rowId xmlns:a16="http://schemas.microsoft.com/office/drawing/2014/main" val="2732915268"/>
                  </a:ext>
                </a:extLst>
              </a:tr>
              <a:tr h="370840">
                <a:tc>
                  <a:txBody>
                    <a:bodyPr/>
                    <a:lstStyle/>
                    <a:p>
                      <a:r>
                        <a:rPr lang="en-US" sz="1200" dirty="0"/>
                        <a:t>5</a:t>
                      </a:r>
                    </a:p>
                  </a:txBody>
                  <a:tcPr/>
                </a:tc>
                <a:tc>
                  <a:txBody>
                    <a:bodyPr/>
                    <a:lstStyle/>
                    <a:p>
                      <a:r>
                        <a:rPr lang="en-US" sz="1200" dirty="0"/>
                        <a:t>5.1</a:t>
                      </a:r>
                    </a:p>
                  </a:txBody>
                  <a:tcPr/>
                </a:tc>
                <a:tc>
                  <a:txBody>
                    <a:bodyPr/>
                    <a:lstStyle/>
                    <a:p>
                      <a:r>
                        <a:rPr lang="en-US" sz="1200" dirty="0"/>
                        <a:t>4.47</a:t>
                      </a:r>
                    </a:p>
                  </a:txBody>
                  <a:tcPr/>
                </a:tc>
                <a:tc>
                  <a:txBody>
                    <a:bodyPr/>
                    <a:lstStyle/>
                    <a:p>
                      <a:r>
                        <a:rPr lang="en-US" sz="1200" dirty="0"/>
                        <a:t>5.16</a:t>
                      </a:r>
                    </a:p>
                  </a:txBody>
                  <a:tcPr/>
                </a:tc>
                <a:tc>
                  <a:txBody>
                    <a:bodyPr/>
                    <a:lstStyle/>
                    <a:p>
                      <a:r>
                        <a:rPr lang="en-US" sz="1200" dirty="0"/>
                        <a:t>4.42</a:t>
                      </a:r>
                    </a:p>
                  </a:txBody>
                  <a:tcPr/>
                </a:tc>
                <a:extLst>
                  <a:ext uri="{0D108BD9-81ED-4DB2-BD59-A6C34878D82A}">
                    <a16:rowId xmlns:a16="http://schemas.microsoft.com/office/drawing/2014/main" val="1847438474"/>
                  </a:ext>
                </a:extLst>
              </a:tr>
              <a:tr h="370840">
                <a:tc>
                  <a:txBody>
                    <a:bodyPr/>
                    <a:lstStyle/>
                    <a:p>
                      <a:r>
                        <a:rPr lang="en-US" sz="1200" dirty="0"/>
                        <a:t>6</a:t>
                      </a:r>
                    </a:p>
                  </a:txBody>
                  <a:tcPr/>
                </a:tc>
                <a:tc>
                  <a:txBody>
                    <a:bodyPr/>
                    <a:lstStyle/>
                    <a:p>
                      <a:r>
                        <a:rPr lang="en-US" sz="1200" dirty="0"/>
                        <a:t>6.99</a:t>
                      </a:r>
                    </a:p>
                  </a:txBody>
                  <a:tcPr/>
                </a:tc>
                <a:tc>
                  <a:txBody>
                    <a:bodyPr/>
                    <a:lstStyle/>
                    <a:p>
                      <a:r>
                        <a:rPr lang="en-US" sz="1200" dirty="0"/>
                        <a:t>4.73</a:t>
                      </a:r>
                    </a:p>
                  </a:txBody>
                  <a:tcPr/>
                </a:tc>
                <a:tc>
                  <a:txBody>
                    <a:bodyPr/>
                    <a:lstStyle/>
                    <a:p>
                      <a:r>
                        <a:rPr lang="en-US" sz="1200" dirty="0"/>
                        <a:t>5.48</a:t>
                      </a:r>
                    </a:p>
                  </a:txBody>
                  <a:tcPr/>
                </a:tc>
                <a:tc>
                  <a:txBody>
                    <a:bodyPr/>
                    <a:lstStyle/>
                    <a:p>
                      <a:r>
                        <a:rPr lang="en-US" sz="1200" dirty="0"/>
                        <a:t>4.24</a:t>
                      </a:r>
                    </a:p>
                  </a:txBody>
                  <a:tcPr/>
                </a:tc>
                <a:extLst>
                  <a:ext uri="{0D108BD9-81ED-4DB2-BD59-A6C34878D82A}">
                    <a16:rowId xmlns:a16="http://schemas.microsoft.com/office/drawing/2014/main" val="15711252"/>
                  </a:ext>
                </a:extLst>
              </a:tr>
              <a:tr h="370840">
                <a:tc>
                  <a:txBody>
                    <a:bodyPr/>
                    <a:lstStyle/>
                    <a:p>
                      <a:r>
                        <a:rPr lang="en-US" sz="1200" dirty="0"/>
                        <a:t>7</a:t>
                      </a:r>
                    </a:p>
                  </a:txBody>
                  <a:tcPr/>
                </a:tc>
                <a:tc>
                  <a:txBody>
                    <a:bodyPr/>
                    <a:lstStyle/>
                    <a:p>
                      <a:r>
                        <a:rPr lang="en-US" sz="1200" dirty="0"/>
                        <a:t>6.2</a:t>
                      </a:r>
                    </a:p>
                  </a:txBody>
                  <a:tcPr/>
                </a:tc>
                <a:tc>
                  <a:txBody>
                    <a:bodyPr/>
                    <a:lstStyle/>
                    <a:p>
                      <a:r>
                        <a:rPr lang="en-US" sz="1200" dirty="0"/>
                        <a:t>4.51</a:t>
                      </a:r>
                    </a:p>
                  </a:txBody>
                  <a:tcPr/>
                </a:tc>
                <a:tc>
                  <a:txBody>
                    <a:bodyPr/>
                    <a:lstStyle/>
                    <a:p>
                      <a:r>
                        <a:rPr lang="en-US" sz="1200" dirty="0"/>
                        <a:t>5.07</a:t>
                      </a:r>
                    </a:p>
                  </a:txBody>
                  <a:tcPr/>
                </a:tc>
                <a:tc>
                  <a:txBody>
                    <a:bodyPr/>
                    <a:lstStyle/>
                    <a:p>
                      <a:r>
                        <a:rPr lang="en-US" sz="1200" dirty="0"/>
                        <a:t>4.47</a:t>
                      </a:r>
                    </a:p>
                  </a:txBody>
                  <a:tcPr/>
                </a:tc>
                <a:extLst>
                  <a:ext uri="{0D108BD9-81ED-4DB2-BD59-A6C34878D82A}">
                    <a16:rowId xmlns:a16="http://schemas.microsoft.com/office/drawing/2014/main" val="2482385189"/>
                  </a:ext>
                </a:extLst>
              </a:tr>
              <a:tr h="370840">
                <a:tc>
                  <a:txBody>
                    <a:bodyPr/>
                    <a:lstStyle/>
                    <a:p>
                      <a:r>
                        <a:rPr lang="en-US" sz="1200" dirty="0"/>
                        <a:t>8</a:t>
                      </a:r>
                    </a:p>
                  </a:txBody>
                  <a:tcPr/>
                </a:tc>
                <a:tc>
                  <a:txBody>
                    <a:bodyPr/>
                    <a:lstStyle/>
                    <a:p>
                      <a:r>
                        <a:rPr lang="en-US" sz="1200" dirty="0"/>
                        <a:t>4.99</a:t>
                      </a:r>
                    </a:p>
                  </a:txBody>
                  <a:tcPr/>
                </a:tc>
                <a:tc>
                  <a:txBody>
                    <a:bodyPr/>
                    <a:lstStyle/>
                    <a:p>
                      <a:r>
                        <a:rPr lang="en-US" sz="1200" dirty="0"/>
                        <a:t>7.61</a:t>
                      </a:r>
                    </a:p>
                  </a:txBody>
                  <a:tcPr/>
                </a:tc>
                <a:tc>
                  <a:txBody>
                    <a:bodyPr/>
                    <a:lstStyle/>
                    <a:p>
                      <a:r>
                        <a:rPr lang="en-US" sz="1200" dirty="0"/>
                        <a:t>5.22</a:t>
                      </a:r>
                    </a:p>
                  </a:txBody>
                  <a:tcPr/>
                </a:tc>
                <a:tc>
                  <a:txBody>
                    <a:bodyPr/>
                    <a:lstStyle/>
                    <a:p>
                      <a:r>
                        <a:rPr lang="en-US" sz="1200" dirty="0"/>
                        <a:t>4.16</a:t>
                      </a:r>
                    </a:p>
                  </a:txBody>
                  <a:tcPr/>
                </a:tc>
                <a:extLst>
                  <a:ext uri="{0D108BD9-81ED-4DB2-BD59-A6C34878D82A}">
                    <a16:rowId xmlns:a16="http://schemas.microsoft.com/office/drawing/2014/main" val="510201549"/>
                  </a:ext>
                </a:extLst>
              </a:tr>
              <a:tr h="370840">
                <a:tc>
                  <a:txBody>
                    <a:bodyPr/>
                    <a:lstStyle/>
                    <a:p>
                      <a:r>
                        <a:rPr lang="en-US" sz="1200" dirty="0"/>
                        <a:t>9</a:t>
                      </a:r>
                    </a:p>
                  </a:txBody>
                  <a:tcPr/>
                </a:tc>
                <a:tc>
                  <a:txBody>
                    <a:bodyPr/>
                    <a:lstStyle/>
                    <a:p>
                      <a:r>
                        <a:rPr lang="en-US" sz="1200" dirty="0"/>
                        <a:t>4.94</a:t>
                      </a:r>
                    </a:p>
                  </a:txBody>
                  <a:tcPr/>
                </a:tc>
                <a:tc>
                  <a:txBody>
                    <a:bodyPr/>
                    <a:lstStyle/>
                    <a:p>
                      <a:r>
                        <a:rPr lang="en-US" sz="1200" dirty="0"/>
                        <a:t>6.08</a:t>
                      </a:r>
                    </a:p>
                  </a:txBody>
                  <a:tcPr/>
                </a:tc>
                <a:tc>
                  <a:txBody>
                    <a:bodyPr/>
                    <a:lstStyle/>
                    <a:p>
                      <a:r>
                        <a:rPr lang="en-US" sz="1200" dirty="0"/>
                        <a:t>5.34</a:t>
                      </a:r>
                    </a:p>
                  </a:txBody>
                  <a:tcPr/>
                </a:tc>
                <a:tc>
                  <a:txBody>
                    <a:bodyPr/>
                    <a:lstStyle/>
                    <a:p>
                      <a:r>
                        <a:rPr lang="en-US" sz="1200" dirty="0"/>
                        <a:t>7.76</a:t>
                      </a:r>
                    </a:p>
                  </a:txBody>
                  <a:tcPr/>
                </a:tc>
                <a:extLst>
                  <a:ext uri="{0D108BD9-81ED-4DB2-BD59-A6C34878D82A}">
                    <a16:rowId xmlns:a16="http://schemas.microsoft.com/office/drawing/2014/main" val="2008327900"/>
                  </a:ext>
                </a:extLst>
              </a:tr>
              <a:tr h="370840">
                <a:tc>
                  <a:txBody>
                    <a:bodyPr/>
                    <a:lstStyle/>
                    <a:p>
                      <a:r>
                        <a:rPr lang="en-US" sz="1200" dirty="0"/>
                        <a:t>10</a:t>
                      </a:r>
                    </a:p>
                  </a:txBody>
                  <a:tcPr/>
                </a:tc>
                <a:tc>
                  <a:txBody>
                    <a:bodyPr/>
                    <a:lstStyle/>
                    <a:p>
                      <a:r>
                        <a:rPr lang="en-US" sz="1200" dirty="0"/>
                        <a:t>6.22</a:t>
                      </a:r>
                    </a:p>
                  </a:txBody>
                  <a:tcPr/>
                </a:tc>
                <a:tc>
                  <a:txBody>
                    <a:bodyPr/>
                    <a:lstStyle/>
                    <a:p>
                      <a:r>
                        <a:rPr lang="en-US" sz="1200" dirty="0"/>
                        <a:t>7.53</a:t>
                      </a:r>
                    </a:p>
                  </a:txBody>
                  <a:tcPr/>
                </a:tc>
                <a:tc>
                  <a:txBody>
                    <a:bodyPr/>
                    <a:lstStyle/>
                    <a:p>
                      <a:r>
                        <a:rPr lang="en-US" sz="1200" dirty="0"/>
                        <a:t>7.45</a:t>
                      </a:r>
                    </a:p>
                  </a:txBody>
                  <a:tcPr/>
                </a:tc>
                <a:tc>
                  <a:txBody>
                    <a:bodyPr/>
                    <a:lstStyle/>
                    <a:p>
                      <a:r>
                        <a:rPr lang="en-US" sz="1200" dirty="0"/>
                        <a:t>4.95</a:t>
                      </a:r>
                    </a:p>
                  </a:txBody>
                  <a:tcPr/>
                </a:tc>
                <a:extLst>
                  <a:ext uri="{0D108BD9-81ED-4DB2-BD59-A6C34878D82A}">
                    <a16:rowId xmlns:a16="http://schemas.microsoft.com/office/drawing/2014/main" val="2193949546"/>
                  </a:ext>
                </a:extLst>
              </a:tr>
              <a:tr h="0">
                <a:tc>
                  <a:txBody>
                    <a:bodyPr/>
                    <a:lstStyle/>
                    <a:p>
                      <a:endParaRPr lang="en-US" sz="1200" dirty="0"/>
                    </a:p>
                  </a:txBody>
                  <a:tcPr/>
                </a:tc>
                <a:tc>
                  <a:txBody>
                    <a:bodyPr/>
                    <a:lstStyle/>
                    <a:p>
                      <a:r>
                        <a:rPr lang="en-US" sz="1200" dirty="0"/>
                        <a:t>Average = 6.38</a:t>
                      </a:r>
                    </a:p>
                  </a:txBody>
                  <a:tcPr/>
                </a:tc>
                <a:tc>
                  <a:txBody>
                    <a:bodyPr/>
                    <a:lstStyle/>
                    <a:p>
                      <a:r>
                        <a:rPr lang="en-US" sz="1200" dirty="0"/>
                        <a:t>Average = 5.53</a:t>
                      </a:r>
                    </a:p>
                  </a:txBody>
                  <a:tcPr/>
                </a:tc>
                <a:tc>
                  <a:txBody>
                    <a:bodyPr/>
                    <a:lstStyle/>
                    <a:p>
                      <a:r>
                        <a:rPr lang="en-US" sz="1200" dirty="0"/>
                        <a:t>Average = 5.96</a:t>
                      </a:r>
                    </a:p>
                  </a:txBody>
                  <a:tcPr/>
                </a:tc>
                <a:tc>
                  <a:txBody>
                    <a:bodyPr/>
                    <a:lstStyle/>
                    <a:p>
                      <a:r>
                        <a:rPr lang="en-US" sz="1200" dirty="0"/>
                        <a:t>Average = 5.38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True</a:t>
            </a:r>
          </a:p>
        </p:txBody>
      </p:sp>
      <p:sp>
        <p:nvSpPr>
          <p:cNvPr id="6" name="TextBox 5">
            <a:extLst>
              <a:ext uri="{FF2B5EF4-FFF2-40B4-BE49-F238E27FC236}">
                <a16:creationId xmlns:a16="http://schemas.microsoft.com/office/drawing/2014/main" id="{1A171E0D-DF83-8E4B-A98C-CFC82D0A06B8}"/>
              </a:ext>
            </a:extLst>
          </p:cNvPr>
          <p:cNvSpPr txBox="1"/>
          <p:nvPr/>
        </p:nvSpPr>
        <p:spPr>
          <a:xfrm>
            <a:off x="4027382" y="1530681"/>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158655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343400" y="-32657"/>
            <a:ext cx="6859212"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469089576"/>
              </p:ext>
            </p:extLst>
          </p:nvPr>
        </p:nvGraphicFramePr>
        <p:xfrm>
          <a:off x="904727" y="1921715"/>
          <a:ext cx="8097759" cy="4622800"/>
        </p:xfrm>
        <a:graphic>
          <a:graphicData uri="http://schemas.openxmlformats.org/drawingml/2006/table">
            <a:tbl>
              <a:tblPr firstRow="1" bandRow="1">
                <a:tableStyleId>{5C22544A-7EE6-4342-B048-85BDC9FD1C3A}</a:tableStyleId>
              </a:tblPr>
              <a:tblGrid>
                <a:gridCol w="631371">
                  <a:extLst>
                    <a:ext uri="{9D8B030D-6E8A-4147-A177-3AD203B41FA5}">
                      <a16:colId xmlns:a16="http://schemas.microsoft.com/office/drawing/2014/main" val="3450805369"/>
                    </a:ext>
                  </a:extLst>
                </a:gridCol>
                <a:gridCol w="1370388">
                  <a:extLst>
                    <a:ext uri="{9D8B030D-6E8A-4147-A177-3AD203B41FA5}">
                      <a16:colId xmlns:a16="http://schemas.microsoft.com/office/drawing/2014/main" val="2848423071"/>
                    </a:ext>
                  </a:extLst>
                </a:gridCol>
                <a:gridCol w="1632858">
                  <a:extLst>
                    <a:ext uri="{9D8B030D-6E8A-4147-A177-3AD203B41FA5}">
                      <a16:colId xmlns:a16="http://schemas.microsoft.com/office/drawing/2014/main" val="2974477270"/>
                    </a:ext>
                  </a:extLst>
                </a:gridCol>
                <a:gridCol w="2155371">
                  <a:extLst>
                    <a:ext uri="{9D8B030D-6E8A-4147-A177-3AD203B41FA5}">
                      <a16:colId xmlns:a16="http://schemas.microsoft.com/office/drawing/2014/main" val="3237886174"/>
                    </a:ext>
                  </a:extLst>
                </a:gridCol>
                <a:gridCol w="2307771">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8.45</a:t>
                      </a:r>
                    </a:p>
                  </a:txBody>
                  <a:tcPr/>
                </a:tc>
                <a:tc>
                  <a:txBody>
                    <a:bodyPr/>
                    <a:lstStyle/>
                    <a:p>
                      <a:r>
                        <a:rPr lang="en-US" sz="1200" dirty="0"/>
                        <a:t>4.10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5.08</a:t>
                      </a:r>
                      <a:endParaRPr lang="en-IN" sz="1200" dirty="0">
                        <a:effectLst/>
                      </a:endParaRPr>
                    </a:p>
                    <a:p>
                      <a:endParaRPr lang="en-I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5.26</a:t>
                      </a:r>
                      <a:endParaRPr lang="en-IN" sz="1200" dirty="0">
                        <a:effectLst/>
                      </a:endParaRPr>
                    </a:p>
                    <a:p>
                      <a:endParaRPr lang="en-IN" sz="1200" dirty="0">
                        <a:effectLst/>
                      </a:endParaRP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4.83</a:t>
                      </a:r>
                    </a:p>
                  </a:txBody>
                  <a:tcPr/>
                </a:tc>
                <a:tc>
                  <a:txBody>
                    <a:bodyPr/>
                    <a:lstStyle/>
                    <a:p>
                      <a:r>
                        <a:rPr lang="en-US" sz="1200" dirty="0"/>
                        <a:t>7.99</a:t>
                      </a:r>
                    </a:p>
                  </a:txBody>
                  <a:tcPr/>
                </a:tc>
                <a:tc>
                  <a:txBody>
                    <a:bodyPr/>
                    <a:lstStyle/>
                    <a:p>
                      <a:r>
                        <a:rPr lang="en-IN" sz="1200" dirty="0">
                          <a:solidFill>
                            <a:srgbClr val="000000"/>
                          </a:solidFill>
                          <a:effectLst/>
                          <a:latin typeface="Rockwell" panose="02060603020205020403" pitchFamily="18" charset="77"/>
                        </a:rPr>
                        <a:t>4.44</a:t>
                      </a:r>
                      <a:endParaRPr lang="en-IN" sz="1200" dirty="0">
                        <a:effectLst/>
                      </a:endParaRPr>
                    </a:p>
                  </a:txBody>
                  <a:tcPr/>
                </a:tc>
                <a:tc>
                  <a:txBody>
                    <a:bodyPr/>
                    <a:lstStyle/>
                    <a:p>
                      <a:r>
                        <a:rPr lang="en-IN" sz="1200">
                          <a:solidFill>
                            <a:srgbClr val="000000"/>
                          </a:solidFill>
                          <a:effectLst/>
                          <a:latin typeface="Rockwell" panose="02060603020205020403" pitchFamily="18" charset="77"/>
                        </a:rPr>
                        <a:t>7.75</a:t>
                      </a:r>
                      <a:endParaRPr lang="en-IN" sz="1200">
                        <a:effectLst/>
                      </a:endParaRP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5.55</a:t>
                      </a:r>
                    </a:p>
                  </a:txBody>
                  <a:tcPr/>
                </a:tc>
                <a:tc>
                  <a:txBody>
                    <a:bodyPr/>
                    <a:lstStyle/>
                    <a:p>
                      <a:r>
                        <a:rPr lang="en-US" sz="1200" dirty="0"/>
                        <a:t>5.10</a:t>
                      </a:r>
                    </a:p>
                  </a:txBody>
                  <a:tcPr/>
                </a:tc>
                <a:tc>
                  <a:txBody>
                    <a:bodyPr/>
                    <a:lstStyle/>
                    <a:p>
                      <a:r>
                        <a:rPr lang="en-IN" sz="1200">
                          <a:solidFill>
                            <a:srgbClr val="000000"/>
                          </a:solidFill>
                          <a:effectLst/>
                          <a:latin typeface="Rockwell" panose="02060603020205020403" pitchFamily="18" charset="77"/>
                        </a:rPr>
                        <a:t>4.6</a:t>
                      </a:r>
                      <a:endParaRPr lang="en-IN" sz="1200">
                        <a:effectLst/>
                      </a:endParaRPr>
                    </a:p>
                  </a:txBody>
                  <a:tcPr/>
                </a:tc>
                <a:tc>
                  <a:txBody>
                    <a:bodyPr/>
                    <a:lstStyle/>
                    <a:p>
                      <a:r>
                        <a:rPr lang="en-IN" sz="1200">
                          <a:solidFill>
                            <a:srgbClr val="000000"/>
                          </a:solidFill>
                          <a:effectLst/>
                          <a:latin typeface="Rockwell" panose="02060603020205020403" pitchFamily="18" charset="77"/>
                        </a:rPr>
                        <a:t>5.59</a:t>
                      </a:r>
                      <a:endParaRPr lang="en-IN" sz="1200">
                        <a:effectLst/>
                      </a:endParaRP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4.9</a:t>
                      </a:r>
                    </a:p>
                  </a:txBody>
                  <a:tcPr/>
                </a:tc>
                <a:tc>
                  <a:txBody>
                    <a:bodyPr/>
                    <a:lstStyle/>
                    <a:p>
                      <a:r>
                        <a:rPr lang="en-US" sz="1200" dirty="0"/>
                        <a:t>4.01</a:t>
                      </a:r>
                    </a:p>
                  </a:txBody>
                  <a:tcPr/>
                </a:tc>
                <a:tc>
                  <a:txBody>
                    <a:bodyPr/>
                    <a:lstStyle/>
                    <a:p>
                      <a:r>
                        <a:rPr lang="en-IN" sz="1200">
                          <a:solidFill>
                            <a:srgbClr val="000000"/>
                          </a:solidFill>
                          <a:effectLst/>
                          <a:latin typeface="Rockwell" panose="02060603020205020403" pitchFamily="18" charset="77"/>
                        </a:rPr>
                        <a:t>5.23</a:t>
                      </a:r>
                      <a:endParaRPr lang="en-IN" sz="1200">
                        <a:effectLst/>
                      </a:endParaRPr>
                    </a:p>
                  </a:txBody>
                  <a:tcPr/>
                </a:tc>
                <a:tc>
                  <a:txBody>
                    <a:bodyPr/>
                    <a:lstStyle/>
                    <a:p>
                      <a:r>
                        <a:rPr lang="en-IN" sz="1200">
                          <a:solidFill>
                            <a:srgbClr val="000000"/>
                          </a:solidFill>
                          <a:effectLst/>
                          <a:latin typeface="Rockwell" panose="02060603020205020403" pitchFamily="18" charset="77"/>
                        </a:rPr>
                        <a:t>4.49</a:t>
                      </a:r>
                      <a:endParaRPr lang="en-IN" sz="1200">
                        <a:effectLst/>
                      </a:endParaRP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5.3</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4.8</a:t>
                      </a:r>
                      <a:endParaRPr lang="en-IN" sz="1200">
                        <a:effectLst/>
                      </a:endParaRPr>
                    </a:p>
                  </a:txBody>
                  <a:tcPr/>
                </a:tc>
                <a:tc>
                  <a:txBody>
                    <a:bodyPr/>
                    <a:lstStyle/>
                    <a:p>
                      <a:r>
                        <a:rPr lang="en-IN" sz="1200">
                          <a:solidFill>
                            <a:srgbClr val="000000"/>
                          </a:solidFill>
                          <a:effectLst/>
                          <a:latin typeface="Rockwell" panose="02060603020205020403" pitchFamily="18" charset="77"/>
                        </a:rPr>
                        <a:t>4.64</a:t>
                      </a:r>
                      <a:endParaRPr lang="en-IN" sz="1200">
                        <a:effectLst/>
                      </a:endParaRP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4.91</a:t>
                      </a:r>
                    </a:p>
                  </a:txBody>
                  <a:tcPr/>
                </a:tc>
                <a:tc>
                  <a:txBody>
                    <a:bodyPr/>
                    <a:lstStyle/>
                    <a:p>
                      <a:r>
                        <a:rPr lang="en-US" sz="1200" dirty="0"/>
                        <a:t>4.33</a:t>
                      </a:r>
                    </a:p>
                  </a:txBody>
                  <a:tcPr/>
                </a:tc>
                <a:tc>
                  <a:txBody>
                    <a:bodyPr/>
                    <a:lstStyle/>
                    <a:p>
                      <a:r>
                        <a:rPr lang="en-IN" sz="1200">
                          <a:solidFill>
                            <a:srgbClr val="000000"/>
                          </a:solidFill>
                          <a:effectLst/>
                          <a:latin typeface="Rockwell" panose="02060603020205020403" pitchFamily="18" charset="77"/>
                        </a:rPr>
                        <a:t>4.89</a:t>
                      </a:r>
                      <a:endParaRPr lang="en-IN" sz="1200">
                        <a:effectLst/>
                      </a:endParaRPr>
                    </a:p>
                  </a:txBody>
                  <a:tcPr/>
                </a:tc>
                <a:tc>
                  <a:txBody>
                    <a:bodyPr/>
                    <a:lstStyle/>
                    <a:p>
                      <a:r>
                        <a:rPr lang="en-IN" sz="1200">
                          <a:solidFill>
                            <a:srgbClr val="000000"/>
                          </a:solidFill>
                          <a:effectLst/>
                          <a:latin typeface="Rockwell" panose="02060603020205020403" pitchFamily="18" charset="77"/>
                        </a:rPr>
                        <a:t>4.35</a:t>
                      </a:r>
                      <a:endParaRPr lang="en-IN" sz="1200">
                        <a:effectLst/>
                      </a:endParaRP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6.08</a:t>
                      </a:r>
                    </a:p>
                  </a:txBody>
                  <a:tcPr/>
                </a:tc>
                <a:tc>
                  <a:txBody>
                    <a:bodyPr/>
                    <a:lstStyle/>
                    <a:p>
                      <a:r>
                        <a:rPr lang="en-US" sz="1200" dirty="0"/>
                        <a:t>4.11</a:t>
                      </a:r>
                    </a:p>
                  </a:txBody>
                  <a:tcPr/>
                </a:tc>
                <a:tc>
                  <a:txBody>
                    <a:bodyPr/>
                    <a:lstStyle/>
                    <a:p>
                      <a:r>
                        <a:rPr lang="en-IN" sz="1200">
                          <a:solidFill>
                            <a:srgbClr val="000000"/>
                          </a:solidFill>
                          <a:effectLst/>
                          <a:latin typeface="Rockwell" panose="02060603020205020403" pitchFamily="18" charset="77"/>
                        </a:rPr>
                        <a:t>5.43</a:t>
                      </a:r>
                      <a:endParaRPr lang="en-IN" sz="1200">
                        <a:effectLst/>
                      </a:endParaRPr>
                    </a:p>
                  </a:txBody>
                  <a:tcPr/>
                </a:tc>
                <a:tc>
                  <a:txBody>
                    <a:bodyPr/>
                    <a:lstStyle/>
                    <a:p>
                      <a:r>
                        <a:rPr lang="en-IN" sz="1200">
                          <a:solidFill>
                            <a:srgbClr val="000000"/>
                          </a:solidFill>
                          <a:effectLst/>
                          <a:latin typeface="Rockwell" panose="02060603020205020403" pitchFamily="18" charset="77"/>
                        </a:rPr>
                        <a:t>5.29</a:t>
                      </a:r>
                      <a:endParaRPr lang="en-IN" sz="1200">
                        <a:effectLst/>
                      </a:endParaRP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5.12</a:t>
                      </a:r>
                    </a:p>
                  </a:txBody>
                  <a:tcPr/>
                </a:tc>
                <a:tc>
                  <a:txBody>
                    <a:bodyPr/>
                    <a:lstStyle/>
                    <a:p>
                      <a:r>
                        <a:rPr lang="en-US" sz="1200" dirty="0"/>
                        <a:t>3.95</a:t>
                      </a:r>
                    </a:p>
                  </a:txBody>
                  <a:tcPr/>
                </a:tc>
                <a:tc>
                  <a:txBody>
                    <a:bodyPr/>
                    <a:lstStyle/>
                    <a:p>
                      <a:r>
                        <a:rPr lang="en-IN" sz="1200">
                          <a:solidFill>
                            <a:srgbClr val="000000"/>
                          </a:solidFill>
                          <a:effectLst/>
                          <a:latin typeface="Rockwell" panose="02060603020205020403" pitchFamily="18" charset="77"/>
                        </a:rPr>
                        <a:t>5.62</a:t>
                      </a:r>
                      <a:endParaRPr lang="en-IN" sz="1200">
                        <a:effectLst/>
                      </a:endParaRPr>
                    </a:p>
                  </a:txBody>
                  <a:tcPr/>
                </a:tc>
                <a:tc>
                  <a:txBody>
                    <a:bodyPr/>
                    <a:lstStyle/>
                    <a:p>
                      <a:r>
                        <a:rPr lang="en-IN" sz="1200">
                          <a:solidFill>
                            <a:srgbClr val="000000"/>
                          </a:solidFill>
                          <a:effectLst/>
                          <a:latin typeface="Rockwell" panose="02060603020205020403" pitchFamily="18" charset="77"/>
                        </a:rPr>
                        <a:t>4.38</a:t>
                      </a:r>
                      <a:endParaRPr lang="en-IN" sz="1200">
                        <a:effectLst/>
                      </a:endParaRP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4.97</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4.23</a:t>
                      </a:r>
                      <a:endParaRPr lang="en-IN" sz="1200">
                        <a:effectLst/>
                      </a:endParaRPr>
                    </a:p>
                  </a:txBody>
                  <a:tcPr/>
                </a:tc>
                <a:tc>
                  <a:txBody>
                    <a:bodyPr/>
                    <a:lstStyle/>
                    <a:p>
                      <a:r>
                        <a:rPr lang="en-IN" sz="1200">
                          <a:solidFill>
                            <a:srgbClr val="000000"/>
                          </a:solidFill>
                          <a:effectLst/>
                          <a:latin typeface="Rockwell" panose="02060603020205020403" pitchFamily="18" charset="77"/>
                        </a:rPr>
                        <a:t>4.24</a:t>
                      </a:r>
                      <a:endParaRPr lang="en-IN" sz="1200">
                        <a:effectLst/>
                      </a:endParaRP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4.68</a:t>
                      </a:r>
                    </a:p>
                  </a:txBody>
                  <a:tcPr/>
                </a:tc>
                <a:tc>
                  <a:txBody>
                    <a:bodyPr/>
                    <a:lstStyle/>
                    <a:p>
                      <a:r>
                        <a:rPr lang="en-US" sz="1200" dirty="0"/>
                        <a:t>4.00</a:t>
                      </a:r>
                    </a:p>
                  </a:txBody>
                  <a:tcPr/>
                </a:tc>
                <a:tc>
                  <a:txBody>
                    <a:bodyPr/>
                    <a:lstStyle/>
                    <a:p>
                      <a:r>
                        <a:rPr lang="en-IN" sz="1200">
                          <a:solidFill>
                            <a:srgbClr val="000000"/>
                          </a:solidFill>
                          <a:effectLst/>
                          <a:latin typeface="Rockwell" panose="02060603020205020403" pitchFamily="18" charset="77"/>
                        </a:rPr>
                        <a:t>4.81</a:t>
                      </a:r>
                      <a:endParaRPr lang="en-IN" sz="1200">
                        <a:effectLst/>
                      </a:endParaRPr>
                    </a:p>
                  </a:txBody>
                  <a:tcPr/>
                </a:tc>
                <a:tc>
                  <a:txBody>
                    <a:bodyPr/>
                    <a:lstStyle/>
                    <a:p>
                      <a:r>
                        <a:rPr lang="en-IN" sz="1200">
                          <a:solidFill>
                            <a:srgbClr val="000000"/>
                          </a:solidFill>
                          <a:effectLst/>
                          <a:latin typeface="Rockwell" panose="02060603020205020403" pitchFamily="18" charset="77"/>
                        </a:rPr>
                        <a:t>3.96</a:t>
                      </a:r>
                      <a:endParaRPr lang="en-IN" sz="1200">
                        <a:effectLst/>
                      </a:endParaRP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5.53</a:t>
                      </a:r>
                    </a:p>
                  </a:txBody>
                  <a:tcPr/>
                </a:tc>
                <a:tc>
                  <a:txBody>
                    <a:bodyPr/>
                    <a:lstStyle/>
                    <a:p>
                      <a:r>
                        <a:rPr lang="en-US" sz="1200" dirty="0"/>
                        <a:t>Average = 4.55</a:t>
                      </a:r>
                    </a:p>
                  </a:txBody>
                  <a:tcPr/>
                </a:tc>
                <a:tc>
                  <a:txBody>
                    <a:bodyPr/>
                    <a:lstStyle/>
                    <a:p>
                      <a:r>
                        <a:rPr lang="en-IN" sz="1200" dirty="0">
                          <a:solidFill>
                            <a:srgbClr val="000000"/>
                          </a:solidFill>
                          <a:effectLst/>
                          <a:latin typeface="Rockwell" panose="02060603020205020403" pitchFamily="18" charset="77"/>
                        </a:rPr>
                        <a:t>Average = 4.19</a:t>
                      </a:r>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5.0</a:t>
                      </a:r>
                      <a:endParaRPr lang="en-IN" sz="1200" dirty="0">
                        <a:effectLst/>
                      </a:endParaRP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False</a:t>
            </a:r>
          </a:p>
        </p:txBody>
      </p:sp>
      <p:sp>
        <p:nvSpPr>
          <p:cNvPr id="6" name="TextBox 5">
            <a:extLst>
              <a:ext uri="{FF2B5EF4-FFF2-40B4-BE49-F238E27FC236}">
                <a16:creationId xmlns:a16="http://schemas.microsoft.com/office/drawing/2014/main" id="{BBE5B943-216A-DD42-BD50-4CD80D96B085}"/>
              </a:ext>
            </a:extLst>
          </p:cNvPr>
          <p:cNvSpPr txBox="1"/>
          <p:nvPr/>
        </p:nvSpPr>
        <p:spPr>
          <a:xfrm>
            <a:off x="3515754" y="157668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28255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093029" y="-156160"/>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740137588"/>
              </p:ext>
            </p:extLst>
          </p:nvPr>
        </p:nvGraphicFramePr>
        <p:xfrm>
          <a:off x="915612" y="1930072"/>
          <a:ext cx="8206617" cy="4536440"/>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95036013"/>
                    </a:ext>
                  </a:extLst>
                </a:gridCol>
                <a:gridCol w="1251857">
                  <a:extLst>
                    <a:ext uri="{9D8B030D-6E8A-4147-A177-3AD203B41FA5}">
                      <a16:colId xmlns:a16="http://schemas.microsoft.com/office/drawing/2014/main" val="2848423071"/>
                    </a:ext>
                  </a:extLst>
                </a:gridCol>
                <a:gridCol w="1665514">
                  <a:extLst>
                    <a:ext uri="{9D8B030D-6E8A-4147-A177-3AD203B41FA5}">
                      <a16:colId xmlns:a16="http://schemas.microsoft.com/office/drawing/2014/main" val="2974477270"/>
                    </a:ext>
                  </a:extLst>
                </a:gridCol>
                <a:gridCol w="2088845">
                  <a:extLst>
                    <a:ext uri="{9D8B030D-6E8A-4147-A177-3AD203B41FA5}">
                      <a16:colId xmlns:a16="http://schemas.microsoft.com/office/drawing/2014/main" val="3237886174"/>
                    </a:ext>
                  </a:extLst>
                </a:gridCol>
                <a:gridCol w="26125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8.76</a:t>
                      </a:r>
                    </a:p>
                  </a:txBody>
                  <a:tcPr/>
                </a:tc>
                <a:tc>
                  <a:txBody>
                    <a:bodyPr/>
                    <a:lstStyle/>
                    <a:p>
                      <a:r>
                        <a:rPr lang="en-US" sz="1200" dirty="0"/>
                        <a:t>8.26</a:t>
                      </a:r>
                    </a:p>
                  </a:txBody>
                  <a:tcPr/>
                </a:tc>
                <a:tc>
                  <a:txBody>
                    <a:bodyPr/>
                    <a:lstStyle/>
                    <a:p>
                      <a:r>
                        <a:rPr lang="en-US" sz="1200" dirty="0"/>
                        <a:t>7.47</a:t>
                      </a:r>
                    </a:p>
                  </a:txBody>
                  <a:tcPr/>
                </a:tc>
                <a:tc>
                  <a:txBody>
                    <a:bodyPr/>
                    <a:lstStyle/>
                    <a:p>
                      <a:r>
                        <a:rPr lang="en-US" sz="1200" dirty="0"/>
                        <a:t>8.51</a:t>
                      </a: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8.36</a:t>
                      </a:r>
                    </a:p>
                  </a:txBody>
                  <a:tcPr/>
                </a:tc>
                <a:tc>
                  <a:txBody>
                    <a:bodyPr/>
                    <a:lstStyle/>
                    <a:p>
                      <a:r>
                        <a:rPr lang="en-US" sz="1200" dirty="0"/>
                        <a:t>10.26</a:t>
                      </a:r>
                    </a:p>
                  </a:txBody>
                  <a:tcPr/>
                </a:tc>
                <a:tc>
                  <a:txBody>
                    <a:bodyPr/>
                    <a:lstStyle/>
                    <a:p>
                      <a:r>
                        <a:rPr lang="en-US" sz="1200" dirty="0"/>
                        <a:t>4.99</a:t>
                      </a:r>
                    </a:p>
                  </a:txBody>
                  <a:tcPr/>
                </a:tc>
                <a:tc>
                  <a:txBody>
                    <a:bodyPr/>
                    <a:lstStyle/>
                    <a:p>
                      <a:r>
                        <a:rPr lang="en-US" sz="1200" dirty="0"/>
                        <a:t>5.42</a:t>
                      </a: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11.55</a:t>
                      </a:r>
                    </a:p>
                  </a:txBody>
                  <a:tcPr/>
                </a:tc>
                <a:tc>
                  <a:txBody>
                    <a:bodyPr/>
                    <a:lstStyle/>
                    <a:p>
                      <a:r>
                        <a:rPr lang="en-US" sz="1200" dirty="0"/>
                        <a:t>9.60</a:t>
                      </a:r>
                    </a:p>
                  </a:txBody>
                  <a:tcPr/>
                </a:tc>
                <a:tc>
                  <a:txBody>
                    <a:bodyPr/>
                    <a:lstStyle/>
                    <a:p>
                      <a:r>
                        <a:rPr lang="en-US" sz="1200" dirty="0"/>
                        <a:t>6.96</a:t>
                      </a:r>
                    </a:p>
                  </a:txBody>
                  <a:tcPr/>
                </a:tc>
                <a:tc>
                  <a:txBody>
                    <a:bodyPr/>
                    <a:lstStyle/>
                    <a:p>
                      <a:r>
                        <a:rPr lang="en-US" sz="1200" dirty="0"/>
                        <a:t>8.66</a:t>
                      </a: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5.94</a:t>
                      </a:r>
                    </a:p>
                  </a:txBody>
                  <a:tcPr/>
                </a:tc>
                <a:tc>
                  <a:txBody>
                    <a:bodyPr/>
                    <a:lstStyle/>
                    <a:p>
                      <a:r>
                        <a:rPr lang="en-US" sz="1200" dirty="0"/>
                        <a:t>5.32</a:t>
                      </a:r>
                    </a:p>
                  </a:txBody>
                  <a:tcPr/>
                </a:tc>
                <a:tc>
                  <a:txBody>
                    <a:bodyPr/>
                    <a:lstStyle/>
                    <a:p>
                      <a:r>
                        <a:rPr lang="en-US" sz="1200" dirty="0"/>
                        <a:t>6.14</a:t>
                      </a:r>
                    </a:p>
                  </a:txBody>
                  <a:tcPr/>
                </a:tc>
                <a:tc>
                  <a:txBody>
                    <a:bodyPr/>
                    <a:lstStyle/>
                    <a:p>
                      <a:r>
                        <a:rPr lang="en-US" sz="1200" dirty="0"/>
                        <a:t>7.53</a:t>
                      </a: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6.11</a:t>
                      </a:r>
                    </a:p>
                  </a:txBody>
                  <a:tcPr/>
                </a:tc>
                <a:tc>
                  <a:txBody>
                    <a:bodyPr/>
                    <a:lstStyle/>
                    <a:p>
                      <a:r>
                        <a:rPr lang="en-US" sz="1200" dirty="0"/>
                        <a:t>5.20</a:t>
                      </a:r>
                    </a:p>
                  </a:txBody>
                  <a:tcPr/>
                </a:tc>
                <a:tc>
                  <a:txBody>
                    <a:bodyPr/>
                    <a:lstStyle/>
                    <a:p>
                      <a:r>
                        <a:rPr lang="en-US" sz="1200" dirty="0"/>
                        <a:t>6.14</a:t>
                      </a:r>
                    </a:p>
                  </a:txBody>
                  <a:tcPr/>
                </a:tc>
                <a:tc>
                  <a:txBody>
                    <a:bodyPr/>
                    <a:lstStyle/>
                    <a:p>
                      <a:r>
                        <a:rPr lang="en-US" sz="1200" dirty="0"/>
                        <a:t>5.25</a:t>
                      </a: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6.31</a:t>
                      </a:r>
                    </a:p>
                  </a:txBody>
                  <a:tcPr/>
                </a:tc>
                <a:tc>
                  <a:txBody>
                    <a:bodyPr/>
                    <a:lstStyle/>
                    <a:p>
                      <a:r>
                        <a:rPr lang="en-US" sz="1200" dirty="0"/>
                        <a:t>4.82</a:t>
                      </a:r>
                    </a:p>
                  </a:txBody>
                  <a:tcPr/>
                </a:tc>
                <a:tc>
                  <a:txBody>
                    <a:bodyPr/>
                    <a:lstStyle/>
                    <a:p>
                      <a:r>
                        <a:rPr lang="en-US" sz="1200" dirty="0"/>
                        <a:t>8.48</a:t>
                      </a:r>
                    </a:p>
                  </a:txBody>
                  <a:tcPr/>
                </a:tc>
                <a:tc>
                  <a:txBody>
                    <a:bodyPr/>
                    <a:lstStyle/>
                    <a:p>
                      <a:r>
                        <a:rPr lang="en-US" sz="1200" dirty="0"/>
                        <a:t>5.91</a:t>
                      </a: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8.71</a:t>
                      </a:r>
                    </a:p>
                  </a:txBody>
                  <a:tcPr/>
                </a:tc>
                <a:tc>
                  <a:txBody>
                    <a:bodyPr/>
                    <a:lstStyle/>
                    <a:p>
                      <a:r>
                        <a:rPr lang="en-US" sz="1200" dirty="0"/>
                        <a:t>7.10</a:t>
                      </a:r>
                    </a:p>
                  </a:txBody>
                  <a:tcPr/>
                </a:tc>
                <a:tc>
                  <a:txBody>
                    <a:bodyPr/>
                    <a:lstStyle/>
                    <a:p>
                      <a:r>
                        <a:rPr lang="en-US" sz="1200" dirty="0"/>
                        <a:t>11.78</a:t>
                      </a:r>
                    </a:p>
                  </a:txBody>
                  <a:tcPr/>
                </a:tc>
                <a:tc>
                  <a:txBody>
                    <a:bodyPr/>
                    <a:lstStyle/>
                    <a:p>
                      <a:r>
                        <a:rPr lang="en-US" sz="1200" dirty="0"/>
                        <a:t>6.25</a:t>
                      </a: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6.92</a:t>
                      </a:r>
                    </a:p>
                  </a:txBody>
                  <a:tcPr/>
                </a:tc>
                <a:tc>
                  <a:txBody>
                    <a:bodyPr/>
                    <a:lstStyle/>
                    <a:p>
                      <a:r>
                        <a:rPr lang="en-US" sz="1200" dirty="0"/>
                        <a:t>5.95</a:t>
                      </a:r>
                    </a:p>
                  </a:txBody>
                  <a:tcPr/>
                </a:tc>
                <a:tc>
                  <a:txBody>
                    <a:bodyPr/>
                    <a:lstStyle/>
                    <a:p>
                      <a:r>
                        <a:rPr lang="en-US" sz="1200" dirty="0"/>
                        <a:t>12.27</a:t>
                      </a:r>
                    </a:p>
                  </a:txBody>
                  <a:tcPr/>
                </a:tc>
                <a:tc>
                  <a:txBody>
                    <a:bodyPr/>
                    <a:lstStyle/>
                    <a:p>
                      <a:r>
                        <a:rPr lang="en-US" sz="1200" dirty="0"/>
                        <a:t>5.50</a:t>
                      </a: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6.62</a:t>
                      </a:r>
                    </a:p>
                  </a:txBody>
                  <a:tcPr/>
                </a:tc>
                <a:tc>
                  <a:txBody>
                    <a:bodyPr/>
                    <a:lstStyle/>
                    <a:p>
                      <a:r>
                        <a:rPr lang="en-US" sz="1200" dirty="0"/>
                        <a:t>5.49</a:t>
                      </a:r>
                    </a:p>
                  </a:txBody>
                  <a:tcPr/>
                </a:tc>
                <a:tc>
                  <a:txBody>
                    <a:bodyPr/>
                    <a:lstStyle/>
                    <a:p>
                      <a:r>
                        <a:rPr lang="en-US" sz="1200" dirty="0"/>
                        <a:t>4.82</a:t>
                      </a:r>
                    </a:p>
                  </a:txBody>
                  <a:tcPr/>
                </a:tc>
                <a:tc>
                  <a:txBody>
                    <a:bodyPr/>
                    <a:lstStyle/>
                    <a:p>
                      <a:r>
                        <a:rPr lang="en-US" sz="1200" dirty="0"/>
                        <a:t>5.26</a:t>
                      </a: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4.31</a:t>
                      </a:r>
                    </a:p>
                  </a:txBody>
                  <a:tcPr/>
                </a:tc>
                <a:tc>
                  <a:txBody>
                    <a:bodyPr/>
                    <a:lstStyle/>
                    <a:p>
                      <a:r>
                        <a:rPr lang="en-US" sz="1200" dirty="0"/>
                        <a:t>5.63</a:t>
                      </a:r>
                    </a:p>
                  </a:txBody>
                  <a:tcPr/>
                </a:tc>
                <a:tc>
                  <a:txBody>
                    <a:bodyPr/>
                    <a:lstStyle/>
                    <a:p>
                      <a:r>
                        <a:rPr lang="en-US" sz="1200" dirty="0"/>
                        <a:t>4.46</a:t>
                      </a:r>
                    </a:p>
                  </a:txBody>
                  <a:tcPr/>
                </a:tc>
                <a:tc>
                  <a:txBody>
                    <a:bodyPr/>
                    <a:lstStyle/>
                    <a:p>
                      <a:r>
                        <a:rPr lang="en-US" sz="1200" dirty="0"/>
                        <a:t>4.51</a:t>
                      </a: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7.36</a:t>
                      </a:r>
                    </a:p>
                  </a:txBody>
                  <a:tcPr/>
                </a:tc>
                <a:tc>
                  <a:txBody>
                    <a:bodyPr/>
                    <a:lstStyle/>
                    <a:p>
                      <a:r>
                        <a:rPr lang="en-US" sz="1200" dirty="0"/>
                        <a:t>Average = 6.76</a:t>
                      </a:r>
                    </a:p>
                  </a:txBody>
                  <a:tcPr/>
                </a:tc>
                <a:tc>
                  <a:txBody>
                    <a:bodyPr/>
                    <a:lstStyle/>
                    <a:p>
                      <a:r>
                        <a:rPr lang="en-US" sz="1200" dirty="0"/>
                        <a:t>Average = 7.35</a:t>
                      </a:r>
                    </a:p>
                  </a:txBody>
                  <a:tcPr/>
                </a:tc>
                <a:tc>
                  <a:txBody>
                    <a:bodyPr/>
                    <a:lstStyle/>
                    <a:p>
                      <a:r>
                        <a:rPr lang="en-US" sz="1200" dirty="0"/>
                        <a:t>Average = 6.28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True</a:t>
            </a:r>
          </a:p>
        </p:txBody>
      </p:sp>
      <p:sp>
        <p:nvSpPr>
          <p:cNvPr id="6" name="TextBox 5">
            <a:extLst>
              <a:ext uri="{FF2B5EF4-FFF2-40B4-BE49-F238E27FC236}">
                <a16:creationId xmlns:a16="http://schemas.microsoft.com/office/drawing/2014/main" id="{E9C1E61A-EF43-FB49-91B3-05FBD016395C}"/>
              </a:ext>
            </a:extLst>
          </p:cNvPr>
          <p:cNvSpPr txBox="1"/>
          <p:nvPr/>
        </p:nvSpPr>
        <p:spPr>
          <a:xfrm>
            <a:off x="3615949" y="1599295"/>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412753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1492-74BB-4443-9740-FFD815A9429E}"/>
              </a:ext>
            </a:extLst>
          </p:cNvPr>
          <p:cNvSpPr>
            <a:spLocks noGrp="1"/>
          </p:cNvSpPr>
          <p:nvPr>
            <p:ph type="title"/>
          </p:nvPr>
        </p:nvSpPr>
        <p:spPr/>
        <p:txBody>
          <a:bodyPr/>
          <a:lstStyle/>
          <a:p>
            <a:r>
              <a:rPr lang="en-US" dirty="0"/>
              <a:t>RESULTS Ordering</a:t>
            </a:r>
          </a:p>
        </p:txBody>
      </p:sp>
      <p:sp>
        <p:nvSpPr>
          <p:cNvPr id="3" name="Content Placeholder 2">
            <a:extLst>
              <a:ext uri="{FF2B5EF4-FFF2-40B4-BE49-F238E27FC236}">
                <a16:creationId xmlns:a16="http://schemas.microsoft.com/office/drawing/2014/main" id="{10007966-1650-3248-B3E2-9E96757E52EA}"/>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Without Overloading</a:t>
            </a:r>
          </a:p>
          <a:p>
            <a:r>
              <a:rPr lang="en-US" dirty="0">
                <a:latin typeface="Times New Roman" panose="02020603050405020304" pitchFamily="18" charset="0"/>
                <a:cs typeface="Times New Roman" panose="02020603050405020304" pitchFamily="18" charset="0"/>
              </a:rPr>
              <a:t> Min Task Execution Time Approach&gt;Min Pending Tasks Approach&gt;Min Task Execution Time &amp; Overload-Check Approach&gt;Round Robin Approach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With Overload</a:t>
            </a:r>
          </a:p>
          <a:p>
            <a:r>
              <a:rPr lang="en-US" dirty="0">
                <a:latin typeface="Times New Roman" panose="02020603050405020304" pitchFamily="18" charset="0"/>
                <a:cs typeface="Times New Roman" panose="02020603050405020304" pitchFamily="18" charset="0"/>
              </a:rPr>
              <a:t> Min Task Execution Time &amp; Overload-Check Approach &gt; Min Pending Tasks Approach &gt; Min Task Execution Time Approach &gt;Round Robin </a:t>
            </a:r>
            <a:r>
              <a:rPr lang="en-US" dirty="0" err="1">
                <a:latin typeface="Times New Roman" panose="02020603050405020304" pitchFamily="18" charset="0"/>
                <a:cs typeface="Times New Roman" panose="02020603050405020304" pitchFamily="18" charset="0"/>
              </a:rPr>
              <a:t>Approac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2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616-55FD-4A68-B1F4-600A24205AB8}"/>
              </a:ext>
            </a:extLst>
          </p:cNvPr>
          <p:cNvSpPr>
            <a:spLocks noGrp="1"/>
          </p:cNvSpPr>
          <p:nvPr>
            <p:ph type="title"/>
          </p:nvPr>
        </p:nvSpPr>
        <p:spPr/>
        <p:txBody>
          <a:bodyPr/>
          <a:lstStyle/>
          <a:p>
            <a:r>
              <a:rPr lang="en-US" dirty="0"/>
              <a:t>FAILED APPROCHES AND LESSON LEARNT</a:t>
            </a:r>
          </a:p>
        </p:txBody>
      </p:sp>
      <p:sp>
        <p:nvSpPr>
          <p:cNvPr id="3" name="Content Placeholder 2">
            <a:extLst>
              <a:ext uri="{FF2B5EF4-FFF2-40B4-BE49-F238E27FC236}">
                <a16:creationId xmlns:a16="http://schemas.microsoft.com/office/drawing/2014/main" id="{CACF361F-72E5-4CA1-AEDB-4E76BAD2129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Concurrency Modification Exception:</a:t>
            </a:r>
          </a:p>
          <a:p>
            <a:pPr marL="0" indent="0">
              <a:buNone/>
            </a:pPr>
            <a:r>
              <a:rPr lang="en-US" dirty="0">
                <a:latin typeface="Times New Roman" panose="02020603050405020304" pitchFamily="18" charset="0"/>
                <a:cs typeface="Times New Roman" panose="02020603050405020304" pitchFamily="18" charset="0"/>
              </a:rPr>
              <a:t>We were using a Collection for storing the execution time for each task-resource pair. Each time a task was executed we were updating the value. </a:t>
            </a:r>
          </a:p>
          <a:p>
            <a:pPr marL="0" indent="0">
              <a:buNone/>
            </a:pPr>
            <a:r>
              <a:rPr lang="en-US" dirty="0">
                <a:latin typeface="Times New Roman" panose="02020603050405020304" pitchFamily="18" charset="0"/>
                <a:cs typeface="Times New Roman" panose="02020603050405020304" pitchFamily="18" charset="0"/>
              </a:rPr>
              <a:t>Also, we were sorting this collection list each time we had a new request coming for scheduling. </a:t>
            </a:r>
          </a:p>
          <a:p>
            <a:pPr marL="0" indent="0">
              <a:buNone/>
            </a:pPr>
            <a:r>
              <a:rPr lang="en-US" dirty="0">
                <a:latin typeface="Times New Roman" panose="02020603050405020304" pitchFamily="18" charset="0"/>
                <a:cs typeface="Times New Roman" panose="02020603050405020304" pitchFamily="18" charset="0"/>
              </a:rPr>
              <a:t>This concurrent update and read created exception</a:t>
            </a:r>
          </a:p>
          <a:p>
            <a:pPr marL="0" indent="0">
              <a:buNone/>
            </a:pPr>
            <a:r>
              <a:rPr lang="en-US" dirty="0">
                <a:latin typeface="Times New Roman" panose="02020603050405020304" pitchFamily="18" charset="0"/>
                <a:cs typeface="Times New Roman" panose="02020603050405020304" pitchFamily="18" charset="0"/>
              </a:rPr>
              <a:t>Solution: changed the design so that we don’t need to sort the collection each time a new request comes. </a:t>
            </a:r>
          </a:p>
          <a:p>
            <a:r>
              <a:rPr lang="en-US" dirty="0">
                <a:latin typeface="Times New Roman" panose="02020603050405020304" pitchFamily="18" charset="0"/>
                <a:cs typeface="Times New Roman" panose="02020603050405020304" pitchFamily="18" charset="0"/>
              </a:rPr>
              <a:t>Atomic Integer for selecting the container in round robin approach</a:t>
            </a:r>
          </a:p>
          <a:p>
            <a:r>
              <a:rPr lang="en-US" dirty="0">
                <a:latin typeface="Times New Roman" panose="02020603050405020304" pitchFamily="18" charset="0"/>
                <a:cs typeface="Times New Roman" panose="02020603050405020304" pitchFamily="18" charset="0"/>
              </a:rPr>
              <a:t>Concurrency linked list for implementing the 'Error Handling Feature’.</a:t>
            </a:r>
          </a:p>
        </p:txBody>
      </p:sp>
    </p:spTree>
    <p:extLst>
      <p:ext uri="{BB962C8B-B14F-4D97-AF65-F5344CB8AC3E}">
        <p14:creationId xmlns:p14="http://schemas.microsoft.com/office/powerpoint/2010/main" val="309710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535-AF2D-9244-B4A7-CC9987A395CF}"/>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5F3CF98A-BA3D-CA4E-A81B-999818366A8D}"/>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Tuning: We need to tune resource utilization thresholds each time new tasks will come.</a:t>
            </a:r>
          </a:p>
          <a:p>
            <a:r>
              <a:rPr lang="en-US" dirty="0">
                <a:latin typeface="Times New Roman" panose="02020603050405020304" pitchFamily="18" charset="0"/>
                <a:cs typeface="Times New Roman" panose="02020603050405020304" pitchFamily="18" charset="0"/>
              </a:rPr>
              <a:t>Failure Handling: If a container crashed due to overload, we need to create a process that would reboot the container. Same if the application inside the container crashed.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Future Work</a:t>
            </a:r>
          </a:p>
          <a:p>
            <a:r>
              <a:rPr lang="en-US" dirty="0">
                <a:latin typeface="Times New Roman" panose="02020603050405020304" pitchFamily="18" charset="0"/>
                <a:cs typeface="Times New Roman" panose="02020603050405020304" pitchFamily="18" charset="0"/>
              </a:rPr>
              <a:t>Algorithm Improvement: We can used weighted approach for Min Queue Length approach, where weights can be given according to tasks execution times. </a:t>
            </a:r>
          </a:p>
          <a:p>
            <a:r>
              <a:rPr lang="en-US" dirty="0">
                <a:latin typeface="Times New Roman" panose="02020603050405020304" pitchFamily="18" charset="0"/>
                <a:cs typeface="Times New Roman" panose="02020603050405020304" pitchFamily="18" charset="0"/>
              </a:rPr>
              <a:t>Scalability: We can use multiple Load balancers to decrease traffic on a single load balancer.</a:t>
            </a:r>
          </a:p>
          <a:p>
            <a:r>
              <a:rPr lang="en-US" dirty="0">
                <a:latin typeface="Times New Roman" panose="02020603050405020304" pitchFamily="18" charset="0"/>
                <a:cs typeface="Times New Roman" panose="02020603050405020304" pitchFamily="18" charset="0"/>
              </a:rPr>
              <a:t>Scalability: If all the containers are overloaded, we can create a temporary container which would be turned off when not needed.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649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58B-2ABE-8D42-837B-C2B4139C6C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40F21B-EBFA-0049-81B6-09063608563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Ahluwalia and V. Sharma, “A survey on task scheduling techniques in cloud computing,” 2016. </a:t>
            </a:r>
          </a:p>
          <a:p>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Moniruzzaman</a:t>
            </a:r>
            <a:r>
              <a:rPr lang="en-IN" dirty="0">
                <a:latin typeface="Times New Roman" panose="02020603050405020304" pitchFamily="18" charset="0"/>
                <a:cs typeface="Times New Roman" panose="02020603050405020304" pitchFamily="18" charset="0"/>
              </a:rPr>
              <a:t>, K. Idrees, M. </a:t>
            </a:r>
            <a:r>
              <a:rPr lang="en-IN" dirty="0" err="1">
                <a:latin typeface="Times New Roman" panose="02020603050405020304" pitchFamily="18" charset="0"/>
                <a:cs typeface="Times New Roman" panose="02020603050405020304" pitchFamily="18" charset="0"/>
              </a:rPr>
              <a:t>Rossbory</a:t>
            </a:r>
            <a:r>
              <a:rPr lang="en-IN" dirty="0">
                <a:latin typeface="Times New Roman" panose="02020603050405020304" pitchFamily="18" charset="0"/>
                <a:cs typeface="Times New Roman" panose="02020603050405020304" pitchFamily="18" charset="0"/>
              </a:rPr>
              <a:t>, and J. </a:t>
            </a:r>
            <a:r>
              <a:rPr lang="en-IN" dirty="0" err="1">
                <a:latin typeface="Times New Roman" panose="02020603050405020304" pitchFamily="18" charset="0"/>
                <a:cs typeface="Times New Roman" panose="02020603050405020304" pitchFamily="18" charset="0"/>
              </a:rPr>
              <a:t>Gracia</a:t>
            </a:r>
            <a:r>
              <a:rPr lang="en-IN" dirty="0">
                <a:latin typeface="Times New Roman" panose="02020603050405020304" pitchFamily="18" charset="0"/>
                <a:cs typeface="Times New Roman" panose="02020603050405020304" pitchFamily="18" charset="0"/>
              </a:rPr>
              <a:t>, “An adaptive load-balancer for task-scheduling in </a:t>
            </a:r>
            <a:r>
              <a:rPr lang="en-IN" dirty="0" err="1">
                <a:latin typeface="Times New Roman" panose="02020603050405020304" pitchFamily="18" charset="0"/>
                <a:cs typeface="Times New Roman" panose="02020603050405020304" pitchFamily="18" charset="0"/>
              </a:rPr>
              <a:t>fastflow</a:t>
            </a:r>
            <a:r>
              <a:rPr lang="en-IN" dirty="0">
                <a:latin typeface="Times New Roman" panose="02020603050405020304" pitchFamily="18" charset="0"/>
                <a:cs typeface="Times New Roman" panose="02020603050405020304" pitchFamily="18" charset="0"/>
              </a:rPr>
              <a:t>,” 2015.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Raja Manish Singh, </a:t>
            </a:r>
            <a:r>
              <a:rPr lang="en-IN" dirty="0" err="1">
                <a:latin typeface="Times New Roman" panose="02020603050405020304" pitchFamily="18" charset="0"/>
                <a:cs typeface="Times New Roman" panose="02020603050405020304" pitchFamily="18" charset="0"/>
              </a:rPr>
              <a:t>Sanchita</a:t>
            </a:r>
            <a:r>
              <a:rPr lang="en-IN" dirty="0">
                <a:latin typeface="Times New Roman" panose="02020603050405020304" pitchFamily="18" charset="0"/>
                <a:cs typeface="Times New Roman" panose="02020603050405020304" pitchFamily="18" charset="0"/>
              </a:rPr>
              <a:t> Paul and Abhishek Kumar, “Task Scheduling in Cloud Computing: Review”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4C3E-A920-124B-B5CD-CDE970929D92}"/>
              </a:ext>
            </a:extLst>
          </p:cNvPr>
          <p:cNvSpPr>
            <a:spLocks noGrp="1"/>
          </p:cNvSpPr>
          <p:nvPr>
            <p:ph type="title"/>
          </p:nvPr>
        </p:nvSpPr>
        <p:spPr/>
        <p:txBody>
          <a:bodyPr/>
          <a:lstStyle/>
          <a:p>
            <a:r>
              <a:rPr lang="en-US" dirty="0"/>
              <a:t>TASK SCHEDULING - A NP-HARD PROBLEM</a:t>
            </a:r>
          </a:p>
        </p:txBody>
      </p:sp>
      <p:sp>
        <p:nvSpPr>
          <p:cNvPr id="3" name="Content Placeholder 2">
            <a:extLst>
              <a:ext uri="{FF2B5EF4-FFF2-40B4-BE49-F238E27FC236}">
                <a16:creationId xmlns:a16="http://schemas.microsoft.com/office/drawing/2014/main" id="{A93E6B92-A2F5-0643-9CEC-2270A83CCCD2}"/>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All over the years, task scheduling has been a major research area. Task scheduling is a NP-Hard Problem. A system’s performance can be significantly impacted by the efficiency of the task scheduling algorithm. The design and efficiency of these algorithms vary in different architectures and environments starting from single processor, passing by multiprocessor and ending with cloud computing. In cloud computing, one of the aspects of task scheduling is the allocation of tasks to different virtual machines. To give an analogy, task scheduling in case of cloud computing is same as multitasking, that is when several programs are being concurrently run on a computer.</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Task scheduling is a NP-Hard problem. There are a lot of heuristic methods available for solving this, however none of them would be considered optimal. These strategies are said to be near-optimal which take less than polynomial time to provide an approximate-optimal solution. The idea is to search a near-optimal path in the search-space when there are several paths available and ignore the other paths to schedule the task. Task Scheduling is a simplified conversion from Knapsack problem which is a NP-Hard Problem.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9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omputer keyboard&#10;&#10;Description automatically generated">
            <a:extLst>
              <a:ext uri="{FF2B5EF4-FFF2-40B4-BE49-F238E27FC236}">
                <a16:creationId xmlns:a16="http://schemas.microsoft.com/office/drawing/2014/main" id="{895F3B06-970B-8449-9D54-E4842564A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52170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9329-4D77-D14F-B45B-9798B8C5F2B7}"/>
              </a:ext>
            </a:extLst>
          </p:cNvPr>
          <p:cNvSpPr>
            <a:spLocks noGrp="1"/>
          </p:cNvSpPr>
          <p:nvPr>
            <p:ph type="title"/>
          </p:nvPr>
        </p:nvSpPr>
        <p:spPr/>
        <p:txBody>
          <a:bodyPr/>
          <a:lstStyle/>
          <a:p>
            <a:r>
              <a:rPr lang="en-US" dirty="0"/>
              <a:t>Heuristic solvers </a:t>
            </a:r>
            <a:r>
              <a:rPr lang="en-US" dirty="0" err="1"/>
              <a:t>TYpes</a:t>
            </a:r>
            <a:endParaRPr lang="en-US" dirty="0"/>
          </a:p>
        </p:txBody>
      </p:sp>
      <p:sp>
        <p:nvSpPr>
          <p:cNvPr id="3" name="Content Placeholder 2">
            <a:extLst>
              <a:ext uri="{FF2B5EF4-FFF2-40B4-BE49-F238E27FC236}">
                <a16:creationId xmlns:a16="http://schemas.microsoft.com/office/drawing/2014/main" id="{09D6CEC8-39A8-AA4D-B31F-3E15243F2E67}"/>
              </a:ext>
            </a:extLst>
          </p:cNvPr>
          <p:cNvSpPr>
            <a:spLocks noGrp="1"/>
          </p:cNvSpPr>
          <p:nvPr>
            <p:ph idx="1"/>
          </p:nvPr>
        </p:nvSpPr>
        <p:spPr/>
        <p:txBody>
          <a:bodyPr>
            <a:normAutofit lnSpcReduction="10000"/>
          </a:bodyPr>
          <a:lstStyle/>
          <a:p>
            <a:r>
              <a:rPr lang="en-US" dirty="0"/>
              <a:t>CLUSTER SCHEDULING</a:t>
            </a:r>
          </a:p>
          <a:p>
            <a:pPr marL="0" indent="0">
              <a:buNone/>
            </a:pPr>
            <a:r>
              <a:rPr lang="en-US" dirty="0"/>
              <a:t>It refers to using as much processors as possible for the sub-tasks to increase the effectiveness of the make-span of the schedule generated. Here multiple processors can be connected to the shared main memory via a bus.</a:t>
            </a:r>
          </a:p>
          <a:p>
            <a:pPr marL="0" indent="0">
              <a:buNone/>
            </a:pPr>
            <a:r>
              <a:rPr lang="en-US" dirty="0"/>
              <a:t>For e.g.: </a:t>
            </a:r>
            <a:r>
              <a:rPr lang="en-IN" dirty="0"/>
              <a:t>H. Cheng, “A high efficient task scheduling algorithm based on heterogeneous multi-core processor,” in Database Tech-</a:t>
            </a:r>
            <a:r>
              <a:rPr lang="en-IN" dirty="0" err="1"/>
              <a:t>nology</a:t>
            </a:r>
            <a:r>
              <a:rPr lang="en-IN" dirty="0"/>
              <a:t> and Applications (DBTA), 2010 2nd International Workshop on, Nov. 2010, pp. 1–4.</a:t>
            </a:r>
            <a:endParaRPr lang="en-US" dirty="0"/>
          </a:p>
          <a:p>
            <a:endParaRPr lang="en-US" dirty="0"/>
          </a:p>
          <a:p>
            <a:r>
              <a:rPr lang="en-US" dirty="0"/>
              <a:t>LIST SCHEDULING</a:t>
            </a:r>
          </a:p>
          <a:p>
            <a:pPr marL="0" indent="0">
              <a:buNone/>
            </a:pPr>
            <a:r>
              <a:rPr lang="en-US" dirty="0"/>
              <a:t>It consists of 2 phases. In the first phase subtasks are given a priority and put in a list containing all the tasks. In the second phase, the subtasks are assigned to different processors when the processors are available to serve.</a:t>
            </a:r>
          </a:p>
        </p:txBody>
      </p:sp>
    </p:spTree>
    <p:extLst>
      <p:ext uri="{BB962C8B-B14F-4D97-AF65-F5344CB8AC3E}">
        <p14:creationId xmlns:p14="http://schemas.microsoft.com/office/powerpoint/2010/main" val="284429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A5B2-928E-964A-80EF-88BBFAFE9FB8}"/>
              </a:ext>
            </a:extLst>
          </p:cNvPr>
          <p:cNvSpPr>
            <a:spLocks noGrp="1"/>
          </p:cNvSpPr>
          <p:nvPr>
            <p:ph type="title"/>
          </p:nvPr>
        </p:nvSpPr>
        <p:spPr/>
        <p:txBody>
          <a:bodyPr/>
          <a:lstStyle/>
          <a:p>
            <a:r>
              <a:rPr lang="en-US" dirty="0"/>
              <a:t>TASK SCHEDULING TYPES</a:t>
            </a:r>
          </a:p>
        </p:txBody>
      </p:sp>
      <p:sp>
        <p:nvSpPr>
          <p:cNvPr id="3" name="Content Placeholder 2">
            <a:extLst>
              <a:ext uri="{FF2B5EF4-FFF2-40B4-BE49-F238E27FC236}">
                <a16:creationId xmlns:a16="http://schemas.microsoft.com/office/drawing/2014/main" id="{609CF60B-5F47-B044-AA11-C94C8344A6C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STATIC TASK SCHEDULING</a:t>
            </a:r>
          </a:p>
          <a:p>
            <a:pPr marL="0" indent="0">
              <a:buNone/>
            </a:pPr>
            <a:r>
              <a:rPr lang="en-US" dirty="0">
                <a:latin typeface="Times New Roman" panose="02020603050405020304" pitchFamily="18" charset="0"/>
                <a:cs typeface="Times New Roman" panose="02020603050405020304" pitchFamily="18" charset="0"/>
              </a:rPr>
              <a:t>In case of static task scheduling, we already have information about time taken for tasks to execute and the Computer resources we have. So, we map which tasks are to be run on which system depending on the static information we already have.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TASK SCHEDULING</a:t>
            </a:r>
          </a:p>
          <a:p>
            <a:pPr marL="0" indent="0">
              <a:buNone/>
            </a:pPr>
            <a:r>
              <a:rPr lang="en-US" dirty="0">
                <a:latin typeface="Times New Roman" panose="02020603050405020304" pitchFamily="18" charset="0"/>
                <a:cs typeface="Times New Roman" panose="02020603050405020304" pitchFamily="18" charset="0"/>
              </a:rPr>
              <a:t>In case of dynamic task scheduling, besides depending on the task execution times, also depend on the current state of the computers we have. This includes the current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state, memory state, etc. So the tasks are mapped to the computers depending on these factors which dynamically change and affect the scheduling of the tasks.</a:t>
            </a:r>
          </a:p>
        </p:txBody>
      </p:sp>
    </p:spTree>
    <p:extLst>
      <p:ext uri="{BB962C8B-B14F-4D97-AF65-F5344CB8AC3E}">
        <p14:creationId xmlns:p14="http://schemas.microsoft.com/office/powerpoint/2010/main" val="127379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055-12AD-464C-87CC-E3EE8C775582}"/>
              </a:ext>
            </a:extLst>
          </p:cNvPr>
          <p:cNvSpPr>
            <a:spLocks noGrp="1"/>
          </p:cNvSpPr>
          <p:nvPr>
            <p:ph type="title"/>
          </p:nvPr>
        </p:nvSpPr>
        <p:spPr/>
        <p:txBody>
          <a:bodyPr/>
          <a:lstStyle/>
          <a:p>
            <a:r>
              <a:rPr lang="en-US" dirty="0"/>
              <a:t>TASK SCHEDULING ALGORITHMS</a:t>
            </a:r>
          </a:p>
        </p:txBody>
      </p:sp>
      <p:sp>
        <p:nvSpPr>
          <p:cNvPr id="3" name="Content Placeholder 2">
            <a:extLst>
              <a:ext uri="{FF2B5EF4-FFF2-40B4-BE49-F238E27FC236}">
                <a16:creationId xmlns:a16="http://schemas.microsoft.com/office/drawing/2014/main" id="{FB80ACCD-80C6-A64F-B90A-1AEF5721170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Genetic Algorithm</a:t>
            </a:r>
          </a:p>
          <a:p>
            <a:r>
              <a:rPr lang="en-IN" dirty="0">
                <a:latin typeface="Times New Roman" panose="02020603050405020304" pitchFamily="18" charset="0"/>
                <a:cs typeface="Times New Roman" panose="02020603050405020304" pitchFamily="18" charset="0"/>
              </a:rPr>
              <a:t>Greedy Algorithm</a:t>
            </a:r>
          </a:p>
          <a:p>
            <a:r>
              <a:rPr lang="en-IN" dirty="0">
                <a:latin typeface="Times New Roman" panose="02020603050405020304" pitchFamily="18" charset="0"/>
                <a:cs typeface="Times New Roman" panose="02020603050405020304" pitchFamily="18" charset="0"/>
              </a:rPr>
              <a:t>Priority-based Job Scheduling Algorithm </a:t>
            </a:r>
          </a:p>
          <a:p>
            <a:r>
              <a:rPr lang="en-IN" dirty="0">
                <a:latin typeface="Times New Roman" panose="02020603050405020304" pitchFamily="18" charset="0"/>
                <a:cs typeface="Times New Roman" panose="02020603050405020304" pitchFamily="18" charset="0"/>
              </a:rPr>
              <a:t>Round Robin </a:t>
            </a:r>
          </a:p>
          <a:p>
            <a:r>
              <a:rPr lang="en-IN" dirty="0">
                <a:latin typeface="Times New Roman" panose="02020603050405020304" pitchFamily="18" charset="0"/>
                <a:cs typeface="Times New Roman" panose="02020603050405020304" pitchFamily="18" charset="0"/>
              </a:rPr>
              <a:t>Min-Min Algorithm </a:t>
            </a:r>
          </a:p>
          <a:p>
            <a:r>
              <a:rPr lang="en-IN" dirty="0">
                <a:latin typeface="Times New Roman" panose="02020603050405020304" pitchFamily="18" charset="0"/>
                <a:cs typeface="Times New Roman" panose="02020603050405020304" pitchFamily="18" charset="0"/>
              </a:rPr>
              <a:t>Particle Swarm Optimization (PSO)</a:t>
            </a:r>
          </a:p>
          <a:p>
            <a:r>
              <a:rPr lang="en-IN" dirty="0">
                <a:latin typeface="Times New Roman" panose="02020603050405020304" pitchFamily="18" charset="0"/>
                <a:cs typeface="Times New Roman" panose="02020603050405020304" pitchFamily="18" charset="0"/>
              </a:rPr>
              <a:t>First Come First Serve Algorithm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28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8CE1-3B69-49D5-A8AB-3C125D4AAAAF}"/>
              </a:ext>
            </a:extLst>
          </p:cNvPr>
          <p:cNvSpPr>
            <a:spLocks noGrp="1"/>
          </p:cNvSpPr>
          <p:nvPr>
            <p:ph type="title"/>
          </p:nvPr>
        </p:nvSpPr>
        <p:spPr/>
        <p:txBody>
          <a:bodyPr/>
          <a:lstStyle/>
          <a:p>
            <a:r>
              <a:rPr lang="en-US" dirty="0"/>
              <a:t>SYSTEM ARCHITECTURE</a:t>
            </a:r>
          </a:p>
        </p:txBody>
      </p:sp>
      <p:pic>
        <p:nvPicPr>
          <p:cNvPr id="10" name="Picture 9" descr="A screenshot of a computer&#10;&#10;Description automatically generated">
            <a:extLst>
              <a:ext uri="{FF2B5EF4-FFF2-40B4-BE49-F238E27FC236}">
                <a16:creationId xmlns:a16="http://schemas.microsoft.com/office/drawing/2014/main" id="{D552213F-2064-F244-B8ED-03BEFC4D8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544698"/>
            <a:ext cx="9194800" cy="3828669"/>
          </a:xfrm>
          <a:prstGeom prst="rect">
            <a:avLst/>
          </a:prstGeom>
        </p:spPr>
      </p:pic>
    </p:spTree>
    <p:extLst>
      <p:ext uri="{BB962C8B-B14F-4D97-AF65-F5344CB8AC3E}">
        <p14:creationId xmlns:p14="http://schemas.microsoft.com/office/powerpoint/2010/main" val="270928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72B3-36F1-4AEF-A00F-1C7FDE85A68A}"/>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1FAF87C5-25CD-48CC-9A8E-A55867EFE5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developed a Java based system for implementation of the load balancer algorithms.</a:t>
            </a:r>
          </a:p>
          <a:p>
            <a:r>
              <a:rPr lang="en-US" dirty="0">
                <a:latin typeface="Times New Roman" panose="02020603050405020304" pitchFamily="18" charset="0"/>
                <a:cs typeface="Times New Roman" panose="02020603050405020304" pitchFamily="18" charset="0"/>
              </a:rPr>
              <a:t>We used docker containers for running the tasks.</a:t>
            </a:r>
          </a:p>
          <a:p>
            <a:r>
              <a:rPr lang="en-US" dirty="0">
                <a:latin typeface="Times New Roman" panose="02020603050405020304" pitchFamily="18" charset="0"/>
                <a:cs typeface="Times New Roman" panose="02020603050405020304" pitchFamily="18" charset="0"/>
              </a:rPr>
              <a:t>Each time a request comes from the client, the load balancer selects a docker container based on the algorithm and forwards the request to that container.</a:t>
            </a:r>
          </a:p>
          <a:p>
            <a:r>
              <a:rPr lang="en-US" dirty="0">
                <a:latin typeface="Times New Roman" panose="02020603050405020304" pitchFamily="18" charset="0"/>
                <a:cs typeface="Times New Roman" panose="02020603050405020304" pitchFamily="18" charset="0"/>
              </a:rPr>
              <a:t>The container processes the request and sends the response back to the load balancer server.</a:t>
            </a:r>
          </a:p>
          <a:p>
            <a:r>
              <a:rPr lang="en-US" dirty="0">
                <a:latin typeface="Times New Roman" panose="02020603050405020304" pitchFamily="18" charset="0"/>
                <a:cs typeface="Times New Roman" panose="02020603050405020304" pitchFamily="18" charset="0"/>
              </a:rPr>
              <a:t>The load balancer submits the Http Response to the client.</a:t>
            </a:r>
          </a:p>
          <a:p>
            <a:r>
              <a:rPr lang="en-US" dirty="0">
                <a:latin typeface="Times New Roman" panose="02020603050405020304" pitchFamily="18" charset="0"/>
                <a:cs typeface="Times New Roman" panose="02020603050405020304" pitchFamily="18" charset="0"/>
              </a:rPr>
              <a:t>The load balancer also makes sure, multiple users responses do not interfere with each other, basically each request executes on a separate thread.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04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1EA-E097-7247-9C54-D43EA2346C39}"/>
              </a:ext>
            </a:extLst>
          </p:cNvPr>
          <p:cNvSpPr>
            <a:spLocks noGrp="1"/>
          </p:cNvSpPr>
          <p:nvPr>
            <p:ph type="title"/>
          </p:nvPr>
        </p:nvSpPr>
        <p:spPr/>
        <p:txBody>
          <a:bodyPr/>
          <a:lstStyle/>
          <a:p>
            <a:r>
              <a:rPr lang="en-US" dirty="0"/>
              <a:t>SCHEDULER STRATEGIES</a:t>
            </a:r>
          </a:p>
        </p:txBody>
      </p:sp>
      <p:sp>
        <p:nvSpPr>
          <p:cNvPr id="3" name="Content Placeholder 2">
            <a:extLst>
              <a:ext uri="{FF2B5EF4-FFF2-40B4-BE49-F238E27FC236}">
                <a16:creationId xmlns:a16="http://schemas.microsoft.com/office/drawing/2014/main" id="{55C9CCEA-4848-F149-85E9-CDF412F63C4E}"/>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Round-Robin Task Scheduling</a:t>
            </a:r>
          </a:p>
          <a:p>
            <a:pPr marL="0" indent="0">
              <a:buNone/>
            </a:pPr>
            <a:r>
              <a:rPr lang="en-US" dirty="0">
                <a:latin typeface="Times New Roman" panose="02020603050405020304" pitchFamily="18" charset="0"/>
                <a:cs typeface="Times New Roman" panose="02020603050405020304" pitchFamily="18" charset="0"/>
              </a:rPr>
              <a:t>We initially created a simple round robin task scheduler to learn the various aspects involved in implementing a task scheduler. In this strategy tasks are allotted to the resources in a simple circular queue manner without realizing the impact of other factors involved.</a:t>
            </a:r>
          </a:p>
          <a:p>
            <a:r>
              <a:rPr lang="en-US" b="1" dirty="0">
                <a:latin typeface="Times New Roman" panose="02020603050405020304" pitchFamily="18" charset="0"/>
                <a:cs typeface="Times New Roman" panose="02020603050405020304" pitchFamily="18" charset="0"/>
              </a:rPr>
              <a:t>Number of Pending Tasks per Container based Task Scheduling</a:t>
            </a:r>
          </a:p>
          <a:p>
            <a:pPr marL="0" indent="0">
              <a:buNone/>
            </a:pPr>
            <a:r>
              <a:rPr lang="en-US" dirty="0">
                <a:latin typeface="Times New Roman" panose="02020603050405020304" pitchFamily="18" charset="0"/>
                <a:cs typeface="Times New Roman" panose="02020603050405020304" pitchFamily="18" charset="0"/>
              </a:rPr>
              <a:t>In this method we created a map for each of the resources involved which create track of the pending tasks allotted to the resource. When a new task comes, the task is allocated to the resource with minimum number of pending tasks. This is based on the idea that resources which have better configuration would be able to process more tasks and would have less keys in their map relative to the resources which have lower configuration which would have more objects in their map.</a:t>
            </a:r>
          </a:p>
        </p:txBody>
      </p:sp>
    </p:spTree>
    <p:extLst>
      <p:ext uri="{BB962C8B-B14F-4D97-AF65-F5344CB8AC3E}">
        <p14:creationId xmlns:p14="http://schemas.microsoft.com/office/powerpoint/2010/main" val="15429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AA8D-9C2E-C640-A2D4-4CFFB761EA55}"/>
              </a:ext>
            </a:extLst>
          </p:cNvPr>
          <p:cNvSpPr>
            <a:spLocks noGrp="1"/>
          </p:cNvSpPr>
          <p:nvPr>
            <p:ph type="title"/>
          </p:nvPr>
        </p:nvSpPr>
        <p:spPr/>
        <p:txBody>
          <a:bodyPr/>
          <a:lstStyle/>
          <a:p>
            <a:r>
              <a:rPr lang="en-US" dirty="0"/>
              <a:t>SCHEDULAR STRATEGIES</a:t>
            </a:r>
          </a:p>
        </p:txBody>
      </p:sp>
      <p:sp>
        <p:nvSpPr>
          <p:cNvPr id="3" name="Content Placeholder 2">
            <a:extLst>
              <a:ext uri="{FF2B5EF4-FFF2-40B4-BE49-F238E27FC236}">
                <a16:creationId xmlns:a16="http://schemas.microsoft.com/office/drawing/2014/main" id="{8B1586A4-D528-9941-B569-4A260EE88D09}"/>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Minimum API Execution Time  based Task Scheduling</a:t>
            </a:r>
          </a:p>
          <a:p>
            <a:pPr marL="0" indent="0">
              <a:buNone/>
            </a:pPr>
            <a:r>
              <a:rPr lang="en-US" dirty="0">
                <a:latin typeface="Times New Roman" panose="02020603050405020304" pitchFamily="18" charset="0"/>
                <a:cs typeface="Times New Roman" panose="02020603050405020304" pitchFamily="18" charset="0"/>
              </a:rPr>
              <a:t>In this approach, we considered task’s execution time per resource. Every time a task is executed on a particular resource, we collect the execution time and calculate a running average for each task-resource pair. This value is used to schedule task in future. Idea is to schedule a task to a resource which is known to take minimum execution time for that specific task.</a:t>
            </a:r>
          </a:p>
          <a:p>
            <a:r>
              <a:rPr lang="en-US" b="1" dirty="0">
                <a:latin typeface="Times New Roman" panose="02020603050405020304" pitchFamily="18" charset="0"/>
                <a:cs typeface="Times New Roman" panose="02020603050405020304" pitchFamily="18" charset="0"/>
              </a:rPr>
              <a:t>API Execution Time with Resource’s CPU and Memory Utilization Statistics</a:t>
            </a:r>
          </a:p>
          <a:p>
            <a:pPr marL="0" indent="0">
              <a:buNone/>
            </a:pPr>
            <a:r>
              <a:rPr lang="en-US" dirty="0">
                <a:latin typeface="Times New Roman" panose="02020603050405020304" pitchFamily="18" charset="0"/>
                <a:cs typeface="Times New Roman" panose="02020603050405020304" pitchFamily="18" charset="0"/>
              </a:rPr>
              <a:t>In this approach, we aimed to consider the CPU and memory utilization of each resource apart from execution time while scheduling the task. . Using a scheduler-based approach, our load balancer keeps track of CPU utilization and memory utilization of all the resources. The idea is to allocate a task to the CPU which takes minimum time to execute it(if it has executed it before) while keeping into account that it should have enough resources available.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4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669</TotalTime>
  <Words>1887</Words>
  <Application>Microsoft Macintosh PowerPoint</Application>
  <PresentationFormat>Widescreen</PresentationFormat>
  <Paragraphs>337</Paragraphs>
  <Slides>20</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Rockwell Extra Bold</vt:lpstr>
      <vt:lpstr>Times New Roman</vt:lpstr>
      <vt:lpstr>Wingdings</vt:lpstr>
      <vt:lpstr>Wood Type</vt:lpstr>
      <vt:lpstr>Task SCHEDULING IN CLOUD COMPUTING</vt:lpstr>
      <vt:lpstr>TASK SCHEDULING - A NP-HARD PROBLEM</vt:lpstr>
      <vt:lpstr>Heuristic solvers TYpes</vt:lpstr>
      <vt:lpstr>TASK SCHEDULING TYPES</vt:lpstr>
      <vt:lpstr>TASK SCHEDULING ALGORITHMS</vt:lpstr>
      <vt:lpstr>SYSTEM ARCHITECTURE</vt:lpstr>
      <vt:lpstr>TECHNICAL DETAILS</vt:lpstr>
      <vt:lpstr>SCHEDULER STRATEGIES</vt:lpstr>
      <vt:lpstr>SCHEDULAR STRATEGIES</vt:lpstr>
      <vt:lpstr>ERROR HANDLING FEATURE</vt:lpstr>
      <vt:lpstr>EXPERIMENT Strategies</vt:lpstr>
      <vt:lpstr>RESULTS</vt:lpstr>
      <vt:lpstr>RESULTS</vt:lpstr>
      <vt:lpstr>RESULTS</vt:lpstr>
      <vt:lpstr>RESULTS</vt:lpstr>
      <vt:lpstr>RESULTS Ordering</vt:lpstr>
      <vt:lpstr>FAILED APPROCHES AND LESSON LEARNT</vt:lpstr>
      <vt:lpstr>LIMITATIONS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CLOUD COMPUTING</dc:title>
  <dc:creator>Rishabh Garg</dc:creator>
  <cp:lastModifiedBy>Rishabh Garg</cp:lastModifiedBy>
  <cp:revision>64</cp:revision>
  <dcterms:created xsi:type="dcterms:W3CDTF">2020-04-18T17:43:19Z</dcterms:created>
  <dcterms:modified xsi:type="dcterms:W3CDTF">2020-04-24T00:18:58Z</dcterms:modified>
</cp:coreProperties>
</file>