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61" r:id="rId4"/>
    <p:sldId id="259" r:id="rId5"/>
    <p:sldId id="258" r:id="rId6"/>
    <p:sldId id="266" r:id="rId7"/>
    <p:sldId id="267" r:id="rId8"/>
    <p:sldId id="263" r:id="rId9"/>
    <p:sldId id="264" r:id="rId10"/>
    <p:sldId id="268" r:id="rId11"/>
    <p:sldId id="269" r:id="rId12"/>
    <p:sldId id="271" r:id="rId13"/>
    <p:sldId id="272" r:id="rId14"/>
    <p:sldId id="273" r:id="rId15"/>
    <p:sldId id="274" r:id="rId16"/>
    <p:sldId id="275" r:id="rId17"/>
    <p:sldId id="270" r:id="rId18"/>
    <p:sldId id="277" r:id="rId19"/>
    <p:sldId id="262"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348"/>
  </p:normalViewPr>
  <p:slideViewPr>
    <p:cSldViewPr snapToGrid="0" snapToObjects="1">
      <p:cViewPr varScale="1">
        <p:scale>
          <a:sx n="107" d="100"/>
          <a:sy n="107" d="100"/>
        </p:scale>
        <p:origin x="736"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4/23/20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7157CC2-0FC8-4686-B024-99790E0F5162}" type="datetimeFigureOut">
              <a:rPr lang="en-US" smtClean="0"/>
              <a:t>4/23/20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4/23/20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4/23/20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4/23/20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4/23/20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4/23/20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4/23/20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4/23/20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4/23/20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4/23/20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4/23/20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02F01-A832-D742-8AF9-FB77762E3F4D}"/>
              </a:ext>
            </a:extLst>
          </p:cNvPr>
          <p:cNvSpPr>
            <a:spLocks noGrp="1"/>
          </p:cNvSpPr>
          <p:nvPr>
            <p:ph type="ctrTitle"/>
          </p:nvPr>
        </p:nvSpPr>
        <p:spPr>
          <a:xfrm>
            <a:off x="848360" y="1399032"/>
            <a:ext cx="9966960" cy="3035808"/>
          </a:xfrm>
        </p:spPr>
        <p:txBody>
          <a:bodyPr/>
          <a:lstStyle/>
          <a:p>
            <a:r>
              <a:rPr lang="en-US"/>
              <a:t>Task SCHEDULING IN CLOUD COMPUTING</a:t>
            </a:r>
            <a:endParaRPr lang="en-US" dirty="0"/>
          </a:p>
        </p:txBody>
      </p:sp>
      <p:sp>
        <p:nvSpPr>
          <p:cNvPr id="3" name="Subtitle 2">
            <a:extLst>
              <a:ext uri="{FF2B5EF4-FFF2-40B4-BE49-F238E27FC236}">
                <a16:creationId xmlns:a16="http://schemas.microsoft.com/office/drawing/2014/main" id="{076CCC19-A65A-174A-A922-C69DCB17B7B9}"/>
              </a:ext>
            </a:extLst>
          </p:cNvPr>
          <p:cNvSpPr>
            <a:spLocks noGrp="1"/>
          </p:cNvSpPr>
          <p:nvPr>
            <p:ph type="subTitle" idx="1"/>
          </p:nvPr>
        </p:nvSpPr>
        <p:spPr/>
        <p:txBody>
          <a:bodyPr/>
          <a:lstStyle/>
          <a:p>
            <a:r>
              <a:rPr lang="en-US"/>
              <a:t>CSCE 678 PROJECT</a:t>
            </a:r>
            <a:endParaRPr lang="en-US" dirty="0"/>
          </a:p>
        </p:txBody>
      </p:sp>
      <p:sp>
        <p:nvSpPr>
          <p:cNvPr id="4" name="TextBox 3">
            <a:extLst>
              <a:ext uri="{FF2B5EF4-FFF2-40B4-BE49-F238E27FC236}">
                <a16:creationId xmlns:a16="http://schemas.microsoft.com/office/drawing/2014/main" id="{8808CD7C-C03B-974A-9096-E14EA0BDCBBC}"/>
              </a:ext>
            </a:extLst>
          </p:cNvPr>
          <p:cNvSpPr txBox="1"/>
          <p:nvPr/>
        </p:nvSpPr>
        <p:spPr>
          <a:xfrm>
            <a:off x="7850459" y="5458968"/>
            <a:ext cx="3692806" cy="923330"/>
          </a:xfrm>
          <a:prstGeom prst="rect">
            <a:avLst/>
          </a:prstGeom>
          <a:noFill/>
        </p:spPr>
        <p:txBody>
          <a:bodyPr wrap="none" rtlCol="0">
            <a:spAutoFit/>
          </a:bodyPr>
          <a:lstStyle/>
          <a:p>
            <a:r>
              <a:rPr lang="en-US"/>
              <a:t>DARAKSHAN ANWAR - UIN:</a:t>
            </a:r>
          </a:p>
          <a:p>
            <a:endParaRPr lang="en-US"/>
          </a:p>
          <a:p>
            <a:r>
              <a:rPr lang="en-US"/>
              <a:t>RISHABH GARG - UIN: 130004847</a:t>
            </a:r>
            <a:endParaRPr lang="en-US" dirty="0"/>
          </a:p>
        </p:txBody>
      </p:sp>
    </p:spTree>
    <p:extLst>
      <p:ext uri="{BB962C8B-B14F-4D97-AF65-F5344CB8AC3E}">
        <p14:creationId xmlns:p14="http://schemas.microsoft.com/office/powerpoint/2010/main" val="830008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1AF7B-ACFF-4A7F-BBCB-C2D6A8BE97BB}"/>
              </a:ext>
            </a:extLst>
          </p:cNvPr>
          <p:cNvSpPr>
            <a:spLocks noGrp="1"/>
          </p:cNvSpPr>
          <p:nvPr>
            <p:ph type="title"/>
          </p:nvPr>
        </p:nvSpPr>
        <p:spPr/>
        <p:txBody>
          <a:bodyPr/>
          <a:lstStyle/>
          <a:p>
            <a:r>
              <a:rPr lang="en-US" dirty="0"/>
              <a:t>ERROR HANDLING FEATURE</a:t>
            </a:r>
          </a:p>
        </p:txBody>
      </p:sp>
      <p:sp>
        <p:nvSpPr>
          <p:cNvPr id="3" name="Content Placeholder 2">
            <a:extLst>
              <a:ext uri="{FF2B5EF4-FFF2-40B4-BE49-F238E27FC236}">
                <a16:creationId xmlns:a16="http://schemas.microsoft.com/office/drawing/2014/main" id="{CB75CCC4-A1A9-42A9-A0EA-E65DC16C217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We have implemented an error handling feature which takes care of the situation when all the available resources are overload and cannot process any new task request. </a:t>
            </a:r>
          </a:p>
          <a:p>
            <a:r>
              <a:rPr lang="en-US" dirty="0">
                <a:latin typeface="Times New Roman" panose="02020603050405020304" pitchFamily="18" charset="0"/>
                <a:cs typeface="Times New Roman" panose="02020603050405020304" pitchFamily="18" charset="0"/>
              </a:rPr>
              <a:t>In case our schedular finds out that all the available resources are overloaded, it schedules the task to a resource that takes minimum execution time. In case resource could not handle the request and sends an error response back to the scheduler, the scheduler adds this request  in a separate queue meant to be processed after some time. </a:t>
            </a:r>
          </a:p>
          <a:p>
            <a:r>
              <a:rPr lang="en-US" dirty="0">
                <a:latin typeface="Times New Roman" panose="02020603050405020304" pitchFamily="18" charset="0"/>
                <a:cs typeface="Times New Roman" panose="02020603050405020304" pitchFamily="18" charset="0"/>
              </a:rPr>
              <a:t>Scheduler processes each request in the queue one by one after a specific interval.</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3862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9F0BA-C296-4066-A3CD-3F1106CE6B7B}"/>
              </a:ext>
            </a:extLst>
          </p:cNvPr>
          <p:cNvSpPr>
            <a:spLocks noGrp="1"/>
          </p:cNvSpPr>
          <p:nvPr>
            <p:ph type="title"/>
          </p:nvPr>
        </p:nvSpPr>
        <p:spPr/>
        <p:txBody>
          <a:bodyPr/>
          <a:lstStyle/>
          <a:p>
            <a:r>
              <a:rPr lang="en-US" dirty="0"/>
              <a:t>EXPERIMENT Strategies</a:t>
            </a:r>
          </a:p>
        </p:txBody>
      </p:sp>
      <p:sp>
        <p:nvSpPr>
          <p:cNvPr id="3" name="Content Placeholder 2">
            <a:extLst>
              <a:ext uri="{FF2B5EF4-FFF2-40B4-BE49-F238E27FC236}">
                <a16:creationId xmlns:a16="http://schemas.microsoft.com/office/drawing/2014/main" id="{18C8AA51-30B4-4F10-A7DB-6A41B4CD44E2}"/>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For experimenting and testing our system, we used following variation in the system:</a:t>
            </a:r>
          </a:p>
          <a:p>
            <a:r>
              <a:rPr lang="en-US" dirty="0">
                <a:latin typeface="Times New Roman" panose="02020603050405020304" pitchFamily="18" charset="0"/>
                <a:cs typeface="Times New Roman" panose="02020603050405020304" pitchFamily="18" charset="0"/>
              </a:rPr>
              <a:t>We used timer to simulate a condition where different request takes different execution time on each resources. </a:t>
            </a:r>
          </a:p>
          <a:p>
            <a:pPr marL="0" indent="0">
              <a:buNone/>
            </a:pPr>
            <a:r>
              <a:rPr lang="en-US" dirty="0">
                <a:latin typeface="Times New Roman" panose="02020603050405020304" pitchFamily="18" charset="0"/>
                <a:cs typeface="Times New Roman" panose="02020603050405020304" pitchFamily="18" charset="0"/>
              </a:rPr>
              <a:t>Cases:</a:t>
            </a:r>
          </a:p>
          <a:p>
            <a:r>
              <a:rPr lang="en-US" dirty="0">
                <a:latin typeface="Times New Roman" panose="02020603050405020304" pitchFamily="18" charset="0"/>
                <a:cs typeface="Times New Roman" panose="02020603050405020304" pitchFamily="18" charset="0"/>
              </a:rPr>
              <a:t>We initially submitted 1000 task requests to the load balancer without overloading any of the container.</a:t>
            </a:r>
          </a:p>
          <a:p>
            <a:r>
              <a:rPr lang="en-US" dirty="0">
                <a:latin typeface="Times New Roman" panose="02020603050405020304" pitchFamily="18" charset="0"/>
                <a:cs typeface="Times New Roman" panose="02020603050405020304" pitchFamily="18" charset="0"/>
              </a:rPr>
              <a:t>Afterwards, we overloaded few resources to see if schedular makes use of available CPU and memory utilization information. We also tested our error handling feature in this setup.</a:t>
            </a:r>
          </a:p>
          <a:p>
            <a:r>
              <a:rPr lang="en-US" dirty="0">
                <a:latin typeface="Times New Roman" panose="02020603050405020304" pitchFamily="18" charset="0"/>
                <a:cs typeface="Times New Roman" panose="02020603050405020304" pitchFamily="18" charset="0"/>
              </a:rPr>
              <a:t>We experimented in a setup with 2 Containers and 5 Containers.</a:t>
            </a:r>
          </a:p>
        </p:txBody>
      </p:sp>
    </p:spTree>
    <p:extLst>
      <p:ext uri="{BB962C8B-B14F-4D97-AF65-F5344CB8AC3E}">
        <p14:creationId xmlns:p14="http://schemas.microsoft.com/office/powerpoint/2010/main" val="2245323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6F1EB-FEA4-8742-AAC4-C941947D90EA}"/>
              </a:ext>
            </a:extLst>
          </p:cNvPr>
          <p:cNvSpPr>
            <a:spLocks noGrp="1"/>
          </p:cNvSpPr>
          <p:nvPr>
            <p:ph type="title"/>
          </p:nvPr>
        </p:nvSpPr>
        <p:spPr>
          <a:xfrm>
            <a:off x="4125685" y="-144047"/>
            <a:ext cx="6859213" cy="1609344"/>
          </a:xfrm>
        </p:spPr>
        <p:txBody>
          <a:bodyPr/>
          <a:lstStyle/>
          <a:p>
            <a:r>
              <a:rPr lang="en-US" dirty="0"/>
              <a:t>RESULTS</a:t>
            </a:r>
          </a:p>
        </p:txBody>
      </p:sp>
      <p:graphicFrame>
        <p:nvGraphicFramePr>
          <p:cNvPr id="4" name="Content Placeholder 3">
            <a:extLst>
              <a:ext uri="{FF2B5EF4-FFF2-40B4-BE49-F238E27FC236}">
                <a16:creationId xmlns:a16="http://schemas.microsoft.com/office/drawing/2014/main" id="{8A608D3A-5920-D64E-A919-FCDBFA7B6C9F}"/>
              </a:ext>
            </a:extLst>
          </p:cNvPr>
          <p:cNvGraphicFramePr>
            <a:graphicFrameLocks noGrp="1"/>
          </p:cNvGraphicFramePr>
          <p:nvPr>
            <p:ph idx="1"/>
            <p:extLst>
              <p:ext uri="{D42A27DB-BD31-4B8C-83A1-F6EECF244321}">
                <p14:modId xmlns:p14="http://schemas.microsoft.com/office/powerpoint/2010/main" val="2909917456"/>
              </p:ext>
            </p:extLst>
          </p:nvPr>
        </p:nvGraphicFramePr>
        <p:xfrm>
          <a:off x="1066800" y="1843211"/>
          <a:ext cx="8795657" cy="4336845"/>
        </p:xfrm>
        <a:graphic>
          <a:graphicData uri="http://schemas.openxmlformats.org/drawingml/2006/table">
            <a:tbl>
              <a:tblPr firstRow="1" bandRow="1">
                <a:tableStyleId>{5C22544A-7EE6-4342-B048-85BDC9FD1C3A}</a:tableStyleId>
              </a:tblPr>
              <a:tblGrid>
                <a:gridCol w="718457">
                  <a:extLst>
                    <a:ext uri="{9D8B030D-6E8A-4147-A177-3AD203B41FA5}">
                      <a16:colId xmlns:a16="http://schemas.microsoft.com/office/drawing/2014/main" val="2031221636"/>
                    </a:ext>
                  </a:extLst>
                </a:gridCol>
                <a:gridCol w="1665514">
                  <a:extLst>
                    <a:ext uri="{9D8B030D-6E8A-4147-A177-3AD203B41FA5}">
                      <a16:colId xmlns:a16="http://schemas.microsoft.com/office/drawing/2014/main" val="2848423071"/>
                    </a:ext>
                  </a:extLst>
                </a:gridCol>
                <a:gridCol w="2002972">
                  <a:extLst>
                    <a:ext uri="{9D8B030D-6E8A-4147-A177-3AD203B41FA5}">
                      <a16:colId xmlns:a16="http://schemas.microsoft.com/office/drawing/2014/main" val="2974477270"/>
                    </a:ext>
                  </a:extLst>
                </a:gridCol>
                <a:gridCol w="2111828">
                  <a:extLst>
                    <a:ext uri="{9D8B030D-6E8A-4147-A177-3AD203B41FA5}">
                      <a16:colId xmlns:a16="http://schemas.microsoft.com/office/drawing/2014/main" val="3237886174"/>
                    </a:ext>
                  </a:extLst>
                </a:gridCol>
                <a:gridCol w="2296886">
                  <a:extLst>
                    <a:ext uri="{9D8B030D-6E8A-4147-A177-3AD203B41FA5}">
                      <a16:colId xmlns:a16="http://schemas.microsoft.com/office/drawing/2014/main" val="3810857446"/>
                    </a:ext>
                  </a:extLst>
                </a:gridCol>
              </a:tblGrid>
              <a:tr h="410201">
                <a:tc>
                  <a:txBody>
                    <a:bodyPr/>
                    <a:lstStyle/>
                    <a:p>
                      <a:r>
                        <a:rPr lang="en-US" sz="1200" dirty="0"/>
                        <a:t>Trial</a:t>
                      </a:r>
                    </a:p>
                  </a:txBody>
                  <a:tcPr/>
                </a:tc>
                <a:tc>
                  <a:txBody>
                    <a:bodyPr/>
                    <a:lstStyle/>
                    <a:p>
                      <a:r>
                        <a:rPr lang="en-US" sz="1200" dirty="0"/>
                        <a:t>Round Robin Approach</a:t>
                      </a:r>
                    </a:p>
                  </a:txBody>
                  <a:tcPr/>
                </a:tc>
                <a:tc>
                  <a:txBody>
                    <a:bodyPr/>
                    <a:lstStyle/>
                    <a:p>
                      <a:r>
                        <a:rPr lang="en-US" sz="1200" dirty="0"/>
                        <a:t>Min Pending Tasks Approach</a:t>
                      </a:r>
                    </a:p>
                  </a:txBody>
                  <a:tcPr/>
                </a:tc>
                <a:tc>
                  <a:txBody>
                    <a:bodyPr/>
                    <a:lstStyle/>
                    <a:p>
                      <a:r>
                        <a:rPr lang="en-US" sz="1200" dirty="0"/>
                        <a:t>Min Task Execution Time Approach</a:t>
                      </a:r>
                    </a:p>
                  </a:txBody>
                  <a:tcPr/>
                </a:tc>
                <a:tc>
                  <a:txBody>
                    <a:bodyPr/>
                    <a:lstStyle/>
                    <a:p>
                      <a:r>
                        <a:rPr lang="en-US" sz="1200" dirty="0"/>
                        <a:t>Min Task Execution Time &amp; Overload-Check Approach</a:t>
                      </a:r>
                    </a:p>
                  </a:txBody>
                  <a:tcPr/>
                </a:tc>
                <a:extLst>
                  <a:ext uri="{0D108BD9-81ED-4DB2-BD59-A6C34878D82A}">
                    <a16:rowId xmlns:a16="http://schemas.microsoft.com/office/drawing/2014/main" val="1473829490"/>
                  </a:ext>
                </a:extLst>
              </a:tr>
              <a:tr h="3526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rgbClr val="000000"/>
                          </a:solidFill>
                          <a:effectLst/>
                          <a:latin typeface="Rockwell" panose="02060603020205020403" pitchFamily="18" charset="77"/>
                        </a:rPr>
                        <a:t>13.85</a:t>
                      </a:r>
                      <a:endParaRPr lang="en-IN" sz="1200" dirty="0">
                        <a:effectLst/>
                      </a:endParaRPr>
                    </a:p>
                  </a:txBody>
                  <a:tcPr/>
                </a:tc>
                <a:tc>
                  <a:txBody>
                    <a:bodyPr/>
                    <a:lstStyle/>
                    <a:p>
                      <a:r>
                        <a:rPr lang="en-US" sz="1200" dirty="0"/>
                        <a:t>4.02</a:t>
                      </a:r>
                    </a:p>
                  </a:txBody>
                  <a:tcPr/>
                </a:tc>
                <a:tc>
                  <a:txBody>
                    <a:bodyPr/>
                    <a:lstStyle/>
                    <a:p>
                      <a:r>
                        <a:rPr lang="en-US" sz="1200" dirty="0"/>
                        <a:t>2.55</a:t>
                      </a:r>
                    </a:p>
                  </a:txBody>
                  <a:tcPr/>
                </a:tc>
                <a:tc>
                  <a:txBody>
                    <a:bodyPr/>
                    <a:lstStyle/>
                    <a:p>
                      <a:r>
                        <a:rPr lang="en-US" sz="1200" dirty="0"/>
                        <a:t>5.76</a:t>
                      </a:r>
                    </a:p>
                  </a:txBody>
                  <a:tcPr/>
                </a:tc>
                <a:extLst>
                  <a:ext uri="{0D108BD9-81ED-4DB2-BD59-A6C34878D82A}">
                    <a16:rowId xmlns:a16="http://schemas.microsoft.com/office/drawing/2014/main" val="1089000347"/>
                  </a:ext>
                </a:extLst>
              </a:tr>
              <a:tr h="352695">
                <a:tc>
                  <a:txBody>
                    <a:bodyPr/>
                    <a:lstStyle/>
                    <a:p>
                      <a:r>
                        <a:rPr lang="en-IN" sz="1200" dirty="0">
                          <a:effectLst/>
                        </a:rPr>
                        <a:t>2</a:t>
                      </a:r>
                    </a:p>
                  </a:txBody>
                  <a:tcPr/>
                </a:tc>
                <a:tc>
                  <a:txBody>
                    <a:bodyPr/>
                    <a:lstStyle/>
                    <a:p>
                      <a:r>
                        <a:rPr lang="en-IN" sz="1200" dirty="0">
                          <a:solidFill>
                            <a:srgbClr val="000000"/>
                          </a:solidFill>
                          <a:effectLst/>
                          <a:latin typeface="Rockwell" panose="02060603020205020403" pitchFamily="18" charset="77"/>
                        </a:rPr>
                        <a:t>5.75</a:t>
                      </a:r>
                      <a:endParaRPr lang="en-IN" sz="1200" dirty="0">
                        <a:effectLst/>
                      </a:endParaRPr>
                    </a:p>
                  </a:txBody>
                  <a:tcPr/>
                </a:tc>
                <a:tc>
                  <a:txBody>
                    <a:bodyPr/>
                    <a:lstStyle/>
                    <a:p>
                      <a:r>
                        <a:rPr lang="en-US" sz="1200" dirty="0"/>
                        <a:t>3.87</a:t>
                      </a:r>
                    </a:p>
                  </a:txBody>
                  <a:tcPr/>
                </a:tc>
                <a:tc>
                  <a:txBody>
                    <a:bodyPr/>
                    <a:lstStyle/>
                    <a:p>
                      <a:r>
                        <a:rPr lang="en-US" sz="1200" dirty="0"/>
                        <a:t>2.21</a:t>
                      </a:r>
                    </a:p>
                  </a:txBody>
                  <a:tcPr/>
                </a:tc>
                <a:tc>
                  <a:txBody>
                    <a:bodyPr/>
                    <a:lstStyle/>
                    <a:p>
                      <a:r>
                        <a:rPr lang="en-US" sz="1200" dirty="0"/>
                        <a:t>5.78</a:t>
                      </a:r>
                    </a:p>
                  </a:txBody>
                  <a:tcPr/>
                </a:tc>
                <a:extLst>
                  <a:ext uri="{0D108BD9-81ED-4DB2-BD59-A6C34878D82A}">
                    <a16:rowId xmlns:a16="http://schemas.microsoft.com/office/drawing/2014/main" val="427096922"/>
                  </a:ext>
                </a:extLst>
              </a:tr>
              <a:tr h="352695">
                <a:tc>
                  <a:txBody>
                    <a:bodyPr/>
                    <a:lstStyle/>
                    <a:p>
                      <a:r>
                        <a:rPr lang="en-IN" sz="1200" dirty="0">
                          <a:effectLst/>
                        </a:rPr>
                        <a:t>3</a:t>
                      </a:r>
                    </a:p>
                  </a:txBody>
                  <a:tcPr/>
                </a:tc>
                <a:tc>
                  <a:txBody>
                    <a:bodyPr/>
                    <a:lstStyle/>
                    <a:p>
                      <a:r>
                        <a:rPr lang="en-IN" sz="1200" dirty="0">
                          <a:solidFill>
                            <a:srgbClr val="000000"/>
                          </a:solidFill>
                          <a:effectLst/>
                          <a:latin typeface="Rockwell" panose="02060603020205020403" pitchFamily="18" charset="77"/>
                        </a:rPr>
                        <a:t>4.73</a:t>
                      </a:r>
                      <a:endParaRPr lang="en-IN" sz="1200" dirty="0">
                        <a:effectLst/>
                      </a:endParaRPr>
                    </a:p>
                  </a:txBody>
                  <a:tcPr/>
                </a:tc>
                <a:tc>
                  <a:txBody>
                    <a:bodyPr/>
                    <a:lstStyle/>
                    <a:p>
                      <a:r>
                        <a:rPr lang="en-US" sz="1200" dirty="0"/>
                        <a:t>3.77</a:t>
                      </a:r>
                    </a:p>
                  </a:txBody>
                  <a:tcPr/>
                </a:tc>
                <a:tc>
                  <a:txBody>
                    <a:bodyPr/>
                    <a:lstStyle/>
                    <a:p>
                      <a:r>
                        <a:rPr lang="en-US" sz="1200" dirty="0"/>
                        <a:t>2.29</a:t>
                      </a:r>
                    </a:p>
                  </a:txBody>
                  <a:tcPr/>
                </a:tc>
                <a:tc>
                  <a:txBody>
                    <a:bodyPr/>
                    <a:lstStyle/>
                    <a:p>
                      <a:r>
                        <a:rPr lang="en-US" sz="1200" dirty="0"/>
                        <a:t>6.09</a:t>
                      </a:r>
                    </a:p>
                  </a:txBody>
                  <a:tcPr/>
                </a:tc>
                <a:extLst>
                  <a:ext uri="{0D108BD9-81ED-4DB2-BD59-A6C34878D82A}">
                    <a16:rowId xmlns:a16="http://schemas.microsoft.com/office/drawing/2014/main" val="3265193302"/>
                  </a:ext>
                </a:extLst>
              </a:tr>
              <a:tr h="352695">
                <a:tc>
                  <a:txBody>
                    <a:bodyPr/>
                    <a:lstStyle/>
                    <a:p>
                      <a:r>
                        <a:rPr lang="en-IN" sz="1200" dirty="0">
                          <a:effectLst/>
                        </a:rPr>
                        <a:t>4</a:t>
                      </a:r>
                    </a:p>
                  </a:txBody>
                  <a:tcPr/>
                </a:tc>
                <a:tc>
                  <a:txBody>
                    <a:bodyPr/>
                    <a:lstStyle/>
                    <a:p>
                      <a:r>
                        <a:rPr lang="en-IN" sz="1200" dirty="0">
                          <a:solidFill>
                            <a:srgbClr val="000000"/>
                          </a:solidFill>
                          <a:effectLst/>
                          <a:latin typeface="Rockwell" panose="02060603020205020403" pitchFamily="18" charset="77"/>
                        </a:rPr>
                        <a:t>3.49</a:t>
                      </a:r>
                      <a:endParaRPr lang="en-IN" sz="1200" dirty="0">
                        <a:effectLst/>
                      </a:endParaRPr>
                    </a:p>
                  </a:txBody>
                  <a:tcPr/>
                </a:tc>
                <a:tc>
                  <a:txBody>
                    <a:bodyPr/>
                    <a:lstStyle/>
                    <a:p>
                      <a:r>
                        <a:rPr lang="en-US" sz="1200" dirty="0"/>
                        <a:t>3.69</a:t>
                      </a:r>
                    </a:p>
                  </a:txBody>
                  <a:tcPr/>
                </a:tc>
                <a:tc>
                  <a:txBody>
                    <a:bodyPr/>
                    <a:lstStyle/>
                    <a:p>
                      <a:r>
                        <a:rPr lang="en-US" sz="1200" dirty="0"/>
                        <a:t>3.09</a:t>
                      </a:r>
                    </a:p>
                  </a:txBody>
                  <a:tcPr/>
                </a:tc>
                <a:tc>
                  <a:txBody>
                    <a:bodyPr/>
                    <a:lstStyle/>
                    <a:p>
                      <a:r>
                        <a:rPr lang="en-US" sz="1200" dirty="0"/>
                        <a:t>4.87</a:t>
                      </a:r>
                    </a:p>
                  </a:txBody>
                  <a:tcPr/>
                </a:tc>
                <a:extLst>
                  <a:ext uri="{0D108BD9-81ED-4DB2-BD59-A6C34878D82A}">
                    <a16:rowId xmlns:a16="http://schemas.microsoft.com/office/drawing/2014/main" val="2732915268"/>
                  </a:ext>
                </a:extLst>
              </a:tr>
              <a:tr h="352695">
                <a:tc>
                  <a:txBody>
                    <a:bodyPr/>
                    <a:lstStyle/>
                    <a:p>
                      <a:r>
                        <a:rPr lang="en-IN" sz="1200" dirty="0">
                          <a:effectLst/>
                        </a:rPr>
                        <a:t>5</a:t>
                      </a:r>
                    </a:p>
                  </a:txBody>
                  <a:tcPr/>
                </a:tc>
                <a:tc>
                  <a:txBody>
                    <a:bodyPr/>
                    <a:lstStyle/>
                    <a:p>
                      <a:r>
                        <a:rPr lang="en-IN" sz="1200">
                          <a:solidFill>
                            <a:srgbClr val="000000"/>
                          </a:solidFill>
                          <a:effectLst/>
                          <a:latin typeface="Rockwell" panose="02060603020205020403" pitchFamily="18" charset="77"/>
                        </a:rPr>
                        <a:t>4.09</a:t>
                      </a:r>
                      <a:endParaRPr lang="en-IN" sz="1200">
                        <a:effectLst/>
                      </a:endParaRPr>
                    </a:p>
                  </a:txBody>
                  <a:tcPr/>
                </a:tc>
                <a:tc>
                  <a:txBody>
                    <a:bodyPr/>
                    <a:lstStyle/>
                    <a:p>
                      <a:r>
                        <a:rPr lang="en-US" sz="1200" dirty="0"/>
                        <a:t>6.56</a:t>
                      </a:r>
                    </a:p>
                  </a:txBody>
                  <a:tcPr/>
                </a:tc>
                <a:tc>
                  <a:txBody>
                    <a:bodyPr/>
                    <a:lstStyle/>
                    <a:p>
                      <a:r>
                        <a:rPr lang="en-US" sz="1200" dirty="0"/>
                        <a:t>3.05</a:t>
                      </a:r>
                    </a:p>
                  </a:txBody>
                  <a:tcPr/>
                </a:tc>
                <a:tc>
                  <a:txBody>
                    <a:bodyPr/>
                    <a:lstStyle/>
                    <a:p>
                      <a:r>
                        <a:rPr lang="en-US" sz="1200" dirty="0"/>
                        <a:t>5.34</a:t>
                      </a:r>
                    </a:p>
                  </a:txBody>
                  <a:tcPr/>
                </a:tc>
                <a:extLst>
                  <a:ext uri="{0D108BD9-81ED-4DB2-BD59-A6C34878D82A}">
                    <a16:rowId xmlns:a16="http://schemas.microsoft.com/office/drawing/2014/main" val="1847438474"/>
                  </a:ext>
                </a:extLst>
              </a:tr>
              <a:tr h="352695">
                <a:tc>
                  <a:txBody>
                    <a:bodyPr/>
                    <a:lstStyle/>
                    <a:p>
                      <a:r>
                        <a:rPr lang="en-IN" sz="1200" dirty="0">
                          <a:effectLst/>
                        </a:rPr>
                        <a:t>6</a:t>
                      </a:r>
                    </a:p>
                  </a:txBody>
                  <a:tcPr/>
                </a:tc>
                <a:tc>
                  <a:txBody>
                    <a:bodyPr/>
                    <a:lstStyle/>
                    <a:p>
                      <a:r>
                        <a:rPr lang="en-IN" sz="1200">
                          <a:solidFill>
                            <a:srgbClr val="000000"/>
                          </a:solidFill>
                          <a:effectLst/>
                          <a:latin typeface="Rockwell" panose="02060603020205020403" pitchFamily="18" charset="77"/>
                        </a:rPr>
                        <a:t>7.95</a:t>
                      </a:r>
                      <a:endParaRPr lang="en-IN" sz="1200">
                        <a:effectLst/>
                      </a:endParaRPr>
                    </a:p>
                  </a:txBody>
                  <a:tcPr/>
                </a:tc>
                <a:tc>
                  <a:txBody>
                    <a:bodyPr/>
                    <a:lstStyle/>
                    <a:p>
                      <a:r>
                        <a:rPr lang="en-US" sz="1200" dirty="0"/>
                        <a:t>3.72</a:t>
                      </a:r>
                    </a:p>
                  </a:txBody>
                  <a:tcPr/>
                </a:tc>
                <a:tc>
                  <a:txBody>
                    <a:bodyPr/>
                    <a:lstStyle/>
                    <a:p>
                      <a:r>
                        <a:rPr lang="en-US" sz="1200" dirty="0"/>
                        <a:t>6.61</a:t>
                      </a:r>
                    </a:p>
                  </a:txBody>
                  <a:tcPr/>
                </a:tc>
                <a:tc>
                  <a:txBody>
                    <a:bodyPr/>
                    <a:lstStyle/>
                    <a:p>
                      <a:r>
                        <a:rPr lang="en-US" sz="1200" dirty="0"/>
                        <a:t>5.03</a:t>
                      </a:r>
                    </a:p>
                  </a:txBody>
                  <a:tcPr/>
                </a:tc>
                <a:extLst>
                  <a:ext uri="{0D108BD9-81ED-4DB2-BD59-A6C34878D82A}">
                    <a16:rowId xmlns:a16="http://schemas.microsoft.com/office/drawing/2014/main" val="15711252"/>
                  </a:ext>
                </a:extLst>
              </a:tr>
              <a:tr h="352695">
                <a:tc>
                  <a:txBody>
                    <a:bodyPr/>
                    <a:lstStyle/>
                    <a:p>
                      <a:r>
                        <a:rPr lang="en-IN" sz="1200" dirty="0">
                          <a:effectLst/>
                        </a:rPr>
                        <a:t>7</a:t>
                      </a:r>
                    </a:p>
                  </a:txBody>
                  <a:tcPr/>
                </a:tc>
                <a:tc>
                  <a:txBody>
                    <a:bodyPr/>
                    <a:lstStyle/>
                    <a:p>
                      <a:r>
                        <a:rPr lang="en-IN" sz="1200">
                          <a:solidFill>
                            <a:srgbClr val="000000"/>
                          </a:solidFill>
                          <a:effectLst/>
                          <a:latin typeface="Rockwell" panose="02060603020205020403" pitchFamily="18" charset="77"/>
                        </a:rPr>
                        <a:t>3.77</a:t>
                      </a:r>
                      <a:endParaRPr lang="en-IN" sz="1200">
                        <a:effectLst/>
                      </a:endParaRPr>
                    </a:p>
                  </a:txBody>
                  <a:tcPr/>
                </a:tc>
                <a:tc>
                  <a:txBody>
                    <a:bodyPr/>
                    <a:lstStyle/>
                    <a:p>
                      <a:r>
                        <a:rPr lang="en-US" sz="1200" dirty="0"/>
                        <a:t>3.67</a:t>
                      </a:r>
                    </a:p>
                  </a:txBody>
                  <a:tcPr/>
                </a:tc>
                <a:tc>
                  <a:txBody>
                    <a:bodyPr/>
                    <a:lstStyle/>
                    <a:p>
                      <a:r>
                        <a:rPr lang="en-US" sz="1200" dirty="0"/>
                        <a:t>3.33</a:t>
                      </a:r>
                    </a:p>
                  </a:txBody>
                  <a:tcPr/>
                </a:tc>
                <a:tc>
                  <a:txBody>
                    <a:bodyPr/>
                    <a:lstStyle/>
                    <a:p>
                      <a:r>
                        <a:rPr lang="en-US" sz="1200" dirty="0"/>
                        <a:t>4.64</a:t>
                      </a:r>
                    </a:p>
                  </a:txBody>
                  <a:tcPr/>
                </a:tc>
                <a:extLst>
                  <a:ext uri="{0D108BD9-81ED-4DB2-BD59-A6C34878D82A}">
                    <a16:rowId xmlns:a16="http://schemas.microsoft.com/office/drawing/2014/main" val="2482385189"/>
                  </a:ext>
                </a:extLst>
              </a:tr>
              <a:tr h="352695">
                <a:tc>
                  <a:txBody>
                    <a:bodyPr/>
                    <a:lstStyle/>
                    <a:p>
                      <a:r>
                        <a:rPr lang="en-IN" sz="1200" dirty="0">
                          <a:effectLst/>
                        </a:rPr>
                        <a:t>8</a:t>
                      </a:r>
                    </a:p>
                  </a:txBody>
                  <a:tcPr/>
                </a:tc>
                <a:tc>
                  <a:txBody>
                    <a:bodyPr/>
                    <a:lstStyle/>
                    <a:p>
                      <a:r>
                        <a:rPr lang="en-IN" sz="1200">
                          <a:solidFill>
                            <a:srgbClr val="000000"/>
                          </a:solidFill>
                          <a:effectLst/>
                          <a:latin typeface="Rockwell" panose="02060603020205020403" pitchFamily="18" charset="77"/>
                        </a:rPr>
                        <a:t>3.42</a:t>
                      </a:r>
                      <a:endParaRPr lang="en-IN" sz="1200">
                        <a:effectLst/>
                      </a:endParaRPr>
                    </a:p>
                  </a:txBody>
                  <a:tcPr/>
                </a:tc>
                <a:tc>
                  <a:txBody>
                    <a:bodyPr/>
                    <a:lstStyle/>
                    <a:p>
                      <a:r>
                        <a:rPr lang="en-US" sz="1200" dirty="0"/>
                        <a:t>3.6</a:t>
                      </a:r>
                    </a:p>
                  </a:txBody>
                  <a:tcPr/>
                </a:tc>
                <a:tc>
                  <a:txBody>
                    <a:bodyPr/>
                    <a:lstStyle/>
                    <a:p>
                      <a:r>
                        <a:rPr lang="en-US" sz="1200" dirty="0"/>
                        <a:t>3.11</a:t>
                      </a:r>
                    </a:p>
                  </a:txBody>
                  <a:tcPr/>
                </a:tc>
                <a:tc>
                  <a:txBody>
                    <a:bodyPr/>
                    <a:lstStyle/>
                    <a:p>
                      <a:r>
                        <a:rPr lang="en-US" sz="1200" dirty="0"/>
                        <a:t>4.91</a:t>
                      </a:r>
                    </a:p>
                  </a:txBody>
                  <a:tcPr/>
                </a:tc>
                <a:extLst>
                  <a:ext uri="{0D108BD9-81ED-4DB2-BD59-A6C34878D82A}">
                    <a16:rowId xmlns:a16="http://schemas.microsoft.com/office/drawing/2014/main" val="510201549"/>
                  </a:ext>
                </a:extLst>
              </a:tr>
              <a:tr h="352695">
                <a:tc>
                  <a:txBody>
                    <a:bodyPr/>
                    <a:lstStyle/>
                    <a:p>
                      <a:r>
                        <a:rPr lang="en-IN" sz="1200" dirty="0">
                          <a:effectLst/>
                        </a:rPr>
                        <a:t>9</a:t>
                      </a:r>
                    </a:p>
                  </a:txBody>
                  <a:tcPr/>
                </a:tc>
                <a:tc>
                  <a:txBody>
                    <a:bodyPr/>
                    <a:lstStyle/>
                    <a:p>
                      <a:r>
                        <a:rPr lang="en-IN" sz="1200">
                          <a:solidFill>
                            <a:srgbClr val="000000"/>
                          </a:solidFill>
                          <a:effectLst/>
                          <a:latin typeface="Rockwell" panose="02060603020205020403" pitchFamily="18" charset="77"/>
                        </a:rPr>
                        <a:t>3.55</a:t>
                      </a:r>
                      <a:endParaRPr lang="en-IN" sz="1200">
                        <a:effectLst/>
                      </a:endParaRPr>
                    </a:p>
                  </a:txBody>
                  <a:tcPr/>
                </a:tc>
                <a:tc>
                  <a:txBody>
                    <a:bodyPr/>
                    <a:lstStyle/>
                    <a:p>
                      <a:r>
                        <a:rPr lang="en-US" sz="1200" dirty="0"/>
                        <a:t>3.65</a:t>
                      </a:r>
                    </a:p>
                  </a:txBody>
                  <a:tcPr/>
                </a:tc>
                <a:tc>
                  <a:txBody>
                    <a:bodyPr/>
                    <a:lstStyle/>
                    <a:p>
                      <a:r>
                        <a:rPr lang="en-US" sz="1200" dirty="0"/>
                        <a:t>3.0</a:t>
                      </a:r>
                    </a:p>
                  </a:txBody>
                  <a:tcPr/>
                </a:tc>
                <a:tc>
                  <a:txBody>
                    <a:bodyPr/>
                    <a:lstStyle/>
                    <a:p>
                      <a:r>
                        <a:rPr lang="en-US" sz="1200" dirty="0"/>
                        <a:t>4.81</a:t>
                      </a:r>
                    </a:p>
                  </a:txBody>
                  <a:tcPr/>
                </a:tc>
                <a:extLst>
                  <a:ext uri="{0D108BD9-81ED-4DB2-BD59-A6C34878D82A}">
                    <a16:rowId xmlns:a16="http://schemas.microsoft.com/office/drawing/2014/main" val="2008327900"/>
                  </a:ext>
                </a:extLst>
              </a:tr>
              <a:tr h="352695">
                <a:tc>
                  <a:txBody>
                    <a:bodyPr/>
                    <a:lstStyle/>
                    <a:p>
                      <a:r>
                        <a:rPr lang="en-IN" sz="1200" dirty="0">
                          <a:effectLst/>
                        </a:rPr>
                        <a:t>10</a:t>
                      </a:r>
                    </a:p>
                  </a:txBody>
                  <a:tcPr/>
                </a:tc>
                <a:tc>
                  <a:txBody>
                    <a:bodyPr/>
                    <a:lstStyle/>
                    <a:p>
                      <a:r>
                        <a:rPr lang="en-IN" sz="1200">
                          <a:solidFill>
                            <a:srgbClr val="000000"/>
                          </a:solidFill>
                          <a:effectLst/>
                          <a:latin typeface="Rockwell" panose="02060603020205020403" pitchFamily="18" charset="77"/>
                        </a:rPr>
                        <a:t>5.52</a:t>
                      </a:r>
                      <a:endParaRPr lang="en-IN" sz="1200">
                        <a:effectLst/>
                      </a:endParaRPr>
                    </a:p>
                  </a:txBody>
                  <a:tcPr/>
                </a:tc>
                <a:tc>
                  <a:txBody>
                    <a:bodyPr/>
                    <a:lstStyle/>
                    <a:p>
                      <a:r>
                        <a:rPr lang="en-US" sz="1200" dirty="0"/>
                        <a:t>3.65</a:t>
                      </a:r>
                    </a:p>
                  </a:txBody>
                  <a:tcPr/>
                </a:tc>
                <a:tc>
                  <a:txBody>
                    <a:bodyPr/>
                    <a:lstStyle/>
                    <a:p>
                      <a:r>
                        <a:rPr lang="en-US" sz="1200" dirty="0"/>
                        <a:t>3.46</a:t>
                      </a:r>
                    </a:p>
                  </a:txBody>
                  <a:tcPr/>
                </a:tc>
                <a:tc>
                  <a:txBody>
                    <a:bodyPr/>
                    <a:lstStyle/>
                    <a:p>
                      <a:r>
                        <a:rPr lang="en-US" sz="1200" dirty="0"/>
                        <a:t>5.31</a:t>
                      </a:r>
                    </a:p>
                  </a:txBody>
                  <a:tcPr/>
                </a:tc>
                <a:extLst>
                  <a:ext uri="{0D108BD9-81ED-4DB2-BD59-A6C34878D82A}">
                    <a16:rowId xmlns:a16="http://schemas.microsoft.com/office/drawing/2014/main" val="2193949546"/>
                  </a:ext>
                </a:extLst>
              </a:tr>
              <a:tr h="352695">
                <a:tc>
                  <a:txBody>
                    <a:bodyPr/>
                    <a:lstStyle/>
                    <a:p>
                      <a:endParaRPr lang="en-IN" sz="1200" dirty="0">
                        <a:effectLst/>
                      </a:endParaRPr>
                    </a:p>
                  </a:txBody>
                  <a:tcPr/>
                </a:tc>
                <a:tc>
                  <a:txBody>
                    <a:bodyPr/>
                    <a:lstStyle/>
                    <a:p>
                      <a:r>
                        <a:rPr lang="en-IN" sz="1200" dirty="0">
                          <a:solidFill>
                            <a:srgbClr val="000000"/>
                          </a:solidFill>
                          <a:effectLst/>
                          <a:latin typeface="Rockwell" panose="02060603020205020403" pitchFamily="18" charset="77"/>
                        </a:rPr>
                        <a:t>Average = 5.61</a:t>
                      </a:r>
                      <a:endParaRPr lang="en-IN" sz="1200" dirty="0">
                        <a:effectLst/>
                      </a:endParaRPr>
                    </a:p>
                  </a:txBody>
                  <a:tcPr/>
                </a:tc>
                <a:tc>
                  <a:txBody>
                    <a:bodyPr/>
                    <a:lstStyle/>
                    <a:p>
                      <a:r>
                        <a:rPr lang="en-US" sz="1200" dirty="0"/>
                        <a:t>Average = 4.02</a:t>
                      </a:r>
                    </a:p>
                  </a:txBody>
                  <a:tcPr/>
                </a:tc>
                <a:tc>
                  <a:txBody>
                    <a:bodyPr/>
                    <a:lstStyle/>
                    <a:p>
                      <a:r>
                        <a:rPr lang="en-US" sz="1200" dirty="0"/>
                        <a:t>Average = 3.27</a:t>
                      </a:r>
                    </a:p>
                  </a:txBody>
                  <a:tcPr/>
                </a:tc>
                <a:tc>
                  <a:txBody>
                    <a:bodyPr/>
                    <a:lstStyle/>
                    <a:p>
                      <a:r>
                        <a:rPr lang="en-US" sz="1200" dirty="0"/>
                        <a:t>Average = 5.25</a:t>
                      </a:r>
                    </a:p>
                  </a:txBody>
                  <a:tcPr/>
                </a:tc>
                <a:extLst>
                  <a:ext uri="{0D108BD9-81ED-4DB2-BD59-A6C34878D82A}">
                    <a16:rowId xmlns:a16="http://schemas.microsoft.com/office/drawing/2014/main" val="899025799"/>
                  </a:ext>
                </a:extLst>
              </a:tr>
            </a:tbl>
          </a:graphicData>
        </a:graphic>
      </p:graphicFrame>
      <p:sp>
        <p:nvSpPr>
          <p:cNvPr id="5" name="TextBox 4">
            <a:extLst>
              <a:ext uri="{FF2B5EF4-FFF2-40B4-BE49-F238E27FC236}">
                <a16:creationId xmlns:a16="http://schemas.microsoft.com/office/drawing/2014/main" id="{AED8842F-4521-7B43-BCB9-524387ABAF9C}"/>
              </a:ext>
            </a:extLst>
          </p:cNvPr>
          <p:cNvSpPr txBox="1"/>
          <p:nvPr/>
        </p:nvSpPr>
        <p:spPr>
          <a:xfrm>
            <a:off x="1066800" y="991518"/>
            <a:ext cx="2678935" cy="646331"/>
          </a:xfrm>
          <a:prstGeom prst="rect">
            <a:avLst/>
          </a:prstGeom>
          <a:noFill/>
        </p:spPr>
        <p:txBody>
          <a:bodyPr wrap="square" rtlCol="0">
            <a:spAutoFit/>
          </a:bodyPr>
          <a:lstStyle/>
          <a:p>
            <a:r>
              <a:rPr lang="en-US" dirty="0"/>
              <a:t>Number of VMs = 2</a:t>
            </a:r>
            <a:br>
              <a:rPr lang="en-US" dirty="0"/>
            </a:br>
            <a:r>
              <a:rPr lang="en-US" dirty="0"/>
              <a:t>Overloaded = False</a:t>
            </a:r>
          </a:p>
        </p:txBody>
      </p:sp>
      <p:sp>
        <p:nvSpPr>
          <p:cNvPr id="7" name="TextBox 6">
            <a:extLst>
              <a:ext uri="{FF2B5EF4-FFF2-40B4-BE49-F238E27FC236}">
                <a16:creationId xmlns:a16="http://schemas.microsoft.com/office/drawing/2014/main" id="{510CDAE8-DE3D-5149-BBD4-382F4043646F}"/>
              </a:ext>
            </a:extLst>
          </p:cNvPr>
          <p:cNvSpPr txBox="1"/>
          <p:nvPr/>
        </p:nvSpPr>
        <p:spPr>
          <a:xfrm>
            <a:off x="4500563" y="1171575"/>
            <a:ext cx="3900487" cy="646331"/>
          </a:xfrm>
          <a:prstGeom prst="rect">
            <a:avLst/>
          </a:prstGeom>
          <a:noFill/>
        </p:spPr>
        <p:txBody>
          <a:bodyPr wrap="square" rtlCol="0">
            <a:spAutoFit/>
          </a:bodyPr>
          <a:lstStyle/>
          <a:p>
            <a:endParaRPr lang="en-GB"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panose="020B0604020202020204" pitchFamily="34" charset="0"/>
              <a:cs typeface="Arial" panose="020B0604020202020204" pitchFamily="34" charset="0"/>
            </a:endParaRPr>
          </a:p>
          <a:p>
            <a:endParaRPr lang="en-US" dirty="0"/>
          </a:p>
        </p:txBody>
      </p:sp>
      <p:sp>
        <p:nvSpPr>
          <p:cNvPr id="8" name="TextBox 7">
            <a:extLst>
              <a:ext uri="{FF2B5EF4-FFF2-40B4-BE49-F238E27FC236}">
                <a16:creationId xmlns:a16="http://schemas.microsoft.com/office/drawing/2014/main" id="{BADCBEB4-243D-6D43-8FED-4762A255C65D}"/>
              </a:ext>
            </a:extLst>
          </p:cNvPr>
          <p:cNvSpPr txBox="1"/>
          <p:nvPr/>
        </p:nvSpPr>
        <p:spPr>
          <a:xfrm>
            <a:off x="4027382" y="1465297"/>
            <a:ext cx="4657725" cy="369332"/>
          </a:xfrm>
          <a:prstGeom prst="rect">
            <a:avLst/>
          </a:prstGeom>
          <a:noFill/>
        </p:spPr>
        <p:txBody>
          <a:bodyPr wrap="square" rtlCol="0">
            <a:spAutoFit/>
          </a:bodyPr>
          <a:lstStyle/>
          <a:p>
            <a:r>
              <a:rPr lang="en-US" b="1" dirty="0"/>
              <a:t>1000 Tasks execution times (in seconds)</a:t>
            </a:r>
          </a:p>
        </p:txBody>
      </p:sp>
    </p:spTree>
    <p:extLst>
      <p:ext uri="{BB962C8B-B14F-4D97-AF65-F5344CB8AC3E}">
        <p14:creationId xmlns:p14="http://schemas.microsoft.com/office/powerpoint/2010/main" val="3990003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6F1EB-FEA4-8742-AAC4-C941947D90EA}"/>
              </a:ext>
            </a:extLst>
          </p:cNvPr>
          <p:cNvSpPr>
            <a:spLocks noGrp="1"/>
          </p:cNvSpPr>
          <p:nvPr>
            <p:ph type="title"/>
          </p:nvPr>
        </p:nvSpPr>
        <p:spPr>
          <a:xfrm>
            <a:off x="4235755" y="-144047"/>
            <a:ext cx="10058400" cy="1609344"/>
          </a:xfrm>
        </p:spPr>
        <p:txBody>
          <a:bodyPr/>
          <a:lstStyle/>
          <a:p>
            <a:r>
              <a:rPr lang="en-US" dirty="0"/>
              <a:t>RESULTS</a:t>
            </a:r>
          </a:p>
        </p:txBody>
      </p:sp>
      <p:graphicFrame>
        <p:nvGraphicFramePr>
          <p:cNvPr id="4" name="Content Placeholder 3">
            <a:extLst>
              <a:ext uri="{FF2B5EF4-FFF2-40B4-BE49-F238E27FC236}">
                <a16:creationId xmlns:a16="http://schemas.microsoft.com/office/drawing/2014/main" id="{8A608D3A-5920-D64E-A919-FCDBFA7B6C9F}"/>
              </a:ext>
            </a:extLst>
          </p:cNvPr>
          <p:cNvGraphicFramePr>
            <a:graphicFrameLocks noGrp="1"/>
          </p:cNvGraphicFramePr>
          <p:nvPr>
            <p:ph idx="1"/>
            <p:extLst>
              <p:ext uri="{D42A27DB-BD31-4B8C-83A1-F6EECF244321}">
                <p14:modId xmlns:p14="http://schemas.microsoft.com/office/powerpoint/2010/main" val="1398492634"/>
              </p:ext>
            </p:extLst>
          </p:nvPr>
        </p:nvGraphicFramePr>
        <p:xfrm>
          <a:off x="1066800" y="1900013"/>
          <a:ext cx="8011886" cy="4439920"/>
        </p:xfrm>
        <a:graphic>
          <a:graphicData uri="http://schemas.openxmlformats.org/drawingml/2006/table">
            <a:tbl>
              <a:tblPr firstRow="1" bandRow="1">
                <a:tableStyleId>{5C22544A-7EE6-4342-B048-85BDC9FD1C3A}</a:tableStyleId>
              </a:tblPr>
              <a:tblGrid>
                <a:gridCol w="696686">
                  <a:extLst>
                    <a:ext uri="{9D8B030D-6E8A-4147-A177-3AD203B41FA5}">
                      <a16:colId xmlns:a16="http://schemas.microsoft.com/office/drawing/2014/main" val="2092647770"/>
                    </a:ext>
                  </a:extLst>
                </a:gridCol>
                <a:gridCol w="1338943">
                  <a:extLst>
                    <a:ext uri="{9D8B030D-6E8A-4147-A177-3AD203B41FA5}">
                      <a16:colId xmlns:a16="http://schemas.microsoft.com/office/drawing/2014/main" val="2848423071"/>
                    </a:ext>
                  </a:extLst>
                </a:gridCol>
                <a:gridCol w="1545771">
                  <a:extLst>
                    <a:ext uri="{9D8B030D-6E8A-4147-A177-3AD203B41FA5}">
                      <a16:colId xmlns:a16="http://schemas.microsoft.com/office/drawing/2014/main" val="2974477270"/>
                    </a:ext>
                  </a:extLst>
                </a:gridCol>
                <a:gridCol w="2122714">
                  <a:extLst>
                    <a:ext uri="{9D8B030D-6E8A-4147-A177-3AD203B41FA5}">
                      <a16:colId xmlns:a16="http://schemas.microsoft.com/office/drawing/2014/main" val="3237886174"/>
                    </a:ext>
                  </a:extLst>
                </a:gridCol>
                <a:gridCol w="2307772">
                  <a:extLst>
                    <a:ext uri="{9D8B030D-6E8A-4147-A177-3AD203B41FA5}">
                      <a16:colId xmlns:a16="http://schemas.microsoft.com/office/drawing/2014/main" val="3810857446"/>
                    </a:ext>
                  </a:extLst>
                </a:gridCol>
              </a:tblGrid>
              <a:tr h="370840">
                <a:tc>
                  <a:txBody>
                    <a:bodyPr/>
                    <a:lstStyle/>
                    <a:p>
                      <a:r>
                        <a:rPr lang="en-US" sz="1200" dirty="0"/>
                        <a:t>Trial</a:t>
                      </a:r>
                    </a:p>
                  </a:txBody>
                  <a:tcPr/>
                </a:tc>
                <a:tc>
                  <a:txBody>
                    <a:bodyPr/>
                    <a:lstStyle/>
                    <a:p>
                      <a:r>
                        <a:rPr lang="en-US" sz="1200" dirty="0"/>
                        <a:t>Round Robin Approach</a:t>
                      </a:r>
                    </a:p>
                  </a:txBody>
                  <a:tcPr/>
                </a:tc>
                <a:tc>
                  <a:txBody>
                    <a:bodyPr/>
                    <a:lstStyle/>
                    <a:p>
                      <a:r>
                        <a:rPr lang="en-US" sz="1200" dirty="0"/>
                        <a:t>Min Pending Tasks Approach</a:t>
                      </a:r>
                    </a:p>
                  </a:txBody>
                  <a:tcPr/>
                </a:tc>
                <a:tc>
                  <a:txBody>
                    <a:bodyPr/>
                    <a:lstStyle/>
                    <a:p>
                      <a:r>
                        <a:rPr lang="en-US" sz="1200" dirty="0"/>
                        <a:t>Min Task Execution Time Approach</a:t>
                      </a:r>
                    </a:p>
                  </a:txBody>
                  <a:tcPr/>
                </a:tc>
                <a:tc>
                  <a:txBody>
                    <a:bodyPr/>
                    <a:lstStyle/>
                    <a:p>
                      <a:r>
                        <a:rPr lang="en-US" sz="1200" dirty="0"/>
                        <a:t>Min Task Execution Time &amp; Overload-Check Approach</a:t>
                      </a:r>
                    </a:p>
                  </a:txBody>
                  <a:tcPr/>
                </a:tc>
                <a:extLst>
                  <a:ext uri="{0D108BD9-81ED-4DB2-BD59-A6C34878D82A}">
                    <a16:rowId xmlns:a16="http://schemas.microsoft.com/office/drawing/2014/main" val="1473829490"/>
                  </a:ext>
                </a:extLst>
              </a:tr>
              <a:tr h="370840">
                <a:tc>
                  <a:txBody>
                    <a:bodyPr/>
                    <a:lstStyle/>
                    <a:p>
                      <a:r>
                        <a:rPr lang="en-US" sz="1200" dirty="0"/>
                        <a:t>1</a:t>
                      </a:r>
                    </a:p>
                  </a:txBody>
                  <a:tcPr/>
                </a:tc>
                <a:tc>
                  <a:txBody>
                    <a:bodyPr/>
                    <a:lstStyle/>
                    <a:p>
                      <a:r>
                        <a:rPr lang="en-US" sz="1200" dirty="0"/>
                        <a:t>8.23</a:t>
                      </a:r>
                    </a:p>
                  </a:txBody>
                  <a:tcPr/>
                </a:tc>
                <a:tc>
                  <a:txBody>
                    <a:bodyPr/>
                    <a:lstStyle/>
                    <a:p>
                      <a:r>
                        <a:rPr lang="en-US" sz="1200" dirty="0"/>
                        <a:t>4.65</a:t>
                      </a:r>
                    </a:p>
                  </a:txBody>
                  <a:tcPr/>
                </a:tc>
                <a:tc>
                  <a:txBody>
                    <a:bodyPr/>
                    <a:lstStyle/>
                    <a:p>
                      <a:r>
                        <a:rPr lang="en-US" sz="1200" dirty="0"/>
                        <a:t>7.82</a:t>
                      </a:r>
                    </a:p>
                  </a:txBody>
                  <a:tcPr/>
                </a:tc>
                <a:tc>
                  <a:txBody>
                    <a:bodyPr/>
                    <a:lstStyle/>
                    <a:p>
                      <a:r>
                        <a:rPr lang="en-US" sz="1200" dirty="0"/>
                        <a:t>4.38</a:t>
                      </a:r>
                    </a:p>
                  </a:txBody>
                  <a:tcPr/>
                </a:tc>
                <a:extLst>
                  <a:ext uri="{0D108BD9-81ED-4DB2-BD59-A6C34878D82A}">
                    <a16:rowId xmlns:a16="http://schemas.microsoft.com/office/drawing/2014/main" val="1089000347"/>
                  </a:ext>
                </a:extLst>
              </a:tr>
              <a:tr h="370840">
                <a:tc>
                  <a:txBody>
                    <a:bodyPr/>
                    <a:lstStyle/>
                    <a:p>
                      <a:r>
                        <a:rPr lang="en-US" sz="1200" dirty="0"/>
                        <a:t>2</a:t>
                      </a:r>
                    </a:p>
                  </a:txBody>
                  <a:tcPr/>
                </a:tc>
                <a:tc>
                  <a:txBody>
                    <a:bodyPr/>
                    <a:lstStyle/>
                    <a:p>
                      <a:r>
                        <a:rPr lang="en-US" sz="1200" dirty="0"/>
                        <a:t>4.96</a:t>
                      </a:r>
                    </a:p>
                  </a:txBody>
                  <a:tcPr/>
                </a:tc>
                <a:tc>
                  <a:txBody>
                    <a:bodyPr/>
                    <a:lstStyle/>
                    <a:p>
                      <a:r>
                        <a:rPr lang="en-US" sz="1200" dirty="0"/>
                        <a:t>5.19</a:t>
                      </a:r>
                    </a:p>
                  </a:txBody>
                  <a:tcPr/>
                </a:tc>
                <a:tc>
                  <a:txBody>
                    <a:bodyPr/>
                    <a:lstStyle/>
                    <a:p>
                      <a:r>
                        <a:rPr lang="en-US" sz="1200" dirty="0"/>
                        <a:t>7.41</a:t>
                      </a:r>
                    </a:p>
                  </a:txBody>
                  <a:tcPr/>
                </a:tc>
                <a:tc>
                  <a:txBody>
                    <a:bodyPr/>
                    <a:lstStyle/>
                    <a:p>
                      <a:r>
                        <a:rPr lang="en-US" sz="1200" dirty="0"/>
                        <a:t>8.95</a:t>
                      </a:r>
                    </a:p>
                  </a:txBody>
                  <a:tcPr/>
                </a:tc>
                <a:extLst>
                  <a:ext uri="{0D108BD9-81ED-4DB2-BD59-A6C34878D82A}">
                    <a16:rowId xmlns:a16="http://schemas.microsoft.com/office/drawing/2014/main" val="427096922"/>
                  </a:ext>
                </a:extLst>
              </a:tr>
              <a:tr h="370840">
                <a:tc>
                  <a:txBody>
                    <a:bodyPr/>
                    <a:lstStyle/>
                    <a:p>
                      <a:r>
                        <a:rPr lang="en-US" sz="1200" dirty="0"/>
                        <a:t>3</a:t>
                      </a:r>
                    </a:p>
                  </a:txBody>
                  <a:tcPr/>
                </a:tc>
                <a:tc>
                  <a:txBody>
                    <a:bodyPr/>
                    <a:lstStyle/>
                    <a:p>
                      <a:r>
                        <a:rPr lang="en-US" sz="1200" dirty="0"/>
                        <a:t>5.05</a:t>
                      </a:r>
                    </a:p>
                  </a:txBody>
                  <a:tcPr/>
                </a:tc>
                <a:tc>
                  <a:txBody>
                    <a:bodyPr/>
                    <a:lstStyle/>
                    <a:p>
                      <a:r>
                        <a:rPr lang="en-US" sz="1200" dirty="0"/>
                        <a:t>5.62</a:t>
                      </a:r>
                    </a:p>
                  </a:txBody>
                  <a:tcPr/>
                </a:tc>
                <a:tc>
                  <a:txBody>
                    <a:bodyPr/>
                    <a:lstStyle/>
                    <a:p>
                      <a:r>
                        <a:rPr lang="en-US" sz="1200" dirty="0"/>
                        <a:t>5.31</a:t>
                      </a:r>
                    </a:p>
                  </a:txBody>
                  <a:tcPr/>
                </a:tc>
                <a:tc>
                  <a:txBody>
                    <a:bodyPr/>
                    <a:lstStyle/>
                    <a:p>
                      <a:r>
                        <a:rPr lang="en-US" sz="1200" dirty="0"/>
                        <a:t>6.56</a:t>
                      </a:r>
                    </a:p>
                  </a:txBody>
                  <a:tcPr/>
                </a:tc>
                <a:extLst>
                  <a:ext uri="{0D108BD9-81ED-4DB2-BD59-A6C34878D82A}">
                    <a16:rowId xmlns:a16="http://schemas.microsoft.com/office/drawing/2014/main" val="3265193302"/>
                  </a:ext>
                </a:extLst>
              </a:tr>
              <a:tr h="370840">
                <a:tc>
                  <a:txBody>
                    <a:bodyPr/>
                    <a:lstStyle/>
                    <a:p>
                      <a:r>
                        <a:rPr lang="en-US" sz="1200" dirty="0"/>
                        <a:t>4</a:t>
                      </a:r>
                    </a:p>
                  </a:txBody>
                  <a:tcPr/>
                </a:tc>
                <a:tc>
                  <a:txBody>
                    <a:bodyPr/>
                    <a:lstStyle/>
                    <a:p>
                      <a:r>
                        <a:rPr lang="en-US" sz="1200" dirty="0"/>
                        <a:t>11.09</a:t>
                      </a:r>
                    </a:p>
                  </a:txBody>
                  <a:tcPr/>
                </a:tc>
                <a:tc>
                  <a:txBody>
                    <a:bodyPr/>
                    <a:lstStyle/>
                    <a:p>
                      <a:r>
                        <a:rPr lang="en-US" sz="1200" dirty="0"/>
                        <a:t>4.9</a:t>
                      </a:r>
                    </a:p>
                  </a:txBody>
                  <a:tcPr/>
                </a:tc>
                <a:tc>
                  <a:txBody>
                    <a:bodyPr/>
                    <a:lstStyle/>
                    <a:p>
                      <a:r>
                        <a:rPr lang="en-US" sz="1200" dirty="0"/>
                        <a:t>5.38</a:t>
                      </a:r>
                    </a:p>
                  </a:txBody>
                  <a:tcPr/>
                </a:tc>
                <a:tc>
                  <a:txBody>
                    <a:bodyPr/>
                    <a:lstStyle/>
                    <a:p>
                      <a:r>
                        <a:rPr lang="en-US" sz="1200" dirty="0"/>
                        <a:t>3.91</a:t>
                      </a:r>
                    </a:p>
                  </a:txBody>
                  <a:tcPr/>
                </a:tc>
                <a:extLst>
                  <a:ext uri="{0D108BD9-81ED-4DB2-BD59-A6C34878D82A}">
                    <a16:rowId xmlns:a16="http://schemas.microsoft.com/office/drawing/2014/main" val="2732915268"/>
                  </a:ext>
                </a:extLst>
              </a:tr>
              <a:tr h="370840">
                <a:tc>
                  <a:txBody>
                    <a:bodyPr/>
                    <a:lstStyle/>
                    <a:p>
                      <a:r>
                        <a:rPr lang="en-US" sz="1200" dirty="0"/>
                        <a:t>5</a:t>
                      </a:r>
                    </a:p>
                  </a:txBody>
                  <a:tcPr/>
                </a:tc>
                <a:tc>
                  <a:txBody>
                    <a:bodyPr/>
                    <a:lstStyle/>
                    <a:p>
                      <a:r>
                        <a:rPr lang="en-US" sz="1200" dirty="0"/>
                        <a:t>5.1</a:t>
                      </a:r>
                    </a:p>
                  </a:txBody>
                  <a:tcPr/>
                </a:tc>
                <a:tc>
                  <a:txBody>
                    <a:bodyPr/>
                    <a:lstStyle/>
                    <a:p>
                      <a:r>
                        <a:rPr lang="en-US" sz="1200" dirty="0"/>
                        <a:t>4.47</a:t>
                      </a:r>
                    </a:p>
                  </a:txBody>
                  <a:tcPr/>
                </a:tc>
                <a:tc>
                  <a:txBody>
                    <a:bodyPr/>
                    <a:lstStyle/>
                    <a:p>
                      <a:r>
                        <a:rPr lang="en-US" sz="1200" dirty="0"/>
                        <a:t>5.16</a:t>
                      </a:r>
                    </a:p>
                  </a:txBody>
                  <a:tcPr/>
                </a:tc>
                <a:tc>
                  <a:txBody>
                    <a:bodyPr/>
                    <a:lstStyle/>
                    <a:p>
                      <a:r>
                        <a:rPr lang="en-US" sz="1200" dirty="0"/>
                        <a:t>4.42</a:t>
                      </a:r>
                    </a:p>
                  </a:txBody>
                  <a:tcPr/>
                </a:tc>
                <a:extLst>
                  <a:ext uri="{0D108BD9-81ED-4DB2-BD59-A6C34878D82A}">
                    <a16:rowId xmlns:a16="http://schemas.microsoft.com/office/drawing/2014/main" val="1847438474"/>
                  </a:ext>
                </a:extLst>
              </a:tr>
              <a:tr h="370840">
                <a:tc>
                  <a:txBody>
                    <a:bodyPr/>
                    <a:lstStyle/>
                    <a:p>
                      <a:r>
                        <a:rPr lang="en-US" sz="1200" dirty="0"/>
                        <a:t>6</a:t>
                      </a:r>
                    </a:p>
                  </a:txBody>
                  <a:tcPr/>
                </a:tc>
                <a:tc>
                  <a:txBody>
                    <a:bodyPr/>
                    <a:lstStyle/>
                    <a:p>
                      <a:r>
                        <a:rPr lang="en-US" sz="1200" dirty="0"/>
                        <a:t>6.99</a:t>
                      </a:r>
                    </a:p>
                  </a:txBody>
                  <a:tcPr/>
                </a:tc>
                <a:tc>
                  <a:txBody>
                    <a:bodyPr/>
                    <a:lstStyle/>
                    <a:p>
                      <a:r>
                        <a:rPr lang="en-US" sz="1200" dirty="0"/>
                        <a:t>4.73</a:t>
                      </a:r>
                    </a:p>
                  </a:txBody>
                  <a:tcPr/>
                </a:tc>
                <a:tc>
                  <a:txBody>
                    <a:bodyPr/>
                    <a:lstStyle/>
                    <a:p>
                      <a:r>
                        <a:rPr lang="en-US" sz="1200" dirty="0"/>
                        <a:t>5.48</a:t>
                      </a:r>
                    </a:p>
                  </a:txBody>
                  <a:tcPr/>
                </a:tc>
                <a:tc>
                  <a:txBody>
                    <a:bodyPr/>
                    <a:lstStyle/>
                    <a:p>
                      <a:r>
                        <a:rPr lang="en-US" sz="1200" dirty="0"/>
                        <a:t>4.24</a:t>
                      </a:r>
                    </a:p>
                  </a:txBody>
                  <a:tcPr/>
                </a:tc>
                <a:extLst>
                  <a:ext uri="{0D108BD9-81ED-4DB2-BD59-A6C34878D82A}">
                    <a16:rowId xmlns:a16="http://schemas.microsoft.com/office/drawing/2014/main" val="15711252"/>
                  </a:ext>
                </a:extLst>
              </a:tr>
              <a:tr h="370840">
                <a:tc>
                  <a:txBody>
                    <a:bodyPr/>
                    <a:lstStyle/>
                    <a:p>
                      <a:r>
                        <a:rPr lang="en-US" sz="1200" dirty="0"/>
                        <a:t>7</a:t>
                      </a:r>
                    </a:p>
                  </a:txBody>
                  <a:tcPr/>
                </a:tc>
                <a:tc>
                  <a:txBody>
                    <a:bodyPr/>
                    <a:lstStyle/>
                    <a:p>
                      <a:r>
                        <a:rPr lang="en-US" sz="1200" dirty="0"/>
                        <a:t>6.2</a:t>
                      </a:r>
                    </a:p>
                  </a:txBody>
                  <a:tcPr/>
                </a:tc>
                <a:tc>
                  <a:txBody>
                    <a:bodyPr/>
                    <a:lstStyle/>
                    <a:p>
                      <a:r>
                        <a:rPr lang="en-US" sz="1200" dirty="0"/>
                        <a:t>4.51</a:t>
                      </a:r>
                    </a:p>
                  </a:txBody>
                  <a:tcPr/>
                </a:tc>
                <a:tc>
                  <a:txBody>
                    <a:bodyPr/>
                    <a:lstStyle/>
                    <a:p>
                      <a:r>
                        <a:rPr lang="en-US" sz="1200" dirty="0"/>
                        <a:t>5.07</a:t>
                      </a:r>
                    </a:p>
                  </a:txBody>
                  <a:tcPr/>
                </a:tc>
                <a:tc>
                  <a:txBody>
                    <a:bodyPr/>
                    <a:lstStyle/>
                    <a:p>
                      <a:r>
                        <a:rPr lang="en-US" sz="1200" dirty="0"/>
                        <a:t>4.47</a:t>
                      </a:r>
                    </a:p>
                  </a:txBody>
                  <a:tcPr/>
                </a:tc>
                <a:extLst>
                  <a:ext uri="{0D108BD9-81ED-4DB2-BD59-A6C34878D82A}">
                    <a16:rowId xmlns:a16="http://schemas.microsoft.com/office/drawing/2014/main" val="2482385189"/>
                  </a:ext>
                </a:extLst>
              </a:tr>
              <a:tr h="370840">
                <a:tc>
                  <a:txBody>
                    <a:bodyPr/>
                    <a:lstStyle/>
                    <a:p>
                      <a:r>
                        <a:rPr lang="en-US" sz="1200" dirty="0"/>
                        <a:t>8</a:t>
                      </a:r>
                    </a:p>
                  </a:txBody>
                  <a:tcPr/>
                </a:tc>
                <a:tc>
                  <a:txBody>
                    <a:bodyPr/>
                    <a:lstStyle/>
                    <a:p>
                      <a:r>
                        <a:rPr lang="en-US" sz="1200" dirty="0"/>
                        <a:t>4.99</a:t>
                      </a:r>
                    </a:p>
                  </a:txBody>
                  <a:tcPr/>
                </a:tc>
                <a:tc>
                  <a:txBody>
                    <a:bodyPr/>
                    <a:lstStyle/>
                    <a:p>
                      <a:r>
                        <a:rPr lang="en-US" sz="1200" dirty="0"/>
                        <a:t>7.61</a:t>
                      </a:r>
                    </a:p>
                  </a:txBody>
                  <a:tcPr/>
                </a:tc>
                <a:tc>
                  <a:txBody>
                    <a:bodyPr/>
                    <a:lstStyle/>
                    <a:p>
                      <a:r>
                        <a:rPr lang="en-US" sz="1200" dirty="0"/>
                        <a:t>5.22</a:t>
                      </a:r>
                    </a:p>
                  </a:txBody>
                  <a:tcPr/>
                </a:tc>
                <a:tc>
                  <a:txBody>
                    <a:bodyPr/>
                    <a:lstStyle/>
                    <a:p>
                      <a:r>
                        <a:rPr lang="en-US" sz="1200" dirty="0"/>
                        <a:t>4.16</a:t>
                      </a:r>
                    </a:p>
                  </a:txBody>
                  <a:tcPr/>
                </a:tc>
                <a:extLst>
                  <a:ext uri="{0D108BD9-81ED-4DB2-BD59-A6C34878D82A}">
                    <a16:rowId xmlns:a16="http://schemas.microsoft.com/office/drawing/2014/main" val="510201549"/>
                  </a:ext>
                </a:extLst>
              </a:tr>
              <a:tr h="370840">
                <a:tc>
                  <a:txBody>
                    <a:bodyPr/>
                    <a:lstStyle/>
                    <a:p>
                      <a:r>
                        <a:rPr lang="en-US" sz="1200" dirty="0"/>
                        <a:t>9</a:t>
                      </a:r>
                    </a:p>
                  </a:txBody>
                  <a:tcPr/>
                </a:tc>
                <a:tc>
                  <a:txBody>
                    <a:bodyPr/>
                    <a:lstStyle/>
                    <a:p>
                      <a:r>
                        <a:rPr lang="en-US" sz="1200" dirty="0"/>
                        <a:t>4.94</a:t>
                      </a:r>
                    </a:p>
                  </a:txBody>
                  <a:tcPr/>
                </a:tc>
                <a:tc>
                  <a:txBody>
                    <a:bodyPr/>
                    <a:lstStyle/>
                    <a:p>
                      <a:r>
                        <a:rPr lang="en-US" sz="1200" dirty="0"/>
                        <a:t>6.08</a:t>
                      </a:r>
                    </a:p>
                  </a:txBody>
                  <a:tcPr/>
                </a:tc>
                <a:tc>
                  <a:txBody>
                    <a:bodyPr/>
                    <a:lstStyle/>
                    <a:p>
                      <a:r>
                        <a:rPr lang="en-US" sz="1200" dirty="0"/>
                        <a:t>5.34</a:t>
                      </a:r>
                    </a:p>
                  </a:txBody>
                  <a:tcPr/>
                </a:tc>
                <a:tc>
                  <a:txBody>
                    <a:bodyPr/>
                    <a:lstStyle/>
                    <a:p>
                      <a:r>
                        <a:rPr lang="en-US" sz="1200" dirty="0"/>
                        <a:t>7.76</a:t>
                      </a:r>
                    </a:p>
                  </a:txBody>
                  <a:tcPr/>
                </a:tc>
                <a:extLst>
                  <a:ext uri="{0D108BD9-81ED-4DB2-BD59-A6C34878D82A}">
                    <a16:rowId xmlns:a16="http://schemas.microsoft.com/office/drawing/2014/main" val="2008327900"/>
                  </a:ext>
                </a:extLst>
              </a:tr>
              <a:tr h="370840">
                <a:tc>
                  <a:txBody>
                    <a:bodyPr/>
                    <a:lstStyle/>
                    <a:p>
                      <a:r>
                        <a:rPr lang="en-US" sz="1200" dirty="0"/>
                        <a:t>10</a:t>
                      </a:r>
                    </a:p>
                  </a:txBody>
                  <a:tcPr/>
                </a:tc>
                <a:tc>
                  <a:txBody>
                    <a:bodyPr/>
                    <a:lstStyle/>
                    <a:p>
                      <a:r>
                        <a:rPr lang="en-US" sz="1200" dirty="0"/>
                        <a:t>6.22</a:t>
                      </a:r>
                    </a:p>
                  </a:txBody>
                  <a:tcPr/>
                </a:tc>
                <a:tc>
                  <a:txBody>
                    <a:bodyPr/>
                    <a:lstStyle/>
                    <a:p>
                      <a:r>
                        <a:rPr lang="en-US" sz="1200" dirty="0"/>
                        <a:t>7.53</a:t>
                      </a:r>
                    </a:p>
                  </a:txBody>
                  <a:tcPr/>
                </a:tc>
                <a:tc>
                  <a:txBody>
                    <a:bodyPr/>
                    <a:lstStyle/>
                    <a:p>
                      <a:r>
                        <a:rPr lang="en-US" sz="1200" dirty="0"/>
                        <a:t>7.45</a:t>
                      </a:r>
                    </a:p>
                  </a:txBody>
                  <a:tcPr/>
                </a:tc>
                <a:tc>
                  <a:txBody>
                    <a:bodyPr/>
                    <a:lstStyle/>
                    <a:p>
                      <a:r>
                        <a:rPr lang="en-US" sz="1200" dirty="0"/>
                        <a:t>4.95</a:t>
                      </a:r>
                    </a:p>
                  </a:txBody>
                  <a:tcPr/>
                </a:tc>
                <a:extLst>
                  <a:ext uri="{0D108BD9-81ED-4DB2-BD59-A6C34878D82A}">
                    <a16:rowId xmlns:a16="http://schemas.microsoft.com/office/drawing/2014/main" val="2193949546"/>
                  </a:ext>
                </a:extLst>
              </a:tr>
              <a:tr h="0">
                <a:tc>
                  <a:txBody>
                    <a:bodyPr/>
                    <a:lstStyle/>
                    <a:p>
                      <a:endParaRPr lang="en-US" sz="1200" dirty="0"/>
                    </a:p>
                  </a:txBody>
                  <a:tcPr/>
                </a:tc>
                <a:tc>
                  <a:txBody>
                    <a:bodyPr/>
                    <a:lstStyle/>
                    <a:p>
                      <a:r>
                        <a:rPr lang="en-US" sz="1200" dirty="0"/>
                        <a:t>Average = 6.38</a:t>
                      </a:r>
                    </a:p>
                  </a:txBody>
                  <a:tcPr/>
                </a:tc>
                <a:tc>
                  <a:txBody>
                    <a:bodyPr/>
                    <a:lstStyle/>
                    <a:p>
                      <a:r>
                        <a:rPr lang="en-US" sz="1200" dirty="0"/>
                        <a:t>Average = 5.53</a:t>
                      </a:r>
                    </a:p>
                  </a:txBody>
                  <a:tcPr/>
                </a:tc>
                <a:tc>
                  <a:txBody>
                    <a:bodyPr/>
                    <a:lstStyle/>
                    <a:p>
                      <a:r>
                        <a:rPr lang="en-US" sz="1200" dirty="0"/>
                        <a:t>Average = 5.96</a:t>
                      </a:r>
                    </a:p>
                  </a:txBody>
                  <a:tcPr/>
                </a:tc>
                <a:tc>
                  <a:txBody>
                    <a:bodyPr/>
                    <a:lstStyle/>
                    <a:p>
                      <a:r>
                        <a:rPr lang="en-US" sz="1200" dirty="0"/>
                        <a:t>Average = 5.38</a:t>
                      </a:r>
                    </a:p>
                  </a:txBody>
                  <a:tcPr/>
                </a:tc>
                <a:extLst>
                  <a:ext uri="{0D108BD9-81ED-4DB2-BD59-A6C34878D82A}">
                    <a16:rowId xmlns:a16="http://schemas.microsoft.com/office/drawing/2014/main" val="899025799"/>
                  </a:ext>
                </a:extLst>
              </a:tr>
            </a:tbl>
          </a:graphicData>
        </a:graphic>
      </p:graphicFrame>
      <p:sp>
        <p:nvSpPr>
          <p:cNvPr id="5" name="TextBox 4">
            <a:extLst>
              <a:ext uri="{FF2B5EF4-FFF2-40B4-BE49-F238E27FC236}">
                <a16:creationId xmlns:a16="http://schemas.microsoft.com/office/drawing/2014/main" id="{AED8842F-4521-7B43-BCB9-524387ABAF9C}"/>
              </a:ext>
            </a:extLst>
          </p:cNvPr>
          <p:cNvSpPr txBox="1"/>
          <p:nvPr/>
        </p:nvSpPr>
        <p:spPr>
          <a:xfrm>
            <a:off x="1066800" y="991518"/>
            <a:ext cx="2678935" cy="646331"/>
          </a:xfrm>
          <a:prstGeom prst="rect">
            <a:avLst/>
          </a:prstGeom>
          <a:noFill/>
        </p:spPr>
        <p:txBody>
          <a:bodyPr wrap="square" rtlCol="0">
            <a:spAutoFit/>
          </a:bodyPr>
          <a:lstStyle/>
          <a:p>
            <a:r>
              <a:rPr lang="en-US" dirty="0"/>
              <a:t>Number of VMs = 2</a:t>
            </a:r>
            <a:br>
              <a:rPr lang="en-US" dirty="0"/>
            </a:br>
            <a:r>
              <a:rPr lang="en-US" dirty="0"/>
              <a:t>Overloaded = True</a:t>
            </a:r>
          </a:p>
        </p:txBody>
      </p:sp>
      <p:sp>
        <p:nvSpPr>
          <p:cNvPr id="6" name="TextBox 5">
            <a:extLst>
              <a:ext uri="{FF2B5EF4-FFF2-40B4-BE49-F238E27FC236}">
                <a16:creationId xmlns:a16="http://schemas.microsoft.com/office/drawing/2014/main" id="{1A171E0D-DF83-8E4B-A98C-CFC82D0A06B8}"/>
              </a:ext>
            </a:extLst>
          </p:cNvPr>
          <p:cNvSpPr txBox="1"/>
          <p:nvPr/>
        </p:nvSpPr>
        <p:spPr>
          <a:xfrm>
            <a:off x="4027382" y="1530681"/>
            <a:ext cx="4657725" cy="369332"/>
          </a:xfrm>
          <a:prstGeom prst="rect">
            <a:avLst/>
          </a:prstGeom>
          <a:noFill/>
        </p:spPr>
        <p:txBody>
          <a:bodyPr wrap="square" rtlCol="0">
            <a:spAutoFit/>
          </a:bodyPr>
          <a:lstStyle/>
          <a:p>
            <a:r>
              <a:rPr lang="en-US" b="1" dirty="0"/>
              <a:t>1000 Tasks execution times (in seconds)</a:t>
            </a:r>
          </a:p>
        </p:txBody>
      </p:sp>
    </p:spTree>
    <p:extLst>
      <p:ext uri="{BB962C8B-B14F-4D97-AF65-F5344CB8AC3E}">
        <p14:creationId xmlns:p14="http://schemas.microsoft.com/office/powerpoint/2010/main" val="1586556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6F1EB-FEA4-8742-AAC4-C941947D90EA}"/>
              </a:ext>
            </a:extLst>
          </p:cNvPr>
          <p:cNvSpPr>
            <a:spLocks noGrp="1"/>
          </p:cNvSpPr>
          <p:nvPr>
            <p:ph type="title"/>
          </p:nvPr>
        </p:nvSpPr>
        <p:spPr>
          <a:xfrm>
            <a:off x="4343400" y="-32657"/>
            <a:ext cx="6859212" cy="1609344"/>
          </a:xfrm>
        </p:spPr>
        <p:txBody>
          <a:bodyPr/>
          <a:lstStyle/>
          <a:p>
            <a:r>
              <a:rPr lang="en-US" dirty="0"/>
              <a:t>RESULTS</a:t>
            </a:r>
          </a:p>
        </p:txBody>
      </p:sp>
      <p:graphicFrame>
        <p:nvGraphicFramePr>
          <p:cNvPr id="4" name="Content Placeholder 3">
            <a:extLst>
              <a:ext uri="{FF2B5EF4-FFF2-40B4-BE49-F238E27FC236}">
                <a16:creationId xmlns:a16="http://schemas.microsoft.com/office/drawing/2014/main" id="{8A608D3A-5920-D64E-A919-FCDBFA7B6C9F}"/>
              </a:ext>
            </a:extLst>
          </p:cNvPr>
          <p:cNvGraphicFramePr>
            <a:graphicFrameLocks noGrp="1"/>
          </p:cNvGraphicFramePr>
          <p:nvPr>
            <p:ph idx="1"/>
            <p:extLst>
              <p:ext uri="{D42A27DB-BD31-4B8C-83A1-F6EECF244321}">
                <p14:modId xmlns:p14="http://schemas.microsoft.com/office/powerpoint/2010/main" val="1469089576"/>
              </p:ext>
            </p:extLst>
          </p:nvPr>
        </p:nvGraphicFramePr>
        <p:xfrm>
          <a:off x="904727" y="1921715"/>
          <a:ext cx="8097759" cy="4622800"/>
        </p:xfrm>
        <a:graphic>
          <a:graphicData uri="http://schemas.openxmlformats.org/drawingml/2006/table">
            <a:tbl>
              <a:tblPr firstRow="1" bandRow="1">
                <a:tableStyleId>{5C22544A-7EE6-4342-B048-85BDC9FD1C3A}</a:tableStyleId>
              </a:tblPr>
              <a:tblGrid>
                <a:gridCol w="631371">
                  <a:extLst>
                    <a:ext uri="{9D8B030D-6E8A-4147-A177-3AD203B41FA5}">
                      <a16:colId xmlns:a16="http://schemas.microsoft.com/office/drawing/2014/main" val="3450805369"/>
                    </a:ext>
                  </a:extLst>
                </a:gridCol>
                <a:gridCol w="1370388">
                  <a:extLst>
                    <a:ext uri="{9D8B030D-6E8A-4147-A177-3AD203B41FA5}">
                      <a16:colId xmlns:a16="http://schemas.microsoft.com/office/drawing/2014/main" val="2848423071"/>
                    </a:ext>
                  </a:extLst>
                </a:gridCol>
                <a:gridCol w="1632858">
                  <a:extLst>
                    <a:ext uri="{9D8B030D-6E8A-4147-A177-3AD203B41FA5}">
                      <a16:colId xmlns:a16="http://schemas.microsoft.com/office/drawing/2014/main" val="2974477270"/>
                    </a:ext>
                  </a:extLst>
                </a:gridCol>
                <a:gridCol w="2155371">
                  <a:extLst>
                    <a:ext uri="{9D8B030D-6E8A-4147-A177-3AD203B41FA5}">
                      <a16:colId xmlns:a16="http://schemas.microsoft.com/office/drawing/2014/main" val="3237886174"/>
                    </a:ext>
                  </a:extLst>
                </a:gridCol>
                <a:gridCol w="2307771">
                  <a:extLst>
                    <a:ext uri="{9D8B030D-6E8A-4147-A177-3AD203B41FA5}">
                      <a16:colId xmlns:a16="http://schemas.microsoft.com/office/drawing/2014/main" val="3810857446"/>
                    </a:ext>
                  </a:extLst>
                </a:gridCol>
              </a:tblGrid>
              <a:tr h="370840">
                <a:tc>
                  <a:txBody>
                    <a:bodyPr/>
                    <a:lstStyle/>
                    <a:p>
                      <a:r>
                        <a:rPr lang="en-US" sz="1200" dirty="0"/>
                        <a:t>Trial</a:t>
                      </a:r>
                    </a:p>
                  </a:txBody>
                  <a:tcPr/>
                </a:tc>
                <a:tc>
                  <a:txBody>
                    <a:bodyPr/>
                    <a:lstStyle/>
                    <a:p>
                      <a:r>
                        <a:rPr lang="en-US" sz="1200" dirty="0"/>
                        <a:t>Round Robin Approach</a:t>
                      </a:r>
                    </a:p>
                  </a:txBody>
                  <a:tcPr/>
                </a:tc>
                <a:tc>
                  <a:txBody>
                    <a:bodyPr/>
                    <a:lstStyle/>
                    <a:p>
                      <a:r>
                        <a:rPr lang="en-US" sz="1200" dirty="0"/>
                        <a:t>Min Pending Tasks Approach</a:t>
                      </a:r>
                    </a:p>
                  </a:txBody>
                  <a:tcPr/>
                </a:tc>
                <a:tc>
                  <a:txBody>
                    <a:bodyPr/>
                    <a:lstStyle/>
                    <a:p>
                      <a:r>
                        <a:rPr lang="en-US" sz="1200" dirty="0"/>
                        <a:t>Min Task Execution Time Approach</a:t>
                      </a:r>
                    </a:p>
                  </a:txBody>
                  <a:tcPr/>
                </a:tc>
                <a:tc>
                  <a:txBody>
                    <a:bodyPr/>
                    <a:lstStyle/>
                    <a:p>
                      <a:r>
                        <a:rPr lang="en-US" sz="1200" dirty="0"/>
                        <a:t>Min Task Execution Time &amp; Overload-Check Approach</a:t>
                      </a:r>
                    </a:p>
                  </a:txBody>
                  <a:tcPr/>
                </a:tc>
                <a:extLst>
                  <a:ext uri="{0D108BD9-81ED-4DB2-BD59-A6C34878D82A}">
                    <a16:rowId xmlns:a16="http://schemas.microsoft.com/office/drawing/2014/main" val="14738294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rPr>
                        <a:t>1</a:t>
                      </a:r>
                    </a:p>
                  </a:txBody>
                  <a:tcPr/>
                </a:tc>
                <a:tc>
                  <a:txBody>
                    <a:bodyPr/>
                    <a:lstStyle/>
                    <a:p>
                      <a:r>
                        <a:rPr lang="en-US" sz="1200" dirty="0"/>
                        <a:t>8.45</a:t>
                      </a:r>
                    </a:p>
                  </a:txBody>
                  <a:tcPr/>
                </a:tc>
                <a:tc>
                  <a:txBody>
                    <a:bodyPr/>
                    <a:lstStyle/>
                    <a:p>
                      <a:r>
                        <a:rPr lang="en-US" sz="1200" dirty="0"/>
                        <a:t>4.10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rgbClr val="000000"/>
                          </a:solidFill>
                          <a:effectLst/>
                          <a:latin typeface="Rockwell" panose="02060603020205020403" pitchFamily="18" charset="77"/>
                        </a:rPr>
                        <a:t>5.08</a:t>
                      </a:r>
                      <a:endParaRPr lang="en-IN" sz="1200" dirty="0">
                        <a:effectLst/>
                      </a:endParaRPr>
                    </a:p>
                    <a:p>
                      <a:endParaRPr lang="en-IN" sz="12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rgbClr val="000000"/>
                          </a:solidFill>
                          <a:effectLst/>
                          <a:latin typeface="Rockwell" panose="02060603020205020403" pitchFamily="18" charset="77"/>
                        </a:rPr>
                        <a:t>5.26</a:t>
                      </a:r>
                      <a:endParaRPr lang="en-IN" sz="1200" dirty="0">
                        <a:effectLst/>
                      </a:endParaRPr>
                    </a:p>
                    <a:p>
                      <a:endParaRPr lang="en-IN" sz="1200" dirty="0">
                        <a:effectLst/>
                      </a:endParaRPr>
                    </a:p>
                  </a:txBody>
                  <a:tcPr/>
                </a:tc>
                <a:extLst>
                  <a:ext uri="{0D108BD9-81ED-4DB2-BD59-A6C34878D82A}">
                    <a16:rowId xmlns:a16="http://schemas.microsoft.com/office/drawing/2014/main" val="1089000347"/>
                  </a:ext>
                </a:extLst>
              </a:tr>
              <a:tr h="370840">
                <a:tc>
                  <a:txBody>
                    <a:bodyPr/>
                    <a:lstStyle/>
                    <a:p>
                      <a:r>
                        <a:rPr lang="en-IN" sz="1200" dirty="0">
                          <a:effectLst/>
                        </a:rPr>
                        <a:t>2</a:t>
                      </a:r>
                    </a:p>
                  </a:txBody>
                  <a:tcPr/>
                </a:tc>
                <a:tc>
                  <a:txBody>
                    <a:bodyPr/>
                    <a:lstStyle/>
                    <a:p>
                      <a:r>
                        <a:rPr lang="en-US" sz="1200" dirty="0"/>
                        <a:t>4.83</a:t>
                      </a:r>
                    </a:p>
                  </a:txBody>
                  <a:tcPr/>
                </a:tc>
                <a:tc>
                  <a:txBody>
                    <a:bodyPr/>
                    <a:lstStyle/>
                    <a:p>
                      <a:r>
                        <a:rPr lang="en-US" sz="1200" dirty="0"/>
                        <a:t>7.99</a:t>
                      </a:r>
                    </a:p>
                  </a:txBody>
                  <a:tcPr/>
                </a:tc>
                <a:tc>
                  <a:txBody>
                    <a:bodyPr/>
                    <a:lstStyle/>
                    <a:p>
                      <a:r>
                        <a:rPr lang="en-IN" sz="1200" dirty="0">
                          <a:solidFill>
                            <a:srgbClr val="000000"/>
                          </a:solidFill>
                          <a:effectLst/>
                          <a:latin typeface="Rockwell" panose="02060603020205020403" pitchFamily="18" charset="77"/>
                        </a:rPr>
                        <a:t>4.44</a:t>
                      </a:r>
                      <a:endParaRPr lang="en-IN" sz="1200" dirty="0">
                        <a:effectLst/>
                      </a:endParaRPr>
                    </a:p>
                  </a:txBody>
                  <a:tcPr/>
                </a:tc>
                <a:tc>
                  <a:txBody>
                    <a:bodyPr/>
                    <a:lstStyle/>
                    <a:p>
                      <a:r>
                        <a:rPr lang="en-IN" sz="1200">
                          <a:solidFill>
                            <a:srgbClr val="000000"/>
                          </a:solidFill>
                          <a:effectLst/>
                          <a:latin typeface="Rockwell" panose="02060603020205020403" pitchFamily="18" charset="77"/>
                        </a:rPr>
                        <a:t>7.75</a:t>
                      </a:r>
                      <a:endParaRPr lang="en-IN" sz="1200">
                        <a:effectLst/>
                      </a:endParaRPr>
                    </a:p>
                  </a:txBody>
                  <a:tcPr/>
                </a:tc>
                <a:extLst>
                  <a:ext uri="{0D108BD9-81ED-4DB2-BD59-A6C34878D82A}">
                    <a16:rowId xmlns:a16="http://schemas.microsoft.com/office/drawing/2014/main" val="427096922"/>
                  </a:ext>
                </a:extLst>
              </a:tr>
              <a:tr h="370840">
                <a:tc>
                  <a:txBody>
                    <a:bodyPr/>
                    <a:lstStyle/>
                    <a:p>
                      <a:r>
                        <a:rPr lang="en-IN" sz="1200" dirty="0">
                          <a:effectLst/>
                        </a:rPr>
                        <a:t>3</a:t>
                      </a:r>
                    </a:p>
                  </a:txBody>
                  <a:tcPr/>
                </a:tc>
                <a:tc>
                  <a:txBody>
                    <a:bodyPr/>
                    <a:lstStyle/>
                    <a:p>
                      <a:r>
                        <a:rPr lang="en-US" sz="1200" dirty="0"/>
                        <a:t>5.55</a:t>
                      </a:r>
                    </a:p>
                  </a:txBody>
                  <a:tcPr/>
                </a:tc>
                <a:tc>
                  <a:txBody>
                    <a:bodyPr/>
                    <a:lstStyle/>
                    <a:p>
                      <a:r>
                        <a:rPr lang="en-US" sz="1200" dirty="0"/>
                        <a:t>5.10</a:t>
                      </a:r>
                    </a:p>
                  </a:txBody>
                  <a:tcPr/>
                </a:tc>
                <a:tc>
                  <a:txBody>
                    <a:bodyPr/>
                    <a:lstStyle/>
                    <a:p>
                      <a:r>
                        <a:rPr lang="en-IN" sz="1200">
                          <a:solidFill>
                            <a:srgbClr val="000000"/>
                          </a:solidFill>
                          <a:effectLst/>
                          <a:latin typeface="Rockwell" panose="02060603020205020403" pitchFamily="18" charset="77"/>
                        </a:rPr>
                        <a:t>4.6</a:t>
                      </a:r>
                      <a:endParaRPr lang="en-IN" sz="1200">
                        <a:effectLst/>
                      </a:endParaRPr>
                    </a:p>
                  </a:txBody>
                  <a:tcPr/>
                </a:tc>
                <a:tc>
                  <a:txBody>
                    <a:bodyPr/>
                    <a:lstStyle/>
                    <a:p>
                      <a:r>
                        <a:rPr lang="en-IN" sz="1200">
                          <a:solidFill>
                            <a:srgbClr val="000000"/>
                          </a:solidFill>
                          <a:effectLst/>
                          <a:latin typeface="Rockwell" panose="02060603020205020403" pitchFamily="18" charset="77"/>
                        </a:rPr>
                        <a:t>5.59</a:t>
                      </a:r>
                      <a:endParaRPr lang="en-IN" sz="1200">
                        <a:effectLst/>
                      </a:endParaRPr>
                    </a:p>
                  </a:txBody>
                  <a:tcPr/>
                </a:tc>
                <a:extLst>
                  <a:ext uri="{0D108BD9-81ED-4DB2-BD59-A6C34878D82A}">
                    <a16:rowId xmlns:a16="http://schemas.microsoft.com/office/drawing/2014/main" val="3265193302"/>
                  </a:ext>
                </a:extLst>
              </a:tr>
              <a:tr h="370840">
                <a:tc>
                  <a:txBody>
                    <a:bodyPr/>
                    <a:lstStyle/>
                    <a:p>
                      <a:r>
                        <a:rPr lang="en-IN" sz="1200" dirty="0">
                          <a:effectLst/>
                        </a:rPr>
                        <a:t>4</a:t>
                      </a:r>
                    </a:p>
                  </a:txBody>
                  <a:tcPr/>
                </a:tc>
                <a:tc>
                  <a:txBody>
                    <a:bodyPr/>
                    <a:lstStyle/>
                    <a:p>
                      <a:r>
                        <a:rPr lang="en-US" sz="1200" dirty="0"/>
                        <a:t>4.9</a:t>
                      </a:r>
                    </a:p>
                  </a:txBody>
                  <a:tcPr/>
                </a:tc>
                <a:tc>
                  <a:txBody>
                    <a:bodyPr/>
                    <a:lstStyle/>
                    <a:p>
                      <a:r>
                        <a:rPr lang="en-US" sz="1200" dirty="0"/>
                        <a:t>4.01</a:t>
                      </a:r>
                    </a:p>
                  </a:txBody>
                  <a:tcPr/>
                </a:tc>
                <a:tc>
                  <a:txBody>
                    <a:bodyPr/>
                    <a:lstStyle/>
                    <a:p>
                      <a:r>
                        <a:rPr lang="en-IN" sz="1200">
                          <a:solidFill>
                            <a:srgbClr val="000000"/>
                          </a:solidFill>
                          <a:effectLst/>
                          <a:latin typeface="Rockwell" panose="02060603020205020403" pitchFamily="18" charset="77"/>
                        </a:rPr>
                        <a:t>5.23</a:t>
                      </a:r>
                      <a:endParaRPr lang="en-IN" sz="1200">
                        <a:effectLst/>
                      </a:endParaRPr>
                    </a:p>
                  </a:txBody>
                  <a:tcPr/>
                </a:tc>
                <a:tc>
                  <a:txBody>
                    <a:bodyPr/>
                    <a:lstStyle/>
                    <a:p>
                      <a:r>
                        <a:rPr lang="en-IN" sz="1200">
                          <a:solidFill>
                            <a:srgbClr val="000000"/>
                          </a:solidFill>
                          <a:effectLst/>
                          <a:latin typeface="Rockwell" panose="02060603020205020403" pitchFamily="18" charset="77"/>
                        </a:rPr>
                        <a:t>4.49</a:t>
                      </a:r>
                      <a:endParaRPr lang="en-IN" sz="1200">
                        <a:effectLst/>
                      </a:endParaRPr>
                    </a:p>
                  </a:txBody>
                  <a:tcPr/>
                </a:tc>
                <a:extLst>
                  <a:ext uri="{0D108BD9-81ED-4DB2-BD59-A6C34878D82A}">
                    <a16:rowId xmlns:a16="http://schemas.microsoft.com/office/drawing/2014/main" val="2732915268"/>
                  </a:ext>
                </a:extLst>
              </a:tr>
              <a:tr h="370840">
                <a:tc>
                  <a:txBody>
                    <a:bodyPr/>
                    <a:lstStyle/>
                    <a:p>
                      <a:r>
                        <a:rPr lang="en-IN" sz="1200" dirty="0">
                          <a:effectLst/>
                        </a:rPr>
                        <a:t>5</a:t>
                      </a:r>
                    </a:p>
                  </a:txBody>
                  <a:tcPr/>
                </a:tc>
                <a:tc>
                  <a:txBody>
                    <a:bodyPr/>
                    <a:lstStyle/>
                    <a:p>
                      <a:r>
                        <a:rPr lang="en-US" sz="1200" dirty="0"/>
                        <a:t>5.3</a:t>
                      </a:r>
                    </a:p>
                  </a:txBody>
                  <a:tcPr/>
                </a:tc>
                <a:tc>
                  <a:txBody>
                    <a:bodyPr/>
                    <a:lstStyle/>
                    <a:p>
                      <a:r>
                        <a:rPr lang="en-US" sz="1200" dirty="0"/>
                        <a:t>3.96</a:t>
                      </a:r>
                    </a:p>
                  </a:txBody>
                  <a:tcPr/>
                </a:tc>
                <a:tc>
                  <a:txBody>
                    <a:bodyPr/>
                    <a:lstStyle/>
                    <a:p>
                      <a:r>
                        <a:rPr lang="en-IN" sz="1200">
                          <a:solidFill>
                            <a:srgbClr val="000000"/>
                          </a:solidFill>
                          <a:effectLst/>
                          <a:latin typeface="Rockwell" panose="02060603020205020403" pitchFamily="18" charset="77"/>
                        </a:rPr>
                        <a:t>4.8</a:t>
                      </a:r>
                      <a:endParaRPr lang="en-IN" sz="1200">
                        <a:effectLst/>
                      </a:endParaRPr>
                    </a:p>
                  </a:txBody>
                  <a:tcPr/>
                </a:tc>
                <a:tc>
                  <a:txBody>
                    <a:bodyPr/>
                    <a:lstStyle/>
                    <a:p>
                      <a:r>
                        <a:rPr lang="en-IN" sz="1200">
                          <a:solidFill>
                            <a:srgbClr val="000000"/>
                          </a:solidFill>
                          <a:effectLst/>
                          <a:latin typeface="Rockwell" panose="02060603020205020403" pitchFamily="18" charset="77"/>
                        </a:rPr>
                        <a:t>4.64</a:t>
                      </a:r>
                      <a:endParaRPr lang="en-IN" sz="1200">
                        <a:effectLst/>
                      </a:endParaRPr>
                    </a:p>
                  </a:txBody>
                  <a:tcPr/>
                </a:tc>
                <a:extLst>
                  <a:ext uri="{0D108BD9-81ED-4DB2-BD59-A6C34878D82A}">
                    <a16:rowId xmlns:a16="http://schemas.microsoft.com/office/drawing/2014/main" val="1847438474"/>
                  </a:ext>
                </a:extLst>
              </a:tr>
              <a:tr h="370840">
                <a:tc>
                  <a:txBody>
                    <a:bodyPr/>
                    <a:lstStyle/>
                    <a:p>
                      <a:r>
                        <a:rPr lang="en-IN" sz="1200" dirty="0">
                          <a:effectLst/>
                        </a:rPr>
                        <a:t>6</a:t>
                      </a:r>
                    </a:p>
                  </a:txBody>
                  <a:tcPr/>
                </a:tc>
                <a:tc>
                  <a:txBody>
                    <a:bodyPr/>
                    <a:lstStyle/>
                    <a:p>
                      <a:r>
                        <a:rPr lang="en-US" sz="1200" dirty="0"/>
                        <a:t>4.91</a:t>
                      </a:r>
                    </a:p>
                  </a:txBody>
                  <a:tcPr/>
                </a:tc>
                <a:tc>
                  <a:txBody>
                    <a:bodyPr/>
                    <a:lstStyle/>
                    <a:p>
                      <a:r>
                        <a:rPr lang="en-US" sz="1200" dirty="0"/>
                        <a:t>4.33</a:t>
                      </a:r>
                    </a:p>
                  </a:txBody>
                  <a:tcPr/>
                </a:tc>
                <a:tc>
                  <a:txBody>
                    <a:bodyPr/>
                    <a:lstStyle/>
                    <a:p>
                      <a:r>
                        <a:rPr lang="en-IN" sz="1200">
                          <a:solidFill>
                            <a:srgbClr val="000000"/>
                          </a:solidFill>
                          <a:effectLst/>
                          <a:latin typeface="Rockwell" panose="02060603020205020403" pitchFamily="18" charset="77"/>
                        </a:rPr>
                        <a:t>4.89</a:t>
                      </a:r>
                      <a:endParaRPr lang="en-IN" sz="1200">
                        <a:effectLst/>
                      </a:endParaRPr>
                    </a:p>
                  </a:txBody>
                  <a:tcPr/>
                </a:tc>
                <a:tc>
                  <a:txBody>
                    <a:bodyPr/>
                    <a:lstStyle/>
                    <a:p>
                      <a:r>
                        <a:rPr lang="en-IN" sz="1200">
                          <a:solidFill>
                            <a:srgbClr val="000000"/>
                          </a:solidFill>
                          <a:effectLst/>
                          <a:latin typeface="Rockwell" panose="02060603020205020403" pitchFamily="18" charset="77"/>
                        </a:rPr>
                        <a:t>4.35</a:t>
                      </a:r>
                      <a:endParaRPr lang="en-IN" sz="1200">
                        <a:effectLst/>
                      </a:endParaRPr>
                    </a:p>
                  </a:txBody>
                  <a:tcPr/>
                </a:tc>
                <a:extLst>
                  <a:ext uri="{0D108BD9-81ED-4DB2-BD59-A6C34878D82A}">
                    <a16:rowId xmlns:a16="http://schemas.microsoft.com/office/drawing/2014/main" val="15711252"/>
                  </a:ext>
                </a:extLst>
              </a:tr>
              <a:tr h="370840">
                <a:tc>
                  <a:txBody>
                    <a:bodyPr/>
                    <a:lstStyle/>
                    <a:p>
                      <a:r>
                        <a:rPr lang="en-IN" sz="1200" dirty="0">
                          <a:effectLst/>
                        </a:rPr>
                        <a:t>7</a:t>
                      </a:r>
                    </a:p>
                  </a:txBody>
                  <a:tcPr/>
                </a:tc>
                <a:tc>
                  <a:txBody>
                    <a:bodyPr/>
                    <a:lstStyle/>
                    <a:p>
                      <a:r>
                        <a:rPr lang="en-US" sz="1200" dirty="0"/>
                        <a:t>6.08</a:t>
                      </a:r>
                    </a:p>
                  </a:txBody>
                  <a:tcPr/>
                </a:tc>
                <a:tc>
                  <a:txBody>
                    <a:bodyPr/>
                    <a:lstStyle/>
                    <a:p>
                      <a:r>
                        <a:rPr lang="en-US" sz="1200" dirty="0"/>
                        <a:t>4.11</a:t>
                      </a:r>
                    </a:p>
                  </a:txBody>
                  <a:tcPr/>
                </a:tc>
                <a:tc>
                  <a:txBody>
                    <a:bodyPr/>
                    <a:lstStyle/>
                    <a:p>
                      <a:r>
                        <a:rPr lang="en-IN" sz="1200">
                          <a:solidFill>
                            <a:srgbClr val="000000"/>
                          </a:solidFill>
                          <a:effectLst/>
                          <a:latin typeface="Rockwell" panose="02060603020205020403" pitchFamily="18" charset="77"/>
                        </a:rPr>
                        <a:t>5.43</a:t>
                      </a:r>
                      <a:endParaRPr lang="en-IN" sz="1200">
                        <a:effectLst/>
                      </a:endParaRPr>
                    </a:p>
                  </a:txBody>
                  <a:tcPr/>
                </a:tc>
                <a:tc>
                  <a:txBody>
                    <a:bodyPr/>
                    <a:lstStyle/>
                    <a:p>
                      <a:r>
                        <a:rPr lang="en-IN" sz="1200">
                          <a:solidFill>
                            <a:srgbClr val="000000"/>
                          </a:solidFill>
                          <a:effectLst/>
                          <a:latin typeface="Rockwell" panose="02060603020205020403" pitchFamily="18" charset="77"/>
                        </a:rPr>
                        <a:t>5.29</a:t>
                      </a:r>
                      <a:endParaRPr lang="en-IN" sz="1200">
                        <a:effectLst/>
                      </a:endParaRPr>
                    </a:p>
                  </a:txBody>
                  <a:tcPr/>
                </a:tc>
                <a:extLst>
                  <a:ext uri="{0D108BD9-81ED-4DB2-BD59-A6C34878D82A}">
                    <a16:rowId xmlns:a16="http://schemas.microsoft.com/office/drawing/2014/main" val="2482385189"/>
                  </a:ext>
                </a:extLst>
              </a:tr>
              <a:tr h="370840">
                <a:tc>
                  <a:txBody>
                    <a:bodyPr/>
                    <a:lstStyle/>
                    <a:p>
                      <a:r>
                        <a:rPr lang="en-IN" sz="1200" dirty="0">
                          <a:effectLst/>
                        </a:rPr>
                        <a:t>8</a:t>
                      </a:r>
                    </a:p>
                  </a:txBody>
                  <a:tcPr/>
                </a:tc>
                <a:tc>
                  <a:txBody>
                    <a:bodyPr/>
                    <a:lstStyle/>
                    <a:p>
                      <a:r>
                        <a:rPr lang="en-US" sz="1200" dirty="0"/>
                        <a:t>5.12</a:t>
                      </a:r>
                    </a:p>
                  </a:txBody>
                  <a:tcPr/>
                </a:tc>
                <a:tc>
                  <a:txBody>
                    <a:bodyPr/>
                    <a:lstStyle/>
                    <a:p>
                      <a:r>
                        <a:rPr lang="en-US" sz="1200" dirty="0"/>
                        <a:t>3.95</a:t>
                      </a:r>
                    </a:p>
                  </a:txBody>
                  <a:tcPr/>
                </a:tc>
                <a:tc>
                  <a:txBody>
                    <a:bodyPr/>
                    <a:lstStyle/>
                    <a:p>
                      <a:r>
                        <a:rPr lang="en-IN" sz="1200">
                          <a:solidFill>
                            <a:srgbClr val="000000"/>
                          </a:solidFill>
                          <a:effectLst/>
                          <a:latin typeface="Rockwell" panose="02060603020205020403" pitchFamily="18" charset="77"/>
                        </a:rPr>
                        <a:t>5.62</a:t>
                      </a:r>
                      <a:endParaRPr lang="en-IN" sz="1200">
                        <a:effectLst/>
                      </a:endParaRPr>
                    </a:p>
                  </a:txBody>
                  <a:tcPr/>
                </a:tc>
                <a:tc>
                  <a:txBody>
                    <a:bodyPr/>
                    <a:lstStyle/>
                    <a:p>
                      <a:r>
                        <a:rPr lang="en-IN" sz="1200">
                          <a:solidFill>
                            <a:srgbClr val="000000"/>
                          </a:solidFill>
                          <a:effectLst/>
                          <a:latin typeface="Rockwell" panose="02060603020205020403" pitchFamily="18" charset="77"/>
                        </a:rPr>
                        <a:t>4.38</a:t>
                      </a:r>
                      <a:endParaRPr lang="en-IN" sz="1200">
                        <a:effectLst/>
                      </a:endParaRPr>
                    </a:p>
                  </a:txBody>
                  <a:tcPr/>
                </a:tc>
                <a:extLst>
                  <a:ext uri="{0D108BD9-81ED-4DB2-BD59-A6C34878D82A}">
                    <a16:rowId xmlns:a16="http://schemas.microsoft.com/office/drawing/2014/main" val="510201549"/>
                  </a:ext>
                </a:extLst>
              </a:tr>
              <a:tr h="370840">
                <a:tc>
                  <a:txBody>
                    <a:bodyPr/>
                    <a:lstStyle/>
                    <a:p>
                      <a:r>
                        <a:rPr lang="en-IN" sz="1200" dirty="0">
                          <a:effectLst/>
                        </a:rPr>
                        <a:t>9</a:t>
                      </a:r>
                    </a:p>
                  </a:txBody>
                  <a:tcPr/>
                </a:tc>
                <a:tc>
                  <a:txBody>
                    <a:bodyPr/>
                    <a:lstStyle/>
                    <a:p>
                      <a:r>
                        <a:rPr lang="en-US" sz="1200" dirty="0"/>
                        <a:t>4.97</a:t>
                      </a:r>
                    </a:p>
                  </a:txBody>
                  <a:tcPr/>
                </a:tc>
                <a:tc>
                  <a:txBody>
                    <a:bodyPr/>
                    <a:lstStyle/>
                    <a:p>
                      <a:r>
                        <a:rPr lang="en-US" sz="1200" dirty="0"/>
                        <a:t>3.96</a:t>
                      </a:r>
                    </a:p>
                  </a:txBody>
                  <a:tcPr/>
                </a:tc>
                <a:tc>
                  <a:txBody>
                    <a:bodyPr/>
                    <a:lstStyle/>
                    <a:p>
                      <a:r>
                        <a:rPr lang="en-IN" sz="1200">
                          <a:solidFill>
                            <a:srgbClr val="000000"/>
                          </a:solidFill>
                          <a:effectLst/>
                          <a:latin typeface="Rockwell" panose="02060603020205020403" pitchFamily="18" charset="77"/>
                        </a:rPr>
                        <a:t>4.23</a:t>
                      </a:r>
                      <a:endParaRPr lang="en-IN" sz="1200">
                        <a:effectLst/>
                      </a:endParaRPr>
                    </a:p>
                  </a:txBody>
                  <a:tcPr/>
                </a:tc>
                <a:tc>
                  <a:txBody>
                    <a:bodyPr/>
                    <a:lstStyle/>
                    <a:p>
                      <a:r>
                        <a:rPr lang="en-IN" sz="1200">
                          <a:solidFill>
                            <a:srgbClr val="000000"/>
                          </a:solidFill>
                          <a:effectLst/>
                          <a:latin typeface="Rockwell" panose="02060603020205020403" pitchFamily="18" charset="77"/>
                        </a:rPr>
                        <a:t>4.24</a:t>
                      </a:r>
                      <a:endParaRPr lang="en-IN" sz="1200">
                        <a:effectLst/>
                      </a:endParaRPr>
                    </a:p>
                  </a:txBody>
                  <a:tcPr/>
                </a:tc>
                <a:extLst>
                  <a:ext uri="{0D108BD9-81ED-4DB2-BD59-A6C34878D82A}">
                    <a16:rowId xmlns:a16="http://schemas.microsoft.com/office/drawing/2014/main" val="2008327900"/>
                  </a:ext>
                </a:extLst>
              </a:tr>
              <a:tr h="370840">
                <a:tc>
                  <a:txBody>
                    <a:bodyPr/>
                    <a:lstStyle/>
                    <a:p>
                      <a:r>
                        <a:rPr lang="en-IN" sz="1200" dirty="0">
                          <a:effectLst/>
                        </a:rPr>
                        <a:t>10</a:t>
                      </a:r>
                    </a:p>
                  </a:txBody>
                  <a:tcPr/>
                </a:tc>
                <a:tc>
                  <a:txBody>
                    <a:bodyPr/>
                    <a:lstStyle/>
                    <a:p>
                      <a:r>
                        <a:rPr lang="en-US" sz="1200" dirty="0"/>
                        <a:t>4.68</a:t>
                      </a:r>
                    </a:p>
                  </a:txBody>
                  <a:tcPr/>
                </a:tc>
                <a:tc>
                  <a:txBody>
                    <a:bodyPr/>
                    <a:lstStyle/>
                    <a:p>
                      <a:r>
                        <a:rPr lang="en-US" sz="1200" dirty="0"/>
                        <a:t>4.00</a:t>
                      </a:r>
                    </a:p>
                  </a:txBody>
                  <a:tcPr/>
                </a:tc>
                <a:tc>
                  <a:txBody>
                    <a:bodyPr/>
                    <a:lstStyle/>
                    <a:p>
                      <a:r>
                        <a:rPr lang="en-IN" sz="1200">
                          <a:solidFill>
                            <a:srgbClr val="000000"/>
                          </a:solidFill>
                          <a:effectLst/>
                          <a:latin typeface="Rockwell" panose="02060603020205020403" pitchFamily="18" charset="77"/>
                        </a:rPr>
                        <a:t>4.81</a:t>
                      </a:r>
                      <a:endParaRPr lang="en-IN" sz="1200">
                        <a:effectLst/>
                      </a:endParaRPr>
                    </a:p>
                  </a:txBody>
                  <a:tcPr/>
                </a:tc>
                <a:tc>
                  <a:txBody>
                    <a:bodyPr/>
                    <a:lstStyle/>
                    <a:p>
                      <a:r>
                        <a:rPr lang="en-IN" sz="1200">
                          <a:solidFill>
                            <a:srgbClr val="000000"/>
                          </a:solidFill>
                          <a:effectLst/>
                          <a:latin typeface="Rockwell" panose="02060603020205020403" pitchFamily="18" charset="77"/>
                        </a:rPr>
                        <a:t>3.96</a:t>
                      </a:r>
                      <a:endParaRPr lang="en-IN" sz="1200">
                        <a:effectLst/>
                      </a:endParaRPr>
                    </a:p>
                  </a:txBody>
                  <a:tcPr/>
                </a:tc>
                <a:extLst>
                  <a:ext uri="{0D108BD9-81ED-4DB2-BD59-A6C34878D82A}">
                    <a16:rowId xmlns:a16="http://schemas.microsoft.com/office/drawing/2014/main" val="2193949546"/>
                  </a:ext>
                </a:extLst>
              </a:tr>
              <a:tr h="370840">
                <a:tc>
                  <a:txBody>
                    <a:bodyPr/>
                    <a:lstStyle/>
                    <a:p>
                      <a:endParaRPr lang="en-US" sz="1200" dirty="0"/>
                    </a:p>
                  </a:txBody>
                  <a:tcPr/>
                </a:tc>
                <a:tc>
                  <a:txBody>
                    <a:bodyPr/>
                    <a:lstStyle/>
                    <a:p>
                      <a:r>
                        <a:rPr lang="en-US" sz="1200" dirty="0"/>
                        <a:t>Average = 5.53</a:t>
                      </a:r>
                    </a:p>
                  </a:txBody>
                  <a:tcPr/>
                </a:tc>
                <a:tc>
                  <a:txBody>
                    <a:bodyPr/>
                    <a:lstStyle/>
                    <a:p>
                      <a:r>
                        <a:rPr lang="en-US" sz="1200" dirty="0"/>
                        <a:t>Average = 4.55</a:t>
                      </a:r>
                    </a:p>
                  </a:txBody>
                  <a:tcPr/>
                </a:tc>
                <a:tc>
                  <a:txBody>
                    <a:bodyPr/>
                    <a:lstStyle/>
                    <a:p>
                      <a:r>
                        <a:rPr lang="en-IN" sz="1200" dirty="0">
                          <a:solidFill>
                            <a:srgbClr val="000000"/>
                          </a:solidFill>
                          <a:effectLst/>
                          <a:latin typeface="Rockwell" panose="02060603020205020403" pitchFamily="18" charset="77"/>
                        </a:rPr>
                        <a:t>Average = 4.19</a:t>
                      </a:r>
                      <a:endParaRPr lang="en-IN" sz="1200" dirty="0">
                        <a:effectLst/>
                      </a:endParaRPr>
                    </a:p>
                  </a:txBody>
                  <a:tcPr/>
                </a:tc>
                <a:tc>
                  <a:txBody>
                    <a:bodyPr/>
                    <a:lstStyle/>
                    <a:p>
                      <a:r>
                        <a:rPr lang="en-IN" sz="1200" dirty="0">
                          <a:solidFill>
                            <a:srgbClr val="000000"/>
                          </a:solidFill>
                          <a:effectLst/>
                          <a:latin typeface="Rockwell" panose="02060603020205020403" pitchFamily="18" charset="77"/>
                        </a:rPr>
                        <a:t>Average = 5.0</a:t>
                      </a:r>
                      <a:endParaRPr lang="en-IN" sz="1200" dirty="0">
                        <a:effectLst/>
                      </a:endParaRPr>
                    </a:p>
                  </a:txBody>
                  <a:tcPr/>
                </a:tc>
                <a:extLst>
                  <a:ext uri="{0D108BD9-81ED-4DB2-BD59-A6C34878D82A}">
                    <a16:rowId xmlns:a16="http://schemas.microsoft.com/office/drawing/2014/main" val="899025799"/>
                  </a:ext>
                </a:extLst>
              </a:tr>
            </a:tbl>
          </a:graphicData>
        </a:graphic>
      </p:graphicFrame>
      <p:sp>
        <p:nvSpPr>
          <p:cNvPr id="5" name="TextBox 4">
            <a:extLst>
              <a:ext uri="{FF2B5EF4-FFF2-40B4-BE49-F238E27FC236}">
                <a16:creationId xmlns:a16="http://schemas.microsoft.com/office/drawing/2014/main" id="{AED8842F-4521-7B43-BCB9-524387ABAF9C}"/>
              </a:ext>
            </a:extLst>
          </p:cNvPr>
          <p:cNvSpPr txBox="1"/>
          <p:nvPr/>
        </p:nvSpPr>
        <p:spPr>
          <a:xfrm>
            <a:off x="1066800" y="991518"/>
            <a:ext cx="2678935" cy="646331"/>
          </a:xfrm>
          <a:prstGeom prst="rect">
            <a:avLst/>
          </a:prstGeom>
          <a:noFill/>
        </p:spPr>
        <p:txBody>
          <a:bodyPr wrap="square" rtlCol="0">
            <a:spAutoFit/>
          </a:bodyPr>
          <a:lstStyle/>
          <a:p>
            <a:r>
              <a:rPr lang="en-US" dirty="0"/>
              <a:t>Number of VMs = 5</a:t>
            </a:r>
            <a:br>
              <a:rPr lang="en-US" dirty="0"/>
            </a:br>
            <a:r>
              <a:rPr lang="en-US" dirty="0"/>
              <a:t>Overloaded = False</a:t>
            </a:r>
          </a:p>
        </p:txBody>
      </p:sp>
      <p:sp>
        <p:nvSpPr>
          <p:cNvPr id="6" name="TextBox 5">
            <a:extLst>
              <a:ext uri="{FF2B5EF4-FFF2-40B4-BE49-F238E27FC236}">
                <a16:creationId xmlns:a16="http://schemas.microsoft.com/office/drawing/2014/main" id="{BBE5B943-216A-DD42-BD50-4CD80D96B085}"/>
              </a:ext>
            </a:extLst>
          </p:cNvPr>
          <p:cNvSpPr txBox="1"/>
          <p:nvPr/>
        </p:nvSpPr>
        <p:spPr>
          <a:xfrm>
            <a:off x="3515754" y="1576687"/>
            <a:ext cx="4657725" cy="369332"/>
          </a:xfrm>
          <a:prstGeom prst="rect">
            <a:avLst/>
          </a:prstGeom>
          <a:noFill/>
        </p:spPr>
        <p:txBody>
          <a:bodyPr wrap="square" rtlCol="0">
            <a:spAutoFit/>
          </a:bodyPr>
          <a:lstStyle/>
          <a:p>
            <a:r>
              <a:rPr lang="en-US" b="1" dirty="0"/>
              <a:t>1000 Tasks execution times (in seconds)</a:t>
            </a:r>
          </a:p>
        </p:txBody>
      </p:sp>
    </p:spTree>
    <p:extLst>
      <p:ext uri="{BB962C8B-B14F-4D97-AF65-F5344CB8AC3E}">
        <p14:creationId xmlns:p14="http://schemas.microsoft.com/office/powerpoint/2010/main" val="2825572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6F1EB-FEA4-8742-AAC4-C941947D90EA}"/>
              </a:ext>
            </a:extLst>
          </p:cNvPr>
          <p:cNvSpPr>
            <a:spLocks noGrp="1"/>
          </p:cNvSpPr>
          <p:nvPr>
            <p:ph type="title"/>
          </p:nvPr>
        </p:nvSpPr>
        <p:spPr>
          <a:xfrm>
            <a:off x="4093029" y="-156160"/>
            <a:ext cx="10058400" cy="1609344"/>
          </a:xfrm>
        </p:spPr>
        <p:txBody>
          <a:bodyPr/>
          <a:lstStyle/>
          <a:p>
            <a:r>
              <a:rPr lang="en-US" dirty="0"/>
              <a:t>RESULTS</a:t>
            </a:r>
          </a:p>
        </p:txBody>
      </p:sp>
      <p:graphicFrame>
        <p:nvGraphicFramePr>
          <p:cNvPr id="4" name="Content Placeholder 3">
            <a:extLst>
              <a:ext uri="{FF2B5EF4-FFF2-40B4-BE49-F238E27FC236}">
                <a16:creationId xmlns:a16="http://schemas.microsoft.com/office/drawing/2014/main" id="{8A608D3A-5920-D64E-A919-FCDBFA7B6C9F}"/>
              </a:ext>
            </a:extLst>
          </p:cNvPr>
          <p:cNvGraphicFramePr>
            <a:graphicFrameLocks noGrp="1"/>
          </p:cNvGraphicFramePr>
          <p:nvPr>
            <p:ph idx="1"/>
            <p:extLst>
              <p:ext uri="{D42A27DB-BD31-4B8C-83A1-F6EECF244321}">
                <p14:modId xmlns:p14="http://schemas.microsoft.com/office/powerpoint/2010/main" val="2740137588"/>
              </p:ext>
            </p:extLst>
          </p:nvPr>
        </p:nvGraphicFramePr>
        <p:xfrm>
          <a:off x="915612" y="1930072"/>
          <a:ext cx="8206617" cy="4536440"/>
        </p:xfrm>
        <a:graphic>
          <a:graphicData uri="http://schemas.openxmlformats.org/drawingml/2006/table">
            <a:tbl>
              <a:tblPr firstRow="1" bandRow="1">
                <a:tableStyleId>{5C22544A-7EE6-4342-B048-85BDC9FD1C3A}</a:tableStyleId>
              </a:tblPr>
              <a:tblGrid>
                <a:gridCol w="587829">
                  <a:extLst>
                    <a:ext uri="{9D8B030D-6E8A-4147-A177-3AD203B41FA5}">
                      <a16:colId xmlns:a16="http://schemas.microsoft.com/office/drawing/2014/main" val="95036013"/>
                    </a:ext>
                  </a:extLst>
                </a:gridCol>
                <a:gridCol w="1251857">
                  <a:extLst>
                    <a:ext uri="{9D8B030D-6E8A-4147-A177-3AD203B41FA5}">
                      <a16:colId xmlns:a16="http://schemas.microsoft.com/office/drawing/2014/main" val="2848423071"/>
                    </a:ext>
                  </a:extLst>
                </a:gridCol>
                <a:gridCol w="1665514">
                  <a:extLst>
                    <a:ext uri="{9D8B030D-6E8A-4147-A177-3AD203B41FA5}">
                      <a16:colId xmlns:a16="http://schemas.microsoft.com/office/drawing/2014/main" val="2974477270"/>
                    </a:ext>
                  </a:extLst>
                </a:gridCol>
                <a:gridCol w="2088845">
                  <a:extLst>
                    <a:ext uri="{9D8B030D-6E8A-4147-A177-3AD203B41FA5}">
                      <a16:colId xmlns:a16="http://schemas.microsoft.com/office/drawing/2014/main" val="3237886174"/>
                    </a:ext>
                  </a:extLst>
                </a:gridCol>
                <a:gridCol w="2612572">
                  <a:extLst>
                    <a:ext uri="{9D8B030D-6E8A-4147-A177-3AD203B41FA5}">
                      <a16:colId xmlns:a16="http://schemas.microsoft.com/office/drawing/2014/main" val="3810857446"/>
                    </a:ext>
                  </a:extLst>
                </a:gridCol>
              </a:tblGrid>
              <a:tr h="370840">
                <a:tc>
                  <a:txBody>
                    <a:bodyPr/>
                    <a:lstStyle/>
                    <a:p>
                      <a:r>
                        <a:rPr lang="en-US" sz="1200" dirty="0"/>
                        <a:t>Trial</a:t>
                      </a:r>
                    </a:p>
                  </a:txBody>
                  <a:tcPr/>
                </a:tc>
                <a:tc>
                  <a:txBody>
                    <a:bodyPr/>
                    <a:lstStyle/>
                    <a:p>
                      <a:r>
                        <a:rPr lang="en-US" sz="1200" dirty="0"/>
                        <a:t>Round Robin Approach</a:t>
                      </a:r>
                    </a:p>
                  </a:txBody>
                  <a:tcPr/>
                </a:tc>
                <a:tc>
                  <a:txBody>
                    <a:bodyPr/>
                    <a:lstStyle/>
                    <a:p>
                      <a:r>
                        <a:rPr lang="en-US" sz="1200" dirty="0"/>
                        <a:t>Min Pending Tasks Approach</a:t>
                      </a:r>
                    </a:p>
                  </a:txBody>
                  <a:tcPr/>
                </a:tc>
                <a:tc>
                  <a:txBody>
                    <a:bodyPr/>
                    <a:lstStyle/>
                    <a:p>
                      <a:r>
                        <a:rPr lang="en-US" sz="1200" dirty="0"/>
                        <a:t>Min Task Execution Time Approach</a:t>
                      </a:r>
                    </a:p>
                  </a:txBody>
                  <a:tcPr/>
                </a:tc>
                <a:tc>
                  <a:txBody>
                    <a:bodyPr/>
                    <a:lstStyle/>
                    <a:p>
                      <a:r>
                        <a:rPr lang="en-US" sz="1200" dirty="0"/>
                        <a:t>Min Task Execution Time &amp; Overload-Check Approach</a:t>
                      </a:r>
                    </a:p>
                  </a:txBody>
                  <a:tcPr/>
                </a:tc>
                <a:extLst>
                  <a:ext uri="{0D108BD9-81ED-4DB2-BD59-A6C34878D82A}">
                    <a16:rowId xmlns:a16="http://schemas.microsoft.com/office/drawing/2014/main" val="14738294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rPr>
                        <a:t>1</a:t>
                      </a:r>
                    </a:p>
                  </a:txBody>
                  <a:tcPr/>
                </a:tc>
                <a:tc>
                  <a:txBody>
                    <a:bodyPr/>
                    <a:lstStyle/>
                    <a:p>
                      <a:r>
                        <a:rPr lang="en-US" sz="1200" dirty="0"/>
                        <a:t>8.76</a:t>
                      </a:r>
                    </a:p>
                  </a:txBody>
                  <a:tcPr/>
                </a:tc>
                <a:tc>
                  <a:txBody>
                    <a:bodyPr/>
                    <a:lstStyle/>
                    <a:p>
                      <a:r>
                        <a:rPr lang="en-US" sz="1200" dirty="0"/>
                        <a:t>8.26</a:t>
                      </a:r>
                    </a:p>
                  </a:txBody>
                  <a:tcPr/>
                </a:tc>
                <a:tc>
                  <a:txBody>
                    <a:bodyPr/>
                    <a:lstStyle/>
                    <a:p>
                      <a:r>
                        <a:rPr lang="en-US" sz="1200" dirty="0"/>
                        <a:t>7.47</a:t>
                      </a:r>
                    </a:p>
                  </a:txBody>
                  <a:tcPr/>
                </a:tc>
                <a:tc>
                  <a:txBody>
                    <a:bodyPr/>
                    <a:lstStyle/>
                    <a:p>
                      <a:r>
                        <a:rPr lang="en-US" sz="1200" dirty="0"/>
                        <a:t>8.51</a:t>
                      </a:r>
                    </a:p>
                  </a:txBody>
                  <a:tcPr/>
                </a:tc>
                <a:extLst>
                  <a:ext uri="{0D108BD9-81ED-4DB2-BD59-A6C34878D82A}">
                    <a16:rowId xmlns:a16="http://schemas.microsoft.com/office/drawing/2014/main" val="1089000347"/>
                  </a:ext>
                </a:extLst>
              </a:tr>
              <a:tr h="370840">
                <a:tc>
                  <a:txBody>
                    <a:bodyPr/>
                    <a:lstStyle/>
                    <a:p>
                      <a:r>
                        <a:rPr lang="en-IN" sz="1200" dirty="0">
                          <a:effectLst/>
                        </a:rPr>
                        <a:t>2</a:t>
                      </a:r>
                    </a:p>
                  </a:txBody>
                  <a:tcPr/>
                </a:tc>
                <a:tc>
                  <a:txBody>
                    <a:bodyPr/>
                    <a:lstStyle/>
                    <a:p>
                      <a:r>
                        <a:rPr lang="en-US" sz="1200" dirty="0"/>
                        <a:t>8.36</a:t>
                      </a:r>
                    </a:p>
                  </a:txBody>
                  <a:tcPr/>
                </a:tc>
                <a:tc>
                  <a:txBody>
                    <a:bodyPr/>
                    <a:lstStyle/>
                    <a:p>
                      <a:r>
                        <a:rPr lang="en-US" sz="1200" dirty="0"/>
                        <a:t>10.26</a:t>
                      </a:r>
                    </a:p>
                  </a:txBody>
                  <a:tcPr/>
                </a:tc>
                <a:tc>
                  <a:txBody>
                    <a:bodyPr/>
                    <a:lstStyle/>
                    <a:p>
                      <a:r>
                        <a:rPr lang="en-US" sz="1200" dirty="0"/>
                        <a:t>4.99</a:t>
                      </a:r>
                    </a:p>
                  </a:txBody>
                  <a:tcPr/>
                </a:tc>
                <a:tc>
                  <a:txBody>
                    <a:bodyPr/>
                    <a:lstStyle/>
                    <a:p>
                      <a:r>
                        <a:rPr lang="en-US" sz="1200" dirty="0"/>
                        <a:t>5.42</a:t>
                      </a:r>
                    </a:p>
                  </a:txBody>
                  <a:tcPr/>
                </a:tc>
                <a:extLst>
                  <a:ext uri="{0D108BD9-81ED-4DB2-BD59-A6C34878D82A}">
                    <a16:rowId xmlns:a16="http://schemas.microsoft.com/office/drawing/2014/main" val="427096922"/>
                  </a:ext>
                </a:extLst>
              </a:tr>
              <a:tr h="370840">
                <a:tc>
                  <a:txBody>
                    <a:bodyPr/>
                    <a:lstStyle/>
                    <a:p>
                      <a:r>
                        <a:rPr lang="en-IN" sz="1200" dirty="0">
                          <a:effectLst/>
                        </a:rPr>
                        <a:t>3</a:t>
                      </a:r>
                    </a:p>
                  </a:txBody>
                  <a:tcPr/>
                </a:tc>
                <a:tc>
                  <a:txBody>
                    <a:bodyPr/>
                    <a:lstStyle/>
                    <a:p>
                      <a:r>
                        <a:rPr lang="en-US" sz="1200" dirty="0"/>
                        <a:t>11.55</a:t>
                      </a:r>
                    </a:p>
                  </a:txBody>
                  <a:tcPr/>
                </a:tc>
                <a:tc>
                  <a:txBody>
                    <a:bodyPr/>
                    <a:lstStyle/>
                    <a:p>
                      <a:r>
                        <a:rPr lang="en-US" sz="1200" dirty="0"/>
                        <a:t>9.60</a:t>
                      </a:r>
                    </a:p>
                  </a:txBody>
                  <a:tcPr/>
                </a:tc>
                <a:tc>
                  <a:txBody>
                    <a:bodyPr/>
                    <a:lstStyle/>
                    <a:p>
                      <a:r>
                        <a:rPr lang="en-US" sz="1200" dirty="0"/>
                        <a:t>6.96</a:t>
                      </a:r>
                    </a:p>
                  </a:txBody>
                  <a:tcPr/>
                </a:tc>
                <a:tc>
                  <a:txBody>
                    <a:bodyPr/>
                    <a:lstStyle/>
                    <a:p>
                      <a:r>
                        <a:rPr lang="en-US" sz="1200" dirty="0"/>
                        <a:t>8.66</a:t>
                      </a:r>
                    </a:p>
                  </a:txBody>
                  <a:tcPr/>
                </a:tc>
                <a:extLst>
                  <a:ext uri="{0D108BD9-81ED-4DB2-BD59-A6C34878D82A}">
                    <a16:rowId xmlns:a16="http://schemas.microsoft.com/office/drawing/2014/main" val="3265193302"/>
                  </a:ext>
                </a:extLst>
              </a:tr>
              <a:tr h="370840">
                <a:tc>
                  <a:txBody>
                    <a:bodyPr/>
                    <a:lstStyle/>
                    <a:p>
                      <a:r>
                        <a:rPr lang="en-IN" sz="1200" dirty="0">
                          <a:effectLst/>
                        </a:rPr>
                        <a:t>4</a:t>
                      </a:r>
                    </a:p>
                  </a:txBody>
                  <a:tcPr/>
                </a:tc>
                <a:tc>
                  <a:txBody>
                    <a:bodyPr/>
                    <a:lstStyle/>
                    <a:p>
                      <a:r>
                        <a:rPr lang="en-US" sz="1200" dirty="0"/>
                        <a:t>5.94</a:t>
                      </a:r>
                    </a:p>
                  </a:txBody>
                  <a:tcPr/>
                </a:tc>
                <a:tc>
                  <a:txBody>
                    <a:bodyPr/>
                    <a:lstStyle/>
                    <a:p>
                      <a:r>
                        <a:rPr lang="en-US" sz="1200" dirty="0"/>
                        <a:t>5.32</a:t>
                      </a:r>
                    </a:p>
                  </a:txBody>
                  <a:tcPr/>
                </a:tc>
                <a:tc>
                  <a:txBody>
                    <a:bodyPr/>
                    <a:lstStyle/>
                    <a:p>
                      <a:r>
                        <a:rPr lang="en-US" sz="1200" dirty="0"/>
                        <a:t>6.14</a:t>
                      </a:r>
                    </a:p>
                  </a:txBody>
                  <a:tcPr/>
                </a:tc>
                <a:tc>
                  <a:txBody>
                    <a:bodyPr/>
                    <a:lstStyle/>
                    <a:p>
                      <a:r>
                        <a:rPr lang="en-US" sz="1200" dirty="0"/>
                        <a:t>7.53</a:t>
                      </a:r>
                    </a:p>
                  </a:txBody>
                  <a:tcPr/>
                </a:tc>
                <a:extLst>
                  <a:ext uri="{0D108BD9-81ED-4DB2-BD59-A6C34878D82A}">
                    <a16:rowId xmlns:a16="http://schemas.microsoft.com/office/drawing/2014/main" val="2732915268"/>
                  </a:ext>
                </a:extLst>
              </a:tr>
              <a:tr h="370840">
                <a:tc>
                  <a:txBody>
                    <a:bodyPr/>
                    <a:lstStyle/>
                    <a:p>
                      <a:r>
                        <a:rPr lang="en-IN" sz="1200" dirty="0">
                          <a:effectLst/>
                        </a:rPr>
                        <a:t>5</a:t>
                      </a:r>
                    </a:p>
                  </a:txBody>
                  <a:tcPr/>
                </a:tc>
                <a:tc>
                  <a:txBody>
                    <a:bodyPr/>
                    <a:lstStyle/>
                    <a:p>
                      <a:r>
                        <a:rPr lang="en-US" sz="1200" dirty="0"/>
                        <a:t>6.11</a:t>
                      </a:r>
                    </a:p>
                  </a:txBody>
                  <a:tcPr/>
                </a:tc>
                <a:tc>
                  <a:txBody>
                    <a:bodyPr/>
                    <a:lstStyle/>
                    <a:p>
                      <a:r>
                        <a:rPr lang="en-US" sz="1200" dirty="0"/>
                        <a:t>5.20</a:t>
                      </a:r>
                    </a:p>
                  </a:txBody>
                  <a:tcPr/>
                </a:tc>
                <a:tc>
                  <a:txBody>
                    <a:bodyPr/>
                    <a:lstStyle/>
                    <a:p>
                      <a:r>
                        <a:rPr lang="en-US" sz="1200" dirty="0"/>
                        <a:t>6.14</a:t>
                      </a:r>
                    </a:p>
                  </a:txBody>
                  <a:tcPr/>
                </a:tc>
                <a:tc>
                  <a:txBody>
                    <a:bodyPr/>
                    <a:lstStyle/>
                    <a:p>
                      <a:r>
                        <a:rPr lang="en-US" sz="1200" dirty="0"/>
                        <a:t>5.25</a:t>
                      </a:r>
                    </a:p>
                  </a:txBody>
                  <a:tcPr/>
                </a:tc>
                <a:extLst>
                  <a:ext uri="{0D108BD9-81ED-4DB2-BD59-A6C34878D82A}">
                    <a16:rowId xmlns:a16="http://schemas.microsoft.com/office/drawing/2014/main" val="1847438474"/>
                  </a:ext>
                </a:extLst>
              </a:tr>
              <a:tr h="370840">
                <a:tc>
                  <a:txBody>
                    <a:bodyPr/>
                    <a:lstStyle/>
                    <a:p>
                      <a:r>
                        <a:rPr lang="en-IN" sz="1200" dirty="0">
                          <a:effectLst/>
                        </a:rPr>
                        <a:t>6</a:t>
                      </a:r>
                    </a:p>
                  </a:txBody>
                  <a:tcPr/>
                </a:tc>
                <a:tc>
                  <a:txBody>
                    <a:bodyPr/>
                    <a:lstStyle/>
                    <a:p>
                      <a:r>
                        <a:rPr lang="en-US" sz="1200" dirty="0"/>
                        <a:t>6.31</a:t>
                      </a:r>
                    </a:p>
                  </a:txBody>
                  <a:tcPr/>
                </a:tc>
                <a:tc>
                  <a:txBody>
                    <a:bodyPr/>
                    <a:lstStyle/>
                    <a:p>
                      <a:r>
                        <a:rPr lang="en-US" sz="1200" dirty="0"/>
                        <a:t>4.82</a:t>
                      </a:r>
                    </a:p>
                  </a:txBody>
                  <a:tcPr/>
                </a:tc>
                <a:tc>
                  <a:txBody>
                    <a:bodyPr/>
                    <a:lstStyle/>
                    <a:p>
                      <a:r>
                        <a:rPr lang="en-US" sz="1200" dirty="0"/>
                        <a:t>8.48</a:t>
                      </a:r>
                    </a:p>
                  </a:txBody>
                  <a:tcPr/>
                </a:tc>
                <a:tc>
                  <a:txBody>
                    <a:bodyPr/>
                    <a:lstStyle/>
                    <a:p>
                      <a:r>
                        <a:rPr lang="en-US" sz="1200" dirty="0"/>
                        <a:t>5.91</a:t>
                      </a:r>
                    </a:p>
                  </a:txBody>
                  <a:tcPr/>
                </a:tc>
                <a:extLst>
                  <a:ext uri="{0D108BD9-81ED-4DB2-BD59-A6C34878D82A}">
                    <a16:rowId xmlns:a16="http://schemas.microsoft.com/office/drawing/2014/main" val="15711252"/>
                  </a:ext>
                </a:extLst>
              </a:tr>
              <a:tr h="370840">
                <a:tc>
                  <a:txBody>
                    <a:bodyPr/>
                    <a:lstStyle/>
                    <a:p>
                      <a:r>
                        <a:rPr lang="en-IN" sz="1200" dirty="0">
                          <a:effectLst/>
                        </a:rPr>
                        <a:t>7</a:t>
                      </a:r>
                    </a:p>
                  </a:txBody>
                  <a:tcPr/>
                </a:tc>
                <a:tc>
                  <a:txBody>
                    <a:bodyPr/>
                    <a:lstStyle/>
                    <a:p>
                      <a:r>
                        <a:rPr lang="en-US" sz="1200" dirty="0"/>
                        <a:t>8.71</a:t>
                      </a:r>
                    </a:p>
                  </a:txBody>
                  <a:tcPr/>
                </a:tc>
                <a:tc>
                  <a:txBody>
                    <a:bodyPr/>
                    <a:lstStyle/>
                    <a:p>
                      <a:r>
                        <a:rPr lang="en-US" sz="1200" dirty="0"/>
                        <a:t>7.10</a:t>
                      </a:r>
                    </a:p>
                  </a:txBody>
                  <a:tcPr/>
                </a:tc>
                <a:tc>
                  <a:txBody>
                    <a:bodyPr/>
                    <a:lstStyle/>
                    <a:p>
                      <a:r>
                        <a:rPr lang="en-US" sz="1200" dirty="0"/>
                        <a:t>11.78</a:t>
                      </a:r>
                    </a:p>
                  </a:txBody>
                  <a:tcPr/>
                </a:tc>
                <a:tc>
                  <a:txBody>
                    <a:bodyPr/>
                    <a:lstStyle/>
                    <a:p>
                      <a:r>
                        <a:rPr lang="en-US" sz="1200" dirty="0"/>
                        <a:t>6.25</a:t>
                      </a:r>
                    </a:p>
                  </a:txBody>
                  <a:tcPr/>
                </a:tc>
                <a:extLst>
                  <a:ext uri="{0D108BD9-81ED-4DB2-BD59-A6C34878D82A}">
                    <a16:rowId xmlns:a16="http://schemas.microsoft.com/office/drawing/2014/main" val="2482385189"/>
                  </a:ext>
                </a:extLst>
              </a:tr>
              <a:tr h="370840">
                <a:tc>
                  <a:txBody>
                    <a:bodyPr/>
                    <a:lstStyle/>
                    <a:p>
                      <a:r>
                        <a:rPr lang="en-IN" sz="1200" dirty="0">
                          <a:effectLst/>
                        </a:rPr>
                        <a:t>8</a:t>
                      </a:r>
                    </a:p>
                  </a:txBody>
                  <a:tcPr/>
                </a:tc>
                <a:tc>
                  <a:txBody>
                    <a:bodyPr/>
                    <a:lstStyle/>
                    <a:p>
                      <a:r>
                        <a:rPr lang="en-US" sz="1200" dirty="0"/>
                        <a:t>6.92</a:t>
                      </a:r>
                    </a:p>
                  </a:txBody>
                  <a:tcPr/>
                </a:tc>
                <a:tc>
                  <a:txBody>
                    <a:bodyPr/>
                    <a:lstStyle/>
                    <a:p>
                      <a:r>
                        <a:rPr lang="en-US" sz="1200" dirty="0"/>
                        <a:t>5.95</a:t>
                      </a:r>
                    </a:p>
                  </a:txBody>
                  <a:tcPr/>
                </a:tc>
                <a:tc>
                  <a:txBody>
                    <a:bodyPr/>
                    <a:lstStyle/>
                    <a:p>
                      <a:r>
                        <a:rPr lang="en-US" sz="1200" dirty="0"/>
                        <a:t>12.27</a:t>
                      </a:r>
                    </a:p>
                  </a:txBody>
                  <a:tcPr/>
                </a:tc>
                <a:tc>
                  <a:txBody>
                    <a:bodyPr/>
                    <a:lstStyle/>
                    <a:p>
                      <a:r>
                        <a:rPr lang="en-US" sz="1200" dirty="0"/>
                        <a:t>5.50</a:t>
                      </a:r>
                    </a:p>
                  </a:txBody>
                  <a:tcPr/>
                </a:tc>
                <a:extLst>
                  <a:ext uri="{0D108BD9-81ED-4DB2-BD59-A6C34878D82A}">
                    <a16:rowId xmlns:a16="http://schemas.microsoft.com/office/drawing/2014/main" val="510201549"/>
                  </a:ext>
                </a:extLst>
              </a:tr>
              <a:tr h="370840">
                <a:tc>
                  <a:txBody>
                    <a:bodyPr/>
                    <a:lstStyle/>
                    <a:p>
                      <a:r>
                        <a:rPr lang="en-IN" sz="1200" dirty="0">
                          <a:effectLst/>
                        </a:rPr>
                        <a:t>9</a:t>
                      </a:r>
                    </a:p>
                  </a:txBody>
                  <a:tcPr/>
                </a:tc>
                <a:tc>
                  <a:txBody>
                    <a:bodyPr/>
                    <a:lstStyle/>
                    <a:p>
                      <a:r>
                        <a:rPr lang="en-US" sz="1200" dirty="0"/>
                        <a:t>6.62</a:t>
                      </a:r>
                    </a:p>
                  </a:txBody>
                  <a:tcPr/>
                </a:tc>
                <a:tc>
                  <a:txBody>
                    <a:bodyPr/>
                    <a:lstStyle/>
                    <a:p>
                      <a:r>
                        <a:rPr lang="en-US" sz="1200" dirty="0"/>
                        <a:t>5.49</a:t>
                      </a:r>
                    </a:p>
                  </a:txBody>
                  <a:tcPr/>
                </a:tc>
                <a:tc>
                  <a:txBody>
                    <a:bodyPr/>
                    <a:lstStyle/>
                    <a:p>
                      <a:r>
                        <a:rPr lang="en-US" sz="1200" dirty="0"/>
                        <a:t>4.82</a:t>
                      </a:r>
                    </a:p>
                  </a:txBody>
                  <a:tcPr/>
                </a:tc>
                <a:tc>
                  <a:txBody>
                    <a:bodyPr/>
                    <a:lstStyle/>
                    <a:p>
                      <a:r>
                        <a:rPr lang="en-US" sz="1200" dirty="0"/>
                        <a:t>5.26</a:t>
                      </a:r>
                    </a:p>
                  </a:txBody>
                  <a:tcPr/>
                </a:tc>
                <a:extLst>
                  <a:ext uri="{0D108BD9-81ED-4DB2-BD59-A6C34878D82A}">
                    <a16:rowId xmlns:a16="http://schemas.microsoft.com/office/drawing/2014/main" val="2008327900"/>
                  </a:ext>
                </a:extLst>
              </a:tr>
              <a:tr h="370840">
                <a:tc>
                  <a:txBody>
                    <a:bodyPr/>
                    <a:lstStyle/>
                    <a:p>
                      <a:r>
                        <a:rPr lang="en-IN" sz="1200" dirty="0">
                          <a:effectLst/>
                        </a:rPr>
                        <a:t>10</a:t>
                      </a:r>
                    </a:p>
                  </a:txBody>
                  <a:tcPr/>
                </a:tc>
                <a:tc>
                  <a:txBody>
                    <a:bodyPr/>
                    <a:lstStyle/>
                    <a:p>
                      <a:r>
                        <a:rPr lang="en-US" sz="1200" dirty="0"/>
                        <a:t>4.31</a:t>
                      </a:r>
                    </a:p>
                  </a:txBody>
                  <a:tcPr/>
                </a:tc>
                <a:tc>
                  <a:txBody>
                    <a:bodyPr/>
                    <a:lstStyle/>
                    <a:p>
                      <a:r>
                        <a:rPr lang="en-US" sz="1200" dirty="0"/>
                        <a:t>5.63</a:t>
                      </a:r>
                    </a:p>
                  </a:txBody>
                  <a:tcPr/>
                </a:tc>
                <a:tc>
                  <a:txBody>
                    <a:bodyPr/>
                    <a:lstStyle/>
                    <a:p>
                      <a:r>
                        <a:rPr lang="en-US" sz="1200" dirty="0"/>
                        <a:t>4.46</a:t>
                      </a:r>
                    </a:p>
                  </a:txBody>
                  <a:tcPr/>
                </a:tc>
                <a:tc>
                  <a:txBody>
                    <a:bodyPr/>
                    <a:lstStyle/>
                    <a:p>
                      <a:r>
                        <a:rPr lang="en-US" sz="1200" dirty="0"/>
                        <a:t>4.51</a:t>
                      </a:r>
                    </a:p>
                  </a:txBody>
                  <a:tcPr/>
                </a:tc>
                <a:extLst>
                  <a:ext uri="{0D108BD9-81ED-4DB2-BD59-A6C34878D82A}">
                    <a16:rowId xmlns:a16="http://schemas.microsoft.com/office/drawing/2014/main" val="2193949546"/>
                  </a:ext>
                </a:extLst>
              </a:tr>
              <a:tr h="370840">
                <a:tc>
                  <a:txBody>
                    <a:bodyPr/>
                    <a:lstStyle/>
                    <a:p>
                      <a:endParaRPr lang="en-US" sz="1200" dirty="0"/>
                    </a:p>
                  </a:txBody>
                  <a:tcPr/>
                </a:tc>
                <a:tc>
                  <a:txBody>
                    <a:bodyPr/>
                    <a:lstStyle/>
                    <a:p>
                      <a:r>
                        <a:rPr lang="en-US" sz="1200" dirty="0"/>
                        <a:t>Average = 7.36</a:t>
                      </a:r>
                    </a:p>
                  </a:txBody>
                  <a:tcPr/>
                </a:tc>
                <a:tc>
                  <a:txBody>
                    <a:bodyPr/>
                    <a:lstStyle/>
                    <a:p>
                      <a:r>
                        <a:rPr lang="en-US" sz="1200" dirty="0"/>
                        <a:t>Average = 6.76</a:t>
                      </a:r>
                    </a:p>
                  </a:txBody>
                  <a:tcPr/>
                </a:tc>
                <a:tc>
                  <a:txBody>
                    <a:bodyPr/>
                    <a:lstStyle/>
                    <a:p>
                      <a:r>
                        <a:rPr lang="en-US" sz="1200" dirty="0"/>
                        <a:t>Average = 7.35</a:t>
                      </a:r>
                    </a:p>
                  </a:txBody>
                  <a:tcPr/>
                </a:tc>
                <a:tc>
                  <a:txBody>
                    <a:bodyPr/>
                    <a:lstStyle/>
                    <a:p>
                      <a:r>
                        <a:rPr lang="en-US" sz="1200" dirty="0"/>
                        <a:t>Average = 6.28</a:t>
                      </a:r>
                    </a:p>
                  </a:txBody>
                  <a:tcPr/>
                </a:tc>
                <a:extLst>
                  <a:ext uri="{0D108BD9-81ED-4DB2-BD59-A6C34878D82A}">
                    <a16:rowId xmlns:a16="http://schemas.microsoft.com/office/drawing/2014/main" val="899025799"/>
                  </a:ext>
                </a:extLst>
              </a:tr>
            </a:tbl>
          </a:graphicData>
        </a:graphic>
      </p:graphicFrame>
      <p:sp>
        <p:nvSpPr>
          <p:cNvPr id="5" name="TextBox 4">
            <a:extLst>
              <a:ext uri="{FF2B5EF4-FFF2-40B4-BE49-F238E27FC236}">
                <a16:creationId xmlns:a16="http://schemas.microsoft.com/office/drawing/2014/main" id="{AED8842F-4521-7B43-BCB9-524387ABAF9C}"/>
              </a:ext>
            </a:extLst>
          </p:cNvPr>
          <p:cNvSpPr txBox="1"/>
          <p:nvPr/>
        </p:nvSpPr>
        <p:spPr>
          <a:xfrm>
            <a:off x="1066800" y="991518"/>
            <a:ext cx="2678935" cy="646331"/>
          </a:xfrm>
          <a:prstGeom prst="rect">
            <a:avLst/>
          </a:prstGeom>
          <a:noFill/>
        </p:spPr>
        <p:txBody>
          <a:bodyPr wrap="square" rtlCol="0">
            <a:spAutoFit/>
          </a:bodyPr>
          <a:lstStyle/>
          <a:p>
            <a:r>
              <a:rPr lang="en-US" dirty="0"/>
              <a:t>Number of VMs = 5</a:t>
            </a:r>
            <a:br>
              <a:rPr lang="en-US" dirty="0"/>
            </a:br>
            <a:r>
              <a:rPr lang="en-US" dirty="0"/>
              <a:t>Overloaded = True</a:t>
            </a:r>
          </a:p>
        </p:txBody>
      </p:sp>
      <p:sp>
        <p:nvSpPr>
          <p:cNvPr id="6" name="TextBox 5">
            <a:extLst>
              <a:ext uri="{FF2B5EF4-FFF2-40B4-BE49-F238E27FC236}">
                <a16:creationId xmlns:a16="http://schemas.microsoft.com/office/drawing/2014/main" id="{E9C1E61A-EF43-FB49-91B3-05FBD016395C}"/>
              </a:ext>
            </a:extLst>
          </p:cNvPr>
          <p:cNvSpPr txBox="1"/>
          <p:nvPr/>
        </p:nvSpPr>
        <p:spPr>
          <a:xfrm>
            <a:off x="3615949" y="1599295"/>
            <a:ext cx="4657725" cy="369332"/>
          </a:xfrm>
          <a:prstGeom prst="rect">
            <a:avLst/>
          </a:prstGeom>
          <a:noFill/>
        </p:spPr>
        <p:txBody>
          <a:bodyPr wrap="square" rtlCol="0">
            <a:spAutoFit/>
          </a:bodyPr>
          <a:lstStyle/>
          <a:p>
            <a:r>
              <a:rPr lang="en-US" b="1" dirty="0"/>
              <a:t>1000 Tasks execution times (in seconds)</a:t>
            </a:r>
          </a:p>
        </p:txBody>
      </p:sp>
    </p:spTree>
    <p:extLst>
      <p:ext uri="{BB962C8B-B14F-4D97-AF65-F5344CB8AC3E}">
        <p14:creationId xmlns:p14="http://schemas.microsoft.com/office/powerpoint/2010/main" val="4127532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41492-74BB-4443-9740-FFD815A9429E}"/>
              </a:ext>
            </a:extLst>
          </p:cNvPr>
          <p:cNvSpPr>
            <a:spLocks noGrp="1"/>
          </p:cNvSpPr>
          <p:nvPr>
            <p:ph type="title"/>
          </p:nvPr>
        </p:nvSpPr>
        <p:spPr/>
        <p:txBody>
          <a:bodyPr/>
          <a:lstStyle/>
          <a:p>
            <a:r>
              <a:rPr lang="en-US" dirty="0"/>
              <a:t>RESULTS Ordering</a:t>
            </a:r>
          </a:p>
        </p:txBody>
      </p:sp>
      <p:sp>
        <p:nvSpPr>
          <p:cNvPr id="3" name="Content Placeholder 2">
            <a:extLst>
              <a:ext uri="{FF2B5EF4-FFF2-40B4-BE49-F238E27FC236}">
                <a16:creationId xmlns:a16="http://schemas.microsoft.com/office/drawing/2014/main" id="{10007966-1650-3248-B3E2-9E96757E52EA}"/>
              </a:ext>
            </a:extLst>
          </p:cNvPr>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Without Overloading</a:t>
            </a:r>
          </a:p>
          <a:p>
            <a:r>
              <a:rPr lang="en-US" dirty="0">
                <a:latin typeface="Times New Roman" panose="02020603050405020304" pitchFamily="18" charset="0"/>
                <a:cs typeface="Times New Roman" panose="02020603050405020304" pitchFamily="18" charset="0"/>
              </a:rPr>
              <a:t> Min Task Execution Time Approach&gt;Min Pending Tasks Approach&gt;Min Task Execution Time &amp; Overload-Check Approach&gt;Round Robin Approach</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With Overload</a:t>
            </a:r>
          </a:p>
          <a:p>
            <a:r>
              <a:rPr lang="en-US" dirty="0">
                <a:latin typeface="Times New Roman" panose="02020603050405020304" pitchFamily="18" charset="0"/>
                <a:cs typeface="Times New Roman" panose="02020603050405020304" pitchFamily="18" charset="0"/>
              </a:rPr>
              <a:t> Min Task Execution Time &amp; Overload-Check Approach &gt; Min Pending Tasks Approach &gt; Min Task Execution Time Approach &gt;Round Robin </a:t>
            </a:r>
            <a:r>
              <a:rPr lang="en-US" dirty="0" err="1">
                <a:latin typeface="Times New Roman" panose="02020603050405020304" pitchFamily="18" charset="0"/>
                <a:cs typeface="Times New Roman" panose="02020603050405020304" pitchFamily="18" charset="0"/>
              </a:rPr>
              <a:t>Approac</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8023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0B616-55FD-4A68-B1F4-600A24205AB8}"/>
              </a:ext>
            </a:extLst>
          </p:cNvPr>
          <p:cNvSpPr>
            <a:spLocks noGrp="1"/>
          </p:cNvSpPr>
          <p:nvPr>
            <p:ph type="title"/>
          </p:nvPr>
        </p:nvSpPr>
        <p:spPr/>
        <p:txBody>
          <a:bodyPr/>
          <a:lstStyle/>
          <a:p>
            <a:r>
              <a:rPr lang="en-US" dirty="0"/>
              <a:t>FAILED APPROCHES AND LESSON LEARNT</a:t>
            </a:r>
          </a:p>
        </p:txBody>
      </p:sp>
      <p:sp>
        <p:nvSpPr>
          <p:cNvPr id="3" name="Content Placeholder 2">
            <a:extLst>
              <a:ext uri="{FF2B5EF4-FFF2-40B4-BE49-F238E27FC236}">
                <a16:creationId xmlns:a16="http://schemas.microsoft.com/office/drawing/2014/main" id="{CACF361F-72E5-4CA1-AEDB-4E76BAD2129F}"/>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Concurrency Modification Exception:</a:t>
            </a:r>
          </a:p>
          <a:p>
            <a:pPr marL="0" indent="0">
              <a:buNone/>
            </a:pPr>
            <a:r>
              <a:rPr lang="en-US" dirty="0">
                <a:latin typeface="Times New Roman" panose="02020603050405020304" pitchFamily="18" charset="0"/>
                <a:cs typeface="Times New Roman" panose="02020603050405020304" pitchFamily="18" charset="0"/>
              </a:rPr>
              <a:t>We were using a Collection for storing the execution time for each task-resource pair. Each time a task was executed we were updating the value. </a:t>
            </a:r>
          </a:p>
          <a:p>
            <a:pPr marL="0" indent="0">
              <a:buNone/>
            </a:pPr>
            <a:r>
              <a:rPr lang="en-US" dirty="0">
                <a:latin typeface="Times New Roman" panose="02020603050405020304" pitchFamily="18" charset="0"/>
                <a:cs typeface="Times New Roman" panose="02020603050405020304" pitchFamily="18" charset="0"/>
              </a:rPr>
              <a:t>Also, we were sorting this collection list each time we had a new request coming for scheduling. </a:t>
            </a:r>
          </a:p>
          <a:p>
            <a:pPr marL="0" indent="0">
              <a:buNone/>
            </a:pPr>
            <a:r>
              <a:rPr lang="en-US" dirty="0">
                <a:latin typeface="Times New Roman" panose="02020603050405020304" pitchFamily="18" charset="0"/>
                <a:cs typeface="Times New Roman" panose="02020603050405020304" pitchFamily="18" charset="0"/>
              </a:rPr>
              <a:t>This concurrent update and read created exception</a:t>
            </a:r>
          </a:p>
          <a:p>
            <a:pPr marL="0" indent="0">
              <a:buNone/>
            </a:pPr>
            <a:r>
              <a:rPr lang="en-US" dirty="0">
                <a:latin typeface="Times New Roman" panose="02020603050405020304" pitchFamily="18" charset="0"/>
                <a:cs typeface="Times New Roman" panose="02020603050405020304" pitchFamily="18" charset="0"/>
              </a:rPr>
              <a:t>Solution: changed the design so that we don’t need to sort the collection each time a new request comes. </a:t>
            </a:r>
          </a:p>
          <a:p>
            <a:r>
              <a:rPr lang="en-US" dirty="0">
                <a:latin typeface="Times New Roman" panose="02020603050405020304" pitchFamily="18" charset="0"/>
                <a:cs typeface="Times New Roman" panose="02020603050405020304" pitchFamily="18" charset="0"/>
              </a:rPr>
              <a:t>Atomic Integer for selecting the container in round robin approach</a:t>
            </a:r>
          </a:p>
          <a:p>
            <a:r>
              <a:rPr lang="en-US" dirty="0">
                <a:latin typeface="Times New Roman" panose="02020603050405020304" pitchFamily="18" charset="0"/>
                <a:cs typeface="Times New Roman" panose="02020603050405020304" pitchFamily="18" charset="0"/>
              </a:rPr>
              <a:t>Concurrency linked list for implementing the 'Error Handling Feature’.</a:t>
            </a:r>
          </a:p>
        </p:txBody>
      </p:sp>
    </p:spTree>
    <p:extLst>
      <p:ext uri="{BB962C8B-B14F-4D97-AF65-F5344CB8AC3E}">
        <p14:creationId xmlns:p14="http://schemas.microsoft.com/office/powerpoint/2010/main" val="3097104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22535-AF2D-9244-B4A7-CC9987A395CF}"/>
              </a:ext>
            </a:extLst>
          </p:cNvPr>
          <p:cNvSpPr>
            <a:spLocks noGrp="1"/>
          </p:cNvSpPr>
          <p:nvPr>
            <p:ph type="title"/>
          </p:nvPr>
        </p:nvSpPr>
        <p:spPr/>
        <p:txBody>
          <a:bodyPr/>
          <a:lstStyle/>
          <a:p>
            <a:r>
              <a:rPr lang="en-US" dirty="0"/>
              <a:t>LIMITATIONS AND FUTURE WORK</a:t>
            </a:r>
          </a:p>
        </p:txBody>
      </p:sp>
      <p:sp>
        <p:nvSpPr>
          <p:cNvPr id="3" name="Content Placeholder 2">
            <a:extLst>
              <a:ext uri="{FF2B5EF4-FFF2-40B4-BE49-F238E27FC236}">
                <a16:creationId xmlns:a16="http://schemas.microsoft.com/office/drawing/2014/main" id="{5F3CF98A-BA3D-CA4E-A81B-999818366A8D}"/>
              </a:ext>
            </a:extLst>
          </p:cNvPr>
          <p:cNvSpPr>
            <a:spLocks noGrp="1"/>
          </p:cNvSpPr>
          <p:nvPr>
            <p:ph idx="1"/>
          </p:nvPr>
        </p:nvSpPr>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Limitations</a:t>
            </a:r>
          </a:p>
          <a:p>
            <a:r>
              <a:rPr lang="en-US" dirty="0">
                <a:latin typeface="Times New Roman" panose="02020603050405020304" pitchFamily="18" charset="0"/>
                <a:cs typeface="Times New Roman" panose="02020603050405020304" pitchFamily="18" charset="0"/>
              </a:rPr>
              <a:t>Tuning: We need to tune resource utilization thresholds each time new tasks will come.</a:t>
            </a:r>
          </a:p>
          <a:p>
            <a:r>
              <a:rPr lang="en-US" dirty="0">
                <a:latin typeface="Times New Roman" panose="02020603050405020304" pitchFamily="18" charset="0"/>
                <a:cs typeface="Times New Roman" panose="02020603050405020304" pitchFamily="18" charset="0"/>
              </a:rPr>
              <a:t>Failure Handling: If a container crashed due to overload, we need to create a process that would reboot the container. Same if the application inside the container crashed.</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Future Work</a:t>
            </a:r>
          </a:p>
          <a:p>
            <a:r>
              <a:rPr lang="en-US" dirty="0">
                <a:latin typeface="Times New Roman" panose="02020603050405020304" pitchFamily="18" charset="0"/>
                <a:cs typeface="Times New Roman" panose="02020603050405020304" pitchFamily="18" charset="0"/>
              </a:rPr>
              <a:t>Algorithm Improvement: We can used weighted approach for Min Queue Length approach, where weights can be given according to tasks execution times. </a:t>
            </a:r>
          </a:p>
          <a:p>
            <a:r>
              <a:rPr lang="en-US" dirty="0">
                <a:latin typeface="Times New Roman" panose="02020603050405020304" pitchFamily="18" charset="0"/>
                <a:cs typeface="Times New Roman" panose="02020603050405020304" pitchFamily="18" charset="0"/>
              </a:rPr>
              <a:t>Scalability: We can use multiple Load balancers to decrease traffic on a single load balancer.</a:t>
            </a:r>
          </a:p>
          <a:p>
            <a:r>
              <a:rPr lang="en-US" dirty="0">
                <a:latin typeface="Times New Roman" panose="02020603050405020304" pitchFamily="18" charset="0"/>
                <a:cs typeface="Times New Roman" panose="02020603050405020304" pitchFamily="18" charset="0"/>
              </a:rPr>
              <a:t>Scalability: If all the containers are overloaded, we can create a temporary container which would be turned off when not needed.</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26496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B258B-2ABE-8D42-837B-C2B4139C6C0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240F21B-EBFA-0049-81B6-09063608563F}"/>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A. Ahluwalia and V. Sharma, “A survey on task scheduling techniques in cloud computing,” 2016. </a:t>
            </a:r>
          </a:p>
          <a:p>
            <a:r>
              <a:rPr lang="en-IN" dirty="0">
                <a:latin typeface="Times New Roman" panose="02020603050405020304" pitchFamily="18" charset="0"/>
                <a:cs typeface="Times New Roman" panose="02020603050405020304" pitchFamily="18" charset="0"/>
              </a:rPr>
              <a:t>M. </a:t>
            </a:r>
            <a:r>
              <a:rPr lang="en-IN" dirty="0" err="1">
                <a:latin typeface="Times New Roman" panose="02020603050405020304" pitchFamily="18" charset="0"/>
                <a:cs typeface="Times New Roman" panose="02020603050405020304" pitchFamily="18" charset="0"/>
              </a:rPr>
              <a:t>Moniruzzaman</a:t>
            </a:r>
            <a:r>
              <a:rPr lang="en-IN" dirty="0">
                <a:latin typeface="Times New Roman" panose="02020603050405020304" pitchFamily="18" charset="0"/>
                <a:cs typeface="Times New Roman" panose="02020603050405020304" pitchFamily="18" charset="0"/>
              </a:rPr>
              <a:t>, K. Idrees, M. </a:t>
            </a:r>
            <a:r>
              <a:rPr lang="en-IN" dirty="0" err="1">
                <a:latin typeface="Times New Roman" panose="02020603050405020304" pitchFamily="18" charset="0"/>
                <a:cs typeface="Times New Roman" panose="02020603050405020304" pitchFamily="18" charset="0"/>
              </a:rPr>
              <a:t>Rossbory</a:t>
            </a:r>
            <a:r>
              <a:rPr lang="en-IN" dirty="0">
                <a:latin typeface="Times New Roman" panose="02020603050405020304" pitchFamily="18" charset="0"/>
                <a:cs typeface="Times New Roman" panose="02020603050405020304" pitchFamily="18" charset="0"/>
              </a:rPr>
              <a:t>, and J. </a:t>
            </a:r>
            <a:r>
              <a:rPr lang="en-IN" dirty="0" err="1">
                <a:latin typeface="Times New Roman" panose="02020603050405020304" pitchFamily="18" charset="0"/>
                <a:cs typeface="Times New Roman" panose="02020603050405020304" pitchFamily="18" charset="0"/>
              </a:rPr>
              <a:t>Gracia</a:t>
            </a:r>
            <a:r>
              <a:rPr lang="en-IN" dirty="0">
                <a:latin typeface="Times New Roman" panose="02020603050405020304" pitchFamily="18" charset="0"/>
                <a:cs typeface="Times New Roman" panose="02020603050405020304" pitchFamily="18" charset="0"/>
              </a:rPr>
              <a:t>, “An adaptive load-balancer for task-scheduling in </a:t>
            </a:r>
            <a:r>
              <a:rPr lang="en-IN" dirty="0" err="1">
                <a:latin typeface="Times New Roman" panose="02020603050405020304" pitchFamily="18" charset="0"/>
                <a:cs typeface="Times New Roman" panose="02020603050405020304" pitchFamily="18" charset="0"/>
              </a:rPr>
              <a:t>fastflow</a:t>
            </a:r>
            <a:r>
              <a:rPr lang="en-IN" dirty="0">
                <a:latin typeface="Times New Roman" panose="02020603050405020304" pitchFamily="18" charset="0"/>
                <a:cs typeface="Times New Roman" panose="02020603050405020304" pitchFamily="18" charset="0"/>
              </a:rPr>
              <a:t>,” 2015. </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Raja Manish Singh, </a:t>
            </a:r>
            <a:r>
              <a:rPr lang="en-IN" dirty="0" err="1">
                <a:latin typeface="Times New Roman" panose="02020603050405020304" pitchFamily="18" charset="0"/>
                <a:cs typeface="Times New Roman" panose="02020603050405020304" pitchFamily="18" charset="0"/>
              </a:rPr>
              <a:t>Sanchita</a:t>
            </a:r>
            <a:r>
              <a:rPr lang="en-IN" dirty="0">
                <a:latin typeface="Times New Roman" panose="02020603050405020304" pitchFamily="18" charset="0"/>
                <a:cs typeface="Times New Roman" panose="02020603050405020304" pitchFamily="18" charset="0"/>
              </a:rPr>
              <a:t> Paul and Abhishek Kumar, “Task Scheduling in Cloud Computing: Review”</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070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04C3E-A920-124B-B5CD-CDE970929D92}"/>
              </a:ext>
            </a:extLst>
          </p:cNvPr>
          <p:cNvSpPr>
            <a:spLocks noGrp="1"/>
          </p:cNvSpPr>
          <p:nvPr>
            <p:ph type="title"/>
          </p:nvPr>
        </p:nvSpPr>
        <p:spPr/>
        <p:txBody>
          <a:bodyPr/>
          <a:lstStyle/>
          <a:p>
            <a:r>
              <a:rPr lang="en-US" dirty="0"/>
              <a:t>TASK SCHEDULING - A NP-HARD PROBLEM</a:t>
            </a:r>
          </a:p>
        </p:txBody>
      </p:sp>
      <p:sp>
        <p:nvSpPr>
          <p:cNvPr id="3" name="Content Placeholder 2">
            <a:extLst>
              <a:ext uri="{FF2B5EF4-FFF2-40B4-BE49-F238E27FC236}">
                <a16:creationId xmlns:a16="http://schemas.microsoft.com/office/drawing/2014/main" id="{A93E6B92-A2F5-0643-9CEC-2270A83CCCD2}"/>
              </a:ext>
            </a:extLst>
          </p:cNvPr>
          <p:cNvSpPr>
            <a:spLocks noGrp="1"/>
          </p:cNvSpPr>
          <p:nvPr>
            <p:ph idx="1"/>
          </p:nvPr>
        </p:nvSpPr>
        <p:spPr/>
        <p:txBody>
          <a:bodyPr>
            <a:normAutofit fontScale="92500"/>
          </a:bodyPr>
          <a:lstStyle/>
          <a:p>
            <a:r>
              <a:rPr lang="en-IN" dirty="0">
                <a:latin typeface="Times New Roman" panose="02020603050405020304" pitchFamily="18" charset="0"/>
                <a:cs typeface="Times New Roman" panose="02020603050405020304" pitchFamily="18" charset="0"/>
              </a:rPr>
              <a:t>All over the years, task scheduling has been a major research area. Task scheduling is a NP-Hard Problem. A system’s performance can be significantly impacted by the efficiency of the task scheduling algorithm. The design and efficiency of these algorithms vary in different architectures and environments starting from single processor, passing by multiprocessor and ending with cloud computing. In cloud computing, one of the aspects of task scheduling is the allocation of tasks to different virtual machines. To give an analogy, task scheduling in case of cloud computing is same as multitasking, that is when several programs are being concurrently run on a computer.</a:t>
            </a:r>
          </a:p>
          <a:p>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Task scheduling is a NP-Hard problem. There are a lot of heuristic methods available for solving this, however none of them would be considered optimal. These strategies are said to be near-optimal which take less than polynomial time to provide an approximate-optimal solution. The idea is to search a near-optimal path in the search-space when there are several paths available and ignore the other paths to schedule the task. Task Scheduling is a simplified conversion from Knapsack problem which is a NP-Hard Problem. </a:t>
            </a: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7491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grpSp>
        <p:nvGrpSpPr>
          <p:cNvPr id="16" name="Group 10">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3" name="Oval 12">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15" name="Freeform: Shape 14">
            <a:extLst>
              <a:ext uri="{FF2B5EF4-FFF2-40B4-BE49-F238E27FC236}">
                <a16:creationId xmlns:a16="http://schemas.microsoft.com/office/drawing/2014/main" id="{3E9FBC8E-8666-4442-8D7D-B250510CD4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84" y="2005"/>
            <a:ext cx="10908632" cy="6853991"/>
          </a:xfrm>
          <a:custGeom>
            <a:avLst/>
            <a:gdLst>
              <a:gd name="connsiteX0" fmla="*/ 9059740 w 10908632"/>
              <a:gd name="connsiteY0" fmla="*/ 0 h 6853991"/>
              <a:gd name="connsiteX1" fmla="*/ 9694921 w 10908632"/>
              <a:gd name="connsiteY1" fmla="*/ 0 h 6853991"/>
              <a:gd name="connsiteX2" fmla="*/ 9825053 w 10908632"/>
              <a:gd name="connsiteY2" fmla="*/ 165594 h 6853991"/>
              <a:gd name="connsiteX3" fmla="*/ 10908632 w 10908632"/>
              <a:gd name="connsiteY3" fmla="*/ 3429000 h 6853991"/>
              <a:gd name="connsiteX4" fmla="*/ 9825053 w 10908632"/>
              <a:gd name="connsiteY4" fmla="*/ 6692406 h 6853991"/>
              <a:gd name="connsiteX5" fmla="*/ 9698072 w 10908632"/>
              <a:gd name="connsiteY5" fmla="*/ 6853991 h 6853991"/>
              <a:gd name="connsiteX6" fmla="*/ 9063562 w 10908632"/>
              <a:gd name="connsiteY6" fmla="*/ 6853991 h 6853991"/>
              <a:gd name="connsiteX7" fmla="*/ 9138428 w 10908632"/>
              <a:gd name="connsiteY7" fmla="*/ 6775466 h 6853991"/>
              <a:gd name="connsiteX8" fmla="*/ 10431379 w 10908632"/>
              <a:gd name="connsiteY8" fmla="*/ 3429000 h 6853991"/>
              <a:gd name="connsiteX9" fmla="*/ 9138428 w 10908632"/>
              <a:gd name="connsiteY9" fmla="*/ 82534 h 6853991"/>
              <a:gd name="connsiteX10" fmla="*/ 2037821 w 10908632"/>
              <a:gd name="connsiteY10" fmla="*/ 0 h 6853991"/>
              <a:gd name="connsiteX11" fmla="*/ 8870811 w 10908632"/>
              <a:gd name="connsiteY11" fmla="*/ 0 h 6853991"/>
              <a:gd name="connsiteX12" fmla="*/ 8877212 w 10908632"/>
              <a:gd name="connsiteY12" fmla="*/ 6103 h 6853991"/>
              <a:gd name="connsiteX13" fmla="*/ 10295021 w 10908632"/>
              <a:gd name="connsiteY13" fmla="*/ 3429000 h 6853991"/>
              <a:gd name="connsiteX14" fmla="*/ 8877212 w 10908632"/>
              <a:gd name="connsiteY14" fmla="*/ 6851897 h 6853991"/>
              <a:gd name="connsiteX15" fmla="*/ 8875015 w 10908632"/>
              <a:gd name="connsiteY15" fmla="*/ 6853991 h 6853991"/>
              <a:gd name="connsiteX16" fmla="*/ 2033617 w 10908632"/>
              <a:gd name="connsiteY16" fmla="*/ 6853991 h 6853991"/>
              <a:gd name="connsiteX17" fmla="*/ 2031421 w 10908632"/>
              <a:gd name="connsiteY17" fmla="*/ 6851897 h 6853991"/>
              <a:gd name="connsiteX18" fmla="*/ 613611 w 10908632"/>
              <a:gd name="connsiteY18" fmla="*/ 3429000 h 6853991"/>
              <a:gd name="connsiteX19" fmla="*/ 2031420 w 10908632"/>
              <a:gd name="connsiteY19" fmla="*/ 6103 h 6853991"/>
              <a:gd name="connsiteX20" fmla="*/ 1213711 w 10908632"/>
              <a:gd name="connsiteY20" fmla="*/ 0 h 6853991"/>
              <a:gd name="connsiteX21" fmla="*/ 1848893 w 10908632"/>
              <a:gd name="connsiteY21" fmla="*/ 0 h 6853991"/>
              <a:gd name="connsiteX22" fmla="*/ 1770204 w 10908632"/>
              <a:gd name="connsiteY22" fmla="*/ 82534 h 6853991"/>
              <a:gd name="connsiteX23" fmla="*/ 477253 w 10908632"/>
              <a:gd name="connsiteY23" fmla="*/ 3429000 h 6853991"/>
              <a:gd name="connsiteX24" fmla="*/ 1770204 w 10908632"/>
              <a:gd name="connsiteY24" fmla="*/ 6775466 h 6853991"/>
              <a:gd name="connsiteX25" fmla="*/ 1845071 w 10908632"/>
              <a:gd name="connsiteY25" fmla="*/ 6853991 h 6853991"/>
              <a:gd name="connsiteX26" fmla="*/ 1210561 w 10908632"/>
              <a:gd name="connsiteY26" fmla="*/ 6853991 h 6853991"/>
              <a:gd name="connsiteX27" fmla="*/ 1083579 w 10908632"/>
              <a:gd name="connsiteY27" fmla="*/ 6692406 h 6853991"/>
              <a:gd name="connsiteX28" fmla="*/ 0 w 10908632"/>
              <a:gd name="connsiteY28" fmla="*/ 3429000 h 6853991"/>
              <a:gd name="connsiteX29" fmla="*/ 1083579 w 10908632"/>
              <a:gd name="connsiteY29" fmla="*/ 165594 h 6853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908632" h="6853991">
                <a:moveTo>
                  <a:pt x="9059740" y="0"/>
                </a:moveTo>
                <a:lnTo>
                  <a:pt x="9694921" y="0"/>
                </a:lnTo>
                <a:lnTo>
                  <a:pt x="9825053" y="165594"/>
                </a:lnTo>
                <a:cubicBezTo>
                  <a:pt x="10505610" y="1075607"/>
                  <a:pt x="10908632" y="2205238"/>
                  <a:pt x="10908632" y="3429000"/>
                </a:cubicBezTo>
                <a:cubicBezTo>
                  <a:pt x="10908632" y="4652762"/>
                  <a:pt x="10505610" y="5782393"/>
                  <a:pt x="9825053" y="6692406"/>
                </a:cubicBezTo>
                <a:lnTo>
                  <a:pt x="9698072" y="6853991"/>
                </a:lnTo>
                <a:lnTo>
                  <a:pt x="9063562" y="6853991"/>
                </a:lnTo>
                <a:lnTo>
                  <a:pt x="9138428" y="6775466"/>
                </a:lnTo>
                <a:cubicBezTo>
                  <a:pt x="9941761" y="5891604"/>
                  <a:pt x="10431379" y="4717480"/>
                  <a:pt x="10431379" y="3429000"/>
                </a:cubicBezTo>
                <a:cubicBezTo>
                  <a:pt x="10431379" y="2140521"/>
                  <a:pt x="9941761" y="966397"/>
                  <a:pt x="9138428" y="82534"/>
                </a:cubicBezTo>
                <a:close/>
                <a:moveTo>
                  <a:pt x="2037821" y="0"/>
                </a:moveTo>
                <a:lnTo>
                  <a:pt x="8870811" y="0"/>
                </a:lnTo>
                <a:lnTo>
                  <a:pt x="8877212" y="6103"/>
                </a:lnTo>
                <a:cubicBezTo>
                  <a:pt x="9753207" y="882099"/>
                  <a:pt x="10295021" y="2092275"/>
                  <a:pt x="10295021" y="3429000"/>
                </a:cubicBezTo>
                <a:cubicBezTo>
                  <a:pt x="10295021" y="4765725"/>
                  <a:pt x="9753207" y="5975902"/>
                  <a:pt x="8877212" y="6851897"/>
                </a:cubicBezTo>
                <a:lnTo>
                  <a:pt x="8875015" y="6853991"/>
                </a:lnTo>
                <a:lnTo>
                  <a:pt x="2033617" y="6853991"/>
                </a:lnTo>
                <a:lnTo>
                  <a:pt x="2031421" y="6851897"/>
                </a:lnTo>
                <a:cubicBezTo>
                  <a:pt x="1155426" y="5975902"/>
                  <a:pt x="613611" y="4765725"/>
                  <a:pt x="613611" y="3429000"/>
                </a:cubicBezTo>
                <a:cubicBezTo>
                  <a:pt x="613611" y="2092275"/>
                  <a:pt x="1155425" y="882099"/>
                  <a:pt x="2031420" y="6103"/>
                </a:cubicBezTo>
                <a:close/>
                <a:moveTo>
                  <a:pt x="1213711" y="0"/>
                </a:moveTo>
                <a:lnTo>
                  <a:pt x="1848893" y="0"/>
                </a:lnTo>
                <a:lnTo>
                  <a:pt x="1770204" y="82534"/>
                </a:lnTo>
                <a:cubicBezTo>
                  <a:pt x="966871" y="966397"/>
                  <a:pt x="477253" y="2140521"/>
                  <a:pt x="477253" y="3429000"/>
                </a:cubicBezTo>
                <a:cubicBezTo>
                  <a:pt x="477253" y="4717480"/>
                  <a:pt x="966872" y="5891604"/>
                  <a:pt x="1770204" y="6775466"/>
                </a:cubicBezTo>
                <a:lnTo>
                  <a:pt x="1845071" y="6853991"/>
                </a:lnTo>
                <a:lnTo>
                  <a:pt x="1210561" y="6853991"/>
                </a:lnTo>
                <a:lnTo>
                  <a:pt x="1083579" y="6692406"/>
                </a:lnTo>
                <a:cubicBezTo>
                  <a:pt x="403022" y="5782393"/>
                  <a:pt x="0" y="4652762"/>
                  <a:pt x="0" y="3429000"/>
                </a:cubicBezTo>
                <a:cubicBezTo>
                  <a:pt x="0" y="2205238"/>
                  <a:pt x="403022" y="1075607"/>
                  <a:pt x="1083579" y="165594"/>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pic>
        <p:nvPicPr>
          <p:cNvPr id="6" name="Picture 5" descr="A computer sitting on top of a wooden table&#10;&#10;Description automatically generated">
            <a:extLst>
              <a:ext uri="{FF2B5EF4-FFF2-40B4-BE49-F238E27FC236}">
                <a16:creationId xmlns:a16="http://schemas.microsoft.com/office/drawing/2014/main" id="{6B1EAE44-2A32-734E-9E4D-AEED3ADD14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58561" y="1217947"/>
            <a:ext cx="6674879" cy="4422105"/>
          </a:xfrm>
          <a:prstGeom prst="rect">
            <a:avLst/>
          </a:prstGeom>
        </p:spPr>
      </p:pic>
    </p:spTree>
    <p:extLst>
      <p:ext uri="{BB962C8B-B14F-4D97-AF65-F5344CB8AC3E}">
        <p14:creationId xmlns:p14="http://schemas.microsoft.com/office/powerpoint/2010/main" val="52170490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B9329-4D77-D14F-B45B-9798B8C5F2B7}"/>
              </a:ext>
            </a:extLst>
          </p:cNvPr>
          <p:cNvSpPr>
            <a:spLocks noGrp="1"/>
          </p:cNvSpPr>
          <p:nvPr>
            <p:ph type="title"/>
          </p:nvPr>
        </p:nvSpPr>
        <p:spPr/>
        <p:txBody>
          <a:bodyPr/>
          <a:lstStyle/>
          <a:p>
            <a:r>
              <a:rPr lang="en-US" dirty="0"/>
              <a:t>Heuristic solvers </a:t>
            </a:r>
            <a:r>
              <a:rPr lang="en-US" dirty="0" err="1"/>
              <a:t>TYpes</a:t>
            </a:r>
            <a:endParaRPr lang="en-US" dirty="0"/>
          </a:p>
        </p:txBody>
      </p:sp>
      <p:sp>
        <p:nvSpPr>
          <p:cNvPr id="3" name="Content Placeholder 2">
            <a:extLst>
              <a:ext uri="{FF2B5EF4-FFF2-40B4-BE49-F238E27FC236}">
                <a16:creationId xmlns:a16="http://schemas.microsoft.com/office/drawing/2014/main" id="{09D6CEC8-39A8-AA4D-B31F-3E15243F2E67}"/>
              </a:ext>
            </a:extLst>
          </p:cNvPr>
          <p:cNvSpPr>
            <a:spLocks noGrp="1"/>
          </p:cNvSpPr>
          <p:nvPr>
            <p:ph idx="1"/>
          </p:nvPr>
        </p:nvSpPr>
        <p:spPr/>
        <p:txBody>
          <a:bodyPr>
            <a:normAutofit lnSpcReduction="10000"/>
          </a:bodyPr>
          <a:lstStyle/>
          <a:p>
            <a:r>
              <a:rPr lang="en-US" dirty="0"/>
              <a:t>CLUSTER SCHEDULING</a:t>
            </a:r>
          </a:p>
          <a:p>
            <a:pPr marL="0" indent="0">
              <a:buNone/>
            </a:pPr>
            <a:r>
              <a:rPr lang="en-US" dirty="0"/>
              <a:t>It refers to using as much processors as possible for the sub-tasks to increase the effectiveness of the make-span of the schedule generated. Here multiple processors can be connected to the shared main memory via a bus.</a:t>
            </a:r>
          </a:p>
          <a:p>
            <a:pPr marL="0" indent="0">
              <a:buNone/>
            </a:pPr>
            <a:r>
              <a:rPr lang="en-US" dirty="0"/>
              <a:t>For e.g.: </a:t>
            </a:r>
            <a:r>
              <a:rPr lang="en-IN" dirty="0"/>
              <a:t>H. Cheng, “A high efficient task scheduling algorithm based on heterogeneous multi-core processor,” in Database Tech-</a:t>
            </a:r>
            <a:r>
              <a:rPr lang="en-IN" dirty="0" err="1"/>
              <a:t>nology</a:t>
            </a:r>
            <a:r>
              <a:rPr lang="en-IN" dirty="0"/>
              <a:t> and Applications (DBTA), 2010 2nd International Workshop on, Nov. 2010, pp. 1–4.</a:t>
            </a:r>
            <a:endParaRPr lang="en-US" dirty="0"/>
          </a:p>
          <a:p>
            <a:endParaRPr lang="en-US" dirty="0"/>
          </a:p>
          <a:p>
            <a:r>
              <a:rPr lang="en-US" dirty="0"/>
              <a:t>LIST SCHEDULING</a:t>
            </a:r>
          </a:p>
          <a:p>
            <a:pPr marL="0" indent="0">
              <a:buNone/>
            </a:pPr>
            <a:r>
              <a:rPr lang="en-US" dirty="0"/>
              <a:t>It consists of 2 phases. In the first phase subtasks are given a priority and put in a list containing all the tasks. In the second phase, the subtasks are assigned to different processors when the processors are available to serve.</a:t>
            </a:r>
          </a:p>
        </p:txBody>
      </p:sp>
    </p:spTree>
    <p:extLst>
      <p:ext uri="{BB962C8B-B14F-4D97-AF65-F5344CB8AC3E}">
        <p14:creationId xmlns:p14="http://schemas.microsoft.com/office/powerpoint/2010/main" val="2844293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3A5B2-928E-964A-80EF-88BBFAFE9FB8}"/>
              </a:ext>
            </a:extLst>
          </p:cNvPr>
          <p:cNvSpPr>
            <a:spLocks noGrp="1"/>
          </p:cNvSpPr>
          <p:nvPr>
            <p:ph type="title"/>
          </p:nvPr>
        </p:nvSpPr>
        <p:spPr/>
        <p:txBody>
          <a:bodyPr/>
          <a:lstStyle/>
          <a:p>
            <a:r>
              <a:rPr lang="en-US" dirty="0"/>
              <a:t>TASK SCHEDULING TYPES</a:t>
            </a:r>
          </a:p>
        </p:txBody>
      </p:sp>
      <p:sp>
        <p:nvSpPr>
          <p:cNvPr id="3" name="Content Placeholder 2">
            <a:extLst>
              <a:ext uri="{FF2B5EF4-FFF2-40B4-BE49-F238E27FC236}">
                <a16:creationId xmlns:a16="http://schemas.microsoft.com/office/drawing/2014/main" id="{609CF60B-5F47-B044-AA11-C94C8344A6C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STATIC TASK SCHEDULING</a:t>
            </a:r>
          </a:p>
          <a:p>
            <a:pPr marL="0" indent="0">
              <a:buNone/>
            </a:pPr>
            <a:r>
              <a:rPr lang="en-US" dirty="0">
                <a:latin typeface="Times New Roman" panose="02020603050405020304" pitchFamily="18" charset="0"/>
                <a:cs typeface="Times New Roman" panose="02020603050405020304" pitchFamily="18" charset="0"/>
              </a:rPr>
              <a:t>In case of static task scheduling, we already have information about time taken for tasks to execute and the Computer resources we have. So, we map which tasks are to be run on which system depending on the static information we already have.</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DYNAMIC TASK SCHEDULING</a:t>
            </a:r>
          </a:p>
          <a:p>
            <a:pPr marL="0" indent="0">
              <a:buNone/>
            </a:pPr>
            <a:r>
              <a:rPr lang="en-US" dirty="0">
                <a:latin typeface="Times New Roman" panose="02020603050405020304" pitchFamily="18" charset="0"/>
                <a:cs typeface="Times New Roman" panose="02020603050405020304" pitchFamily="18" charset="0"/>
              </a:rPr>
              <a:t>In case of dynamic task scheduling, besides depending on the task execution times, also depend on the current state of the computers we have. This includes the current </a:t>
            </a:r>
            <a:r>
              <a:rPr lang="en-US" dirty="0" err="1">
                <a:latin typeface="Times New Roman" panose="02020603050405020304" pitchFamily="18" charset="0"/>
                <a:cs typeface="Times New Roman" panose="02020603050405020304" pitchFamily="18" charset="0"/>
              </a:rPr>
              <a:t>cpu</a:t>
            </a:r>
            <a:r>
              <a:rPr lang="en-US" dirty="0">
                <a:latin typeface="Times New Roman" panose="02020603050405020304" pitchFamily="18" charset="0"/>
                <a:cs typeface="Times New Roman" panose="02020603050405020304" pitchFamily="18" charset="0"/>
              </a:rPr>
              <a:t> state, memory state, etc. So the tasks are mapped to the computers depending on these factors which dynamically change and affect the scheduling of the tasks.</a:t>
            </a:r>
          </a:p>
        </p:txBody>
      </p:sp>
    </p:spTree>
    <p:extLst>
      <p:ext uri="{BB962C8B-B14F-4D97-AF65-F5344CB8AC3E}">
        <p14:creationId xmlns:p14="http://schemas.microsoft.com/office/powerpoint/2010/main" val="1273797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F055-12AD-464C-87CC-E3EE8C775582}"/>
              </a:ext>
            </a:extLst>
          </p:cNvPr>
          <p:cNvSpPr>
            <a:spLocks noGrp="1"/>
          </p:cNvSpPr>
          <p:nvPr>
            <p:ph type="title"/>
          </p:nvPr>
        </p:nvSpPr>
        <p:spPr/>
        <p:txBody>
          <a:bodyPr/>
          <a:lstStyle/>
          <a:p>
            <a:r>
              <a:rPr lang="en-US" dirty="0"/>
              <a:t>TASK SCHEDULING ALGORITHMS</a:t>
            </a:r>
          </a:p>
        </p:txBody>
      </p:sp>
      <p:sp>
        <p:nvSpPr>
          <p:cNvPr id="3" name="Content Placeholder 2">
            <a:extLst>
              <a:ext uri="{FF2B5EF4-FFF2-40B4-BE49-F238E27FC236}">
                <a16:creationId xmlns:a16="http://schemas.microsoft.com/office/drawing/2014/main" id="{FB80ACCD-80C6-A64F-B90A-1AEF57211706}"/>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Round Robin </a:t>
            </a:r>
          </a:p>
          <a:p>
            <a:r>
              <a:rPr lang="en-IN" dirty="0">
                <a:latin typeface="Times New Roman" panose="02020603050405020304" pitchFamily="18" charset="0"/>
                <a:cs typeface="Times New Roman" panose="02020603050405020304" pitchFamily="18" charset="0"/>
              </a:rPr>
              <a:t>Weighted Round Robin </a:t>
            </a:r>
          </a:p>
          <a:p>
            <a:r>
              <a:rPr lang="en-IN" dirty="0">
                <a:latin typeface="Times New Roman" panose="02020603050405020304" pitchFamily="18" charset="0"/>
                <a:cs typeface="Times New Roman" panose="02020603050405020304" pitchFamily="18" charset="0"/>
              </a:rPr>
              <a:t>Source IP hash</a:t>
            </a:r>
          </a:p>
          <a:p>
            <a:r>
              <a:rPr lang="en-IN" dirty="0">
                <a:latin typeface="Times New Roman" panose="02020603050405020304" pitchFamily="18" charset="0"/>
                <a:cs typeface="Times New Roman" panose="02020603050405020304" pitchFamily="18" charset="0"/>
              </a:rPr>
              <a:t>URL hash</a:t>
            </a:r>
          </a:p>
          <a:p>
            <a:r>
              <a:rPr lang="en-IN" dirty="0">
                <a:latin typeface="Times New Roman" panose="02020603050405020304" pitchFamily="18" charset="0"/>
                <a:cs typeface="Times New Roman" panose="02020603050405020304" pitchFamily="18" charset="0"/>
              </a:rPr>
              <a:t>Least connections</a:t>
            </a:r>
          </a:p>
          <a:p>
            <a:r>
              <a:rPr lang="en-IN" dirty="0">
                <a:latin typeface="Times New Roman" panose="02020603050405020304" pitchFamily="18" charset="0"/>
                <a:cs typeface="Times New Roman" panose="02020603050405020304" pitchFamily="18" charset="0"/>
              </a:rPr>
              <a:t>Least traffic</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9282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78CE1-3B69-49D5-A8AB-3C125D4AAAAF}"/>
              </a:ext>
            </a:extLst>
          </p:cNvPr>
          <p:cNvSpPr>
            <a:spLocks noGrp="1"/>
          </p:cNvSpPr>
          <p:nvPr>
            <p:ph type="title"/>
          </p:nvPr>
        </p:nvSpPr>
        <p:spPr/>
        <p:txBody>
          <a:bodyPr/>
          <a:lstStyle/>
          <a:p>
            <a:r>
              <a:rPr lang="en-US" dirty="0"/>
              <a:t>SYSTEM ARCHITECTURE</a:t>
            </a:r>
          </a:p>
        </p:txBody>
      </p:sp>
      <p:pic>
        <p:nvPicPr>
          <p:cNvPr id="10" name="Picture 9" descr="A screenshot of a computer&#10;&#10;Description automatically generated">
            <a:extLst>
              <a:ext uri="{FF2B5EF4-FFF2-40B4-BE49-F238E27FC236}">
                <a16:creationId xmlns:a16="http://schemas.microsoft.com/office/drawing/2014/main" id="{D552213F-2064-F244-B8ED-03BEFC4D85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2544698"/>
            <a:ext cx="9194800" cy="3828669"/>
          </a:xfrm>
          <a:prstGeom prst="rect">
            <a:avLst/>
          </a:prstGeom>
        </p:spPr>
      </p:pic>
    </p:spTree>
    <p:extLst>
      <p:ext uri="{BB962C8B-B14F-4D97-AF65-F5344CB8AC3E}">
        <p14:creationId xmlns:p14="http://schemas.microsoft.com/office/powerpoint/2010/main" val="2709288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272B3-36F1-4AEF-A00F-1C7FDE85A68A}"/>
              </a:ext>
            </a:extLst>
          </p:cNvPr>
          <p:cNvSpPr>
            <a:spLocks noGrp="1"/>
          </p:cNvSpPr>
          <p:nvPr>
            <p:ph type="title"/>
          </p:nvPr>
        </p:nvSpPr>
        <p:spPr/>
        <p:txBody>
          <a:bodyPr/>
          <a:lstStyle/>
          <a:p>
            <a:r>
              <a:rPr lang="en-US" dirty="0"/>
              <a:t>TECHNICAL DETAILS</a:t>
            </a:r>
          </a:p>
        </p:txBody>
      </p:sp>
      <p:sp>
        <p:nvSpPr>
          <p:cNvPr id="3" name="Content Placeholder 2">
            <a:extLst>
              <a:ext uri="{FF2B5EF4-FFF2-40B4-BE49-F238E27FC236}">
                <a16:creationId xmlns:a16="http://schemas.microsoft.com/office/drawing/2014/main" id="{1FAF87C5-25CD-48CC-9A8E-A55867EFE52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We developed a Java based system for implementation of the load balancer algorithms.</a:t>
            </a:r>
          </a:p>
          <a:p>
            <a:r>
              <a:rPr lang="en-US" dirty="0">
                <a:latin typeface="Times New Roman" panose="02020603050405020304" pitchFamily="18" charset="0"/>
                <a:cs typeface="Times New Roman" panose="02020603050405020304" pitchFamily="18" charset="0"/>
              </a:rPr>
              <a:t>We used docker containers for running the tasks.</a:t>
            </a:r>
          </a:p>
          <a:p>
            <a:r>
              <a:rPr lang="en-US" dirty="0">
                <a:latin typeface="Times New Roman" panose="02020603050405020304" pitchFamily="18" charset="0"/>
                <a:cs typeface="Times New Roman" panose="02020603050405020304" pitchFamily="18" charset="0"/>
              </a:rPr>
              <a:t>Each time a request comes from the client, the load balancer selects a docker container based on the algorithm and forwards the request to that container.</a:t>
            </a:r>
          </a:p>
          <a:p>
            <a:r>
              <a:rPr lang="en-US" dirty="0">
                <a:latin typeface="Times New Roman" panose="02020603050405020304" pitchFamily="18" charset="0"/>
                <a:cs typeface="Times New Roman" panose="02020603050405020304" pitchFamily="18" charset="0"/>
              </a:rPr>
              <a:t>The container processes the request and sends the response back to the load balancer server.</a:t>
            </a:r>
          </a:p>
          <a:p>
            <a:r>
              <a:rPr lang="en-US" dirty="0">
                <a:latin typeface="Times New Roman" panose="02020603050405020304" pitchFamily="18" charset="0"/>
                <a:cs typeface="Times New Roman" panose="02020603050405020304" pitchFamily="18" charset="0"/>
              </a:rPr>
              <a:t>The load balancer submits the Http Response to the client.</a:t>
            </a:r>
          </a:p>
          <a:p>
            <a:r>
              <a:rPr lang="en-US" dirty="0">
                <a:latin typeface="Times New Roman" panose="02020603050405020304" pitchFamily="18" charset="0"/>
                <a:cs typeface="Times New Roman" panose="02020603050405020304" pitchFamily="18" charset="0"/>
              </a:rPr>
              <a:t>The load balancer also makes sure, multiple users responses do not interfere with each other, basically each request executes on a separate thread.</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9045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C61EA-E097-7247-9C54-D43EA2346C39}"/>
              </a:ext>
            </a:extLst>
          </p:cNvPr>
          <p:cNvSpPr>
            <a:spLocks noGrp="1"/>
          </p:cNvSpPr>
          <p:nvPr>
            <p:ph type="title"/>
          </p:nvPr>
        </p:nvSpPr>
        <p:spPr/>
        <p:txBody>
          <a:bodyPr/>
          <a:lstStyle/>
          <a:p>
            <a:r>
              <a:rPr lang="en-US" dirty="0"/>
              <a:t>SCHEDULER STRATEGIES</a:t>
            </a:r>
          </a:p>
        </p:txBody>
      </p:sp>
      <p:sp>
        <p:nvSpPr>
          <p:cNvPr id="3" name="Content Placeholder 2">
            <a:extLst>
              <a:ext uri="{FF2B5EF4-FFF2-40B4-BE49-F238E27FC236}">
                <a16:creationId xmlns:a16="http://schemas.microsoft.com/office/drawing/2014/main" id="{55C9CCEA-4848-F149-85E9-CDF412F63C4E}"/>
              </a:ext>
            </a:extLst>
          </p:cNvPr>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Round-Robin Task Scheduling</a:t>
            </a:r>
          </a:p>
          <a:p>
            <a:pPr marL="0" indent="0">
              <a:buNone/>
            </a:pPr>
            <a:r>
              <a:rPr lang="en-US" dirty="0">
                <a:latin typeface="Times New Roman" panose="02020603050405020304" pitchFamily="18" charset="0"/>
                <a:cs typeface="Times New Roman" panose="02020603050405020304" pitchFamily="18" charset="0"/>
              </a:rPr>
              <a:t>We initially created a simple round robin task scheduler to learn the various aspects involved in implementing a task scheduler. In this strategy tasks are allotted to the resources in a simple circular queue manner without realizing the impact of other factors involved.</a:t>
            </a:r>
          </a:p>
          <a:p>
            <a:r>
              <a:rPr lang="en-US" b="1" dirty="0">
                <a:latin typeface="Times New Roman" panose="02020603050405020304" pitchFamily="18" charset="0"/>
                <a:cs typeface="Times New Roman" panose="02020603050405020304" pitchFamily="18" charset="0"/>
              </a:rPr>
              <a:t>Number of Pending Tasks per Container based Task Scheduling</a:t>
            </a:r>
          </a:p>
          <a:p>
            <a:pPr marL="0" indent="0">
              <a:buNone/>
            </a:pPr>
            <a:r>
              <a:rPr lang="en-US" dirty="0">
                <a:latin typeface="Times New Roman" panose="02020603050405020304" pitchFamily="18" charset="0"/>
                <a:cs typeface="Times New Roman" panose="02020603050405020304" pitchFamily="18" charset="0"/>
              </a:rPr>
              <a:t>In this method we created a map for each of the resources involved which create track of the pending tasks allotted to the resource. When a new task comes, the task is allocated to the resource with minimum number of pending tasks. This is based on the idea that resources which have better configuration would be able to process more tasks and would have less keys in their map relative to the resources which have lower configuration which would have more objects in their map.</a:t>
            </a:r>
          </a:p>
        </p:txBody>
      </p:sp>
    </p:spTree>
    <p:extLst>
      <p:ext uri="{BB962C8B-B14F-4D97-AF65-F5344CB8AC3E}">
        <p14:creationId xmlns:p14="http://schemas.microsoft.com/office/powerpoint/2010/main" val="15429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8AA8D-9C2E-C640-A2D4-4CFFB761EA55}"/>
              </a:ext>
            </a:extLst>
          </p:cNvPr>
          <p:cNvSpPr>
            <a:spLocks noGrp="1"/>
          </p:cNvSpPr>
          <p:nvPr>
            <p:ph type="title"/>
          </p:nvPr>
        </p:nvSpPr>
        <p:spPr/>
        <p:txBody>
          <a:bodyPr/>
          <a:lstStyle/>
          <a:p>
            <a:r>
              <a:rPr lang="en-US" dirty="0"/>
              <a:t>SCHEDULAR STRATEGIES</a:t>
            </a:r>
          </a:p>
        </p:txBody>
      </p:sp>
      <p:sp>
        <p:nvSpPr>
          <p:cNvPr id="3" name="Content Placeholder 2">
            <a:extLst>
              <a:ext uri="{FF2B5EF4-FFF2-40B4-BE49-F238E27FC236}">
                <a16:creationId xmlns:a16="http://schemas.microsoft.com/office/drawing/2014/main" id="{8B1586A4-D528-9941-B569-4A260EE88D09}"/>
              </a:ext>
            </a:extLst>
          </p:cNvPr>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Minimum API Execution Time  based Task Scheduling</a:t>
            </a:r>
          </a:p>
          <a:p>
            <a:pPr marL="0" indent="0">
              <a:buNone/>
            </a:pPr>
            <a:r>
              <a:rPr lang="en-US" dirty="0">
                <a:latin typeface="Times New Roman" panose="02020603050405020304" pitchFamily="18" charset="0"/>
                <a:cs typeface="Times New Roman" panose="02020603050405020304" pitchFamily="18" charset="0"/>
              </a:rPr>
              <a:t>In this approach, we considered task’s execution time per resource. Every time a task is executed on a particular resource, we collect the execution time and calculate a running average for each task-resource pair. This value is used to schedule task in future. Idea is to schedule a task to a resource which is known to take minimum execution time for that specific task.</a:t>
            </a:r>
          </a:p>
          <a:p>
            <a:r>
              <a:rPr lang="en-US" b="1" dirty="0">
                <a:latin typeface="Times New Roman" panose="02020603050405020304" pitchFamily="18" charset="0"/>
                <a:cs typeface="Times New Roman" panose="02020603050405020304" pitchFamily="18" charset="0"/>
              </a:rPr>
              <a:t>API Execution Time with Resource’s CPU and Memory Utilization Statistics</a:t>
            </a:r>
          </a:p>
          <a:p>
            <a:pPr marL="0" indent="0">
              <a:buNone/>
            </a:pPr>
            <a:r>
              <a:rPr lang="en-US" dirty="0">
                <a:latin typeface="Times New Roman" panose="02020603050405020304" pitchFamily="18" charset="0"/>
                <a:cs typeface="Times New Roman" panose="02020603050405020304" pitchFamily="18" charset="0"/>
              </a:rPr>
              <a:t>In this approach, we aimed to consider the CPU and memory utilization of each resource apart from execution time while scheduling the task. . Using a scheduler-based approach, our load balancer keeps track of CPU utilization and memory utilization of all the resources. The idea is to allocate a task to the CPU which takes minimum time to execute it(if it has executed it before) while keeping into account that it should have enough resources available.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4484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otalTime>23</TotalTime>
  <Words>1878</Words>
  <Application>Microsoft Macintosh PowerPoint</Application>
  <PresentationFormat>Widescreen</PresentationFormat>
  <Paragraphs>336</Paragraphs>
  <Slides>20</Slides>
  <Notes>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Rockwell</vt:lpstr>
      <vt:lpstr>Rockwell Condensed</vt:lpstr>
      <vt:lpstr>Rockwell Extra Bold</vt:lpstr>
      <vt:lpstr>Times New Roman</vt:lpstr>
      <vt:lpstr>Wingdings</vt:lpstr>
      <vt:lpstr>Wood Type</vt:lpstr>
      <vt:lpstr>Task SCHEDULING IN CLOUD COMPUTING</vt:lpstr>
      <vt:lpstr>TASK SCHEDULING - A NP-HARD PROBLEM</vt:lpstr>
      <vt:lpstr>Heuristic solvers TYpes</vt:lpstr>
      <vt:lpstr>TASK SCHEDULING TYPES</vt:lpstr>
      <vt:lpstr>TASK SCHEDULING ALGORITHMS</vt:lpstr>
      <vt:lpstr>SYSTEM ARCHITECTURE</vt:lpstr>
      <vt:lpstr>TECHNICAL DETAILS</vt:lpstr>
      <vt:lpstr>SCHEDULER STRATEGIES</vt:lpstr>
      <vt:lpstr>SCHEDULAR STRATEGIES</vt:lpstr>
      <vt:lpstr>ERROR HANDLING FEATURE</vt:lpstr>
      <vt:lpstr>EXPERIMENT Strategies</vt:lpstr>
      <vt:lpstr>RESULTS</vt:lpstr>
      <vt:lpstr>RESULTS</vt:lpstr>
      <vt:lpstr>RESULTS</vt:lpstr>
      <vt:lpstr>RESULTS</vt:lpstr>
      <vt:lpstr>RESULTS Ordering</vt:lpstr>
      <vt:lpstr>FAILED APPROCHES AND LESSON LEARNT</vt:lpstr>
      <vt:lpstr>LIMITATIONS AND FUTURE WORK</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SCHEDULING IN CLOUD COMPUTING</dc:title>
  <dc:creator>Rishabh Garg</dc:creator>
  <cp:lastModifiedBy>Rishabh Garg</cp:lastModifiedBy>
  <cp:revision>2</cp:revision>
  <dcterms:created xsi:type="dcterms:W3CDTF">2020-04-24T00:25:38Z</dcterms:created>
  <dcterms:modified xsi:type="dcterms:W3CDTF">2020-04-24T02:39:47Z</dcterms:modified>
</cp:coreProperties>
</file>