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sales_month 1</c:v>
                </c:pt>
                <c:pt idx="1">
                  <c:v>sales_month 2</c:v>
                </c:pt>
                <c:pt idx="2">
                  <c:v>sales_month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176</c:v>
                </c:pt>
                <c:pt idx="1">
                  <c:v>139</c:v>
                </c:pt>
                <c:pt idx="2">
                  <c:v>184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sales_month 1</c:v>
                </c:pt>
                <c:pt idx="1">
                  <c:v>sales_month 2</c:v>
                </c:pt>
                <c:pt idx="2">
                  <c:v>sales_month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176</c:v>
                </c:pt>
                <c:pt idx="1">
                  <c:v>164</c:v>
                </c:pt>
                <c:pt idx="2">
                  <c:v>161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93693920"/>
        <c:axId val="-93692832"/>
      </c:barChart>
      <c:catAx>
        <c:axId val="-9369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692832"/>
        <c:crosses val="autoZero"/>
        <c:auto val="1"/>
        <c:lblAlgn val="ctr"/>
        <c:lblOffset val="100"/>
        <c:noMultiLvlLbl val="0"/>
      </c:catAx>
      <c:valAx>
        <c:axId val="-9369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693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customer_repeat_count</a:t>
            </a:r>
            <a:r>
              <a:rPr lang="en-US" dirty="0" smtClean="0"/>
              <a:t> for Month of January(1)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customer_repeat_count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7</c:v>
                </c:pt>
                <c:pt idx="1">
                  <c:v>13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1</c:v>
                </c:pt>
                <c:pt idx="9">
                  <c:v>4</c:v>
                </c:pt>
                <c:pt idx="10">
                  <c:v>8</c:v>
                </c:pt>
                <c:pt idx="11">
                  <c:v>15</c:v>
                </c:pt>
                <c:pt idx="12">
                  <c:v>5</c:v>
                </c:pt>
                <c:pt idx="13">
                  <c:v>12</c:v>
                </c:pt>
                <c:pt idx="14">
                  <c:v>9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29</c:v>
                </c:pt>
                <c:pt idx="1">
                  <c:v>29</c:v>
                </c:pt>
                <c:pt idx="2">
                  <c:v>27</c:v>
                </c:pt>
                <c:pt idx="3">
                  <c:v>26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24</c:v>
                </c:pt>
                <c:pt idx="8">
                  <c:v>23</c:v>
                </c:pt>
                <c:pt idx="9">
                  <c:v>22</c:v>
                </c:pt>
                <c:pt idx="10">
                  <c:v>21</c:v>
                </c:pt>
                <c:pt idx="11">
                  <c:v>21</c:v>
                </c:pt>
                <c:pt idx="12">
                  <c:v>19</c:v>
                </c:pt>
                <c:pt idx="13">
                  <c:v>19</c:v>
                </c:pt>
                <c:pt idx="14">
                  <c:v>17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93692288"/>
        <c:axId val="-93685216"/>
      </c:barChart>
      <c:catAx>
        <c:axId val="-9369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/>
                  <a:t>Customer</a:t>
                </a:r>
                <a:r>
                  <a:rPr lang="en-US" sz="1800" b="1" baseline="0" dirty="0" smtClean="0"/>
                  <a:t> ID</a:t>
                </a:r>
                <a:endParaRPr lang="en-US" sz="18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685216"/>
        <c:crosses val="autoZero"/>
        <c:auto val="1"/>
        <c:lblAlgn val="ctr"/>
        <c:lblOffset val="100"/>
        <c:noMultiLvlLbl val="0"/>
      </c:catAx>
      <c:valAx>
        <c:axId val="-9368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u="none" strike="noStrike" baseline="0" dirty="0" err="1" smtClean="0">
                    <a:effectLst/>
                  </a:rPr>
                  <a:t>customer_repeat_count</a:t>
                </a:r>
                <a:endParaRPr lang="en-US" sz="18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6922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5 Customer’s </a:t>
            </a:r>
            <a:r>
              <a:rPr lang="en-US" dirty="0" smtClean="0"/>
              <a:t>Total</a:t>
            </a:r>
            <a:r>
              <a:rPr lang="en-US" baseline="0" dirty="0" smtClean="0"/>
              <a:t> </a:t>
            </a:r>
            <a:r>
              <a:rPr lang="en-US" dirty="0" smtClean="0"/>
              <a:t>Spent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top_total_spent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26634.34</c:v>
                </c:pt>
                <c:pt idx="1">
                  <c:v>23402.26</c:v>
                </c:pt>
                <c:pt idx="2">
                  <c:v>23392.28</c:v>
                </c:pt>
                <c:pt idx="3">
                  <c:v>22674.46</c:v>
                </c:pt>
                <c:pt idx="4">
                  <c:v>22634.55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93683040"/>
        <c:axId val="-93690112"/>
        <c:axId val="0"/>
      </c:bar3DChart>
      <c:catAx>
        <c:axId val="-93683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/>
                  <a:t>Customer</a:t>
                </a:r>
                <a:r>
                  <a:rPr lang="en-US" sz="1800" b="1" baseline="0" dirty="0" smtClean="0"/>
                  <a:t> ID</a:t>
                </a:r>
                <a:endParaRPr lang="en-US" sz="18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690112"/>
        <c:crosses val="autoZero"/>
        <c:auto val="1"/>
        <c:lblAlgn val="ctr"/>
        <c:lblOffset val="100"/>
        <c:noMultiLvlLbl val="0"/>
      </c:catAx>
      <c:valAx>
        <c:axId val="-9369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err="1" smtClean="0"/>
                  <a:t>Top_total_spent</a:t>
                </a:r>
                <a:endParaRPr lang="en-US" sz="1800" b="1" dirty="0"/>
              </a:p>
            </c:rich>
          </c:tx>
          <c:layout>
            <c:manualLayout>
              <c:xMode val="edge"/>
              <c:yMode val="edge"/>
              <c:x val="0.43726365404354167"/>
              <c:y val="0.866468310313669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683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</a:t>
            </a:r>
            <a:r>
              <a:rPr lang="en-US" dirty="0" smtClean="0"/>
              <a:t>Revenue VS Week Days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Rveneue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44457.89</c:v>
                </c:pt>
                <c:pt idx="1">
                  <c:v>37899.08</c:v>
                </c:pt>
                <c:pt idx="2">
                  <c:v>51482.25</c:v>
                </c:pt>
                <c:pt idx="3">
                  <c:v>43731.14</c:v>
                </c:pt>
                <c:pt idx="4">
                  <c:v>45349.25</c:v>
                </c:pt>
                <c:pt idx="5">
                  <c:v>43926.34</c:v>
                </c:pt>
                <c:pt idx="6">
                  <c:v>56120.81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93681408"/>
        <c:axId val="-93684672"/>
        <c:axId val="0"/>
      </c:bar3DChart>
      <c:catAx>
        <c:axId val="-9368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/>
                  <a:t>Week</a:t>
                </a:r>
                <a:r>
                  <a:rPr lang="en-US" sz="1800" b="1" baseline="0" dirty="0" smtClean="0"/>
                  <a:t> Days</a:t>
                </a:r>
                <a:endParaRPr lang="en-US" sz="1800" b="1" dirty="0"/>
              </a:p>
            </c:rich>
          </c:tx>
          <c:layout>
            <c:manualLayout>
              <c:xMode val="edge"/>
              <c:yMode val="edge"/>
              <c:x val="0.49917370432322905"/>
              <c:y val="0.866041988582214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684672"/>
        <c:crosses val="autoZero"/>
        <c:auto val="1"/>
        <c:lblAlgn val="ctr"/>
        <c:lblOffset val="100"/>
        <c:noMultiLvlLbl val="0"/>
      </c:catAx>
      <c:valAx>
        <c:axId val="-9368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err="1" smtClean="0"/>
                  <a:t>Reveue</a:t>
                </a:r>
                <a:endParaRPr lang="en-US" sz="18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681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65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1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1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C34E86-E0A5-4352-8933-8F67FF6B9A17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CBB1-C606-4C08-B4AD-51D5D19B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76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H1-LzepvtIUo3vxc3e0_l2Tk8i2D2Nr/view?usp=sharing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31135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Sales Performance Analysis of Walmart Stores Using Advanced MySQL Techniques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60716"/>
            <a:ext cx="8825658" cy="86142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Project – Course 4 (SQL)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Most Popular Payment Method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select payment, city, count(payment) as </a:t>
            </a:r>
            <a:r>
              <a:rPr lang="en-US" dirty="0" err="1"/>
              <a:t>popular_method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walmartsales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Payment in (select max(payment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walmartsales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Payment, city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517540" cy="410167"/>
          </a:xfrm>
        </p:spPr>
        <p:txBody>
          <a:bodyPr/>
          <a:lstStyle/>
          <a:p>
            <a:r>
              <a:rPr lang="en-US" sz="2800" b="1" u="sng" dirty="0" smtClean="0"/>
              <a:t>Output</a:t>
            </a:r>
            <a:endParaRPr lang="en-US" sz="28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23201"/>
              </p:ext>
            </p:extLst>
          </p:nvPr>
        </p:nvGraphicFramePr>
        <p:xfrm>
          <a:off x="646112" y="2426326"/>
          <a:ext cx="10739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812"/>
                <a:gridCol w="3579812"/>
                <a:gridCol w="3579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popular_method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Ewallet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Ewallet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Naypyitaw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Mandalay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Monthly Sales Distribution by </a:t>
            </a:r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3825"/>
            <a:ext cx="10944875" cy="4863037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select gender,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month(</a:t>
            </a:r>
            <a:r>
              <a:rPr lang="en-US" dirty="0" err="1" smtClean="0"/>
              <a:t>str_to_date</a:t>
            </a:r>
            <a:r>
              <a:rPr lang="en-US" dirty="0" smtClean="0"/>
              <a:t>(</a:t>
            </a:r>
            <a:r>
              <a:rPr lang="en-US" dirty="0" err="1" smtClean="0"/>
              <a:t>date</a:t>
            </a:r>
            <a:r>
              <a:rPr lang="en-US" dirty="0" err="1"/>
              <a:t>,"%d</a:t>
            </a:r>
            <a:r>
              <a:rPr lang="en-US" dirty="0"/>
              <a:t>-%m-%Y")) as </a:t>
            </a:r>
            <a:r>
              <a:rPr lang="en-US" dirty="0" err="1"/>
              <a:t>sale_month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count</a:t>
            </a:r>
            <a:r>
              <a:rPr lang="en-US" dirty="0"/>
              <a:t>(*) as </a:t>
            </a:r>
            <a:r>
              <a:rPr lang="en-US" dirty="0" err="1" smtClean="0"/>
              <a:t>total_sales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walmartsales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gender, month(</a:t>
            </a:r>
            <a:r>
              <a:rPr lang="en-US" dirty="0" err="1"/>
              <a:t>str_to_date</a:t>
            </a:r>
            <a:r>
              <a:rPr lang="en-US" dirty="0"/>
              <a:t>(</a:t>
            </a:r>
            <a:r>
              <a:rPr lang="en-US" dirty="0" err="1"/>
              <a:t>date,"%d</a:t>
            </a:r>
            <a:r>
              <a:rPr lang="en-US" dirty="0"/>
              <a:t>-%m-%Y"));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4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491782" cy="513197"/>
          </a:xfrm>
        </p:spPr>
        <p:txBody>
          <a:bodyPr/>
          <a:lstStyle/>
          <a:p>
            <a:r>
              <a:rPr lang="en-US" sz="2800" b="1" u="sng" dirty="0" smtClean="0"/>
              <a:t>Output:</a:t>
            </a:r>
            <a:endParaRPr lang="en-US" sz="2800" b="1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653914"/>
              </p:ext>
            </p:extLst>
          </p:nvPr>
        </p:nvGraphicFramePr>
        <p:xfrm>
          <a:off x="646113" y="1022350"/>
          <a:ext cx="11022012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01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7: Best Product Line by Customer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6704"/>
            <a:ext cx="11292604" cy="482440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select `product line`, `Customer Type`, </a:t>
            </a:r>
            <a:r>
              <a:rPr lang="en-US" dirty="0" err="1"/>
              <a:t>total_customers</a:t>
            </a:r>
            <a:r>
              <a:rPr lang="en-US" dirty="0"/>
              <a:t>, </a:t>
            </a:r>
            <a:r>
              <a:rPr lang="en-US" dirty="0" err="1" smtClean="0"/>
              <a:t>rn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( select `product line`, `Customer Type`, count(`customer type`) as </a:t>
            </a:r>
            <a:r>
              <a:rPr lang="en-US" dirty="0" err="1"/>
              <a:t>total_customers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rank</a:t>
            </a:r>
            <a:r>
              <a:rPr lang="en-US" dirty="0"/>
              <a:t>() over(partition by `product line` order by count(`customer type`) </a:t>
            </a:r>
            <a:r>
              <a:rPr lang="en-US" dirty="0" err="1"/>
              <a:t>desc</a:t>
            </a:r>
            <a:r>
              <a:rPr lang="en-US" dirty="0"/>
              <a:t>) </a:t>
            </a:r>
            <a:r>
              <a:rPr lang="en-US" dirty="0" smtClean="0"/>
              <a:t>as </a:t>
            </a:r>
            <a:r>
              <a:rPr lang="en-US" dirty="0" err="1" smtClean="0"/>
              <a:t>rn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walmartsales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`product line`, `Customer Type`) as </a:t>
            </a:r>
            <a:r>
              <a:rPr lang="en-US" dirty="0" smtClean="0"/>
              <a:t>subquery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rn</a:t>
            </a:r>
            <a:r>
              <a:rPr lang="en-US" dirty="0"/>
              <a:t> =1;</a:t>
            </a:r>
          </a:p>
        </p:txBody>
      </p:sp>
    </p:spTree>
    <p:extLst>
      <p:ext uri="{BB962C8B-B14F-4D97-AF65-F5344CB8AC3E}">
        <p14:creationId xmlns:p14="http://schemas.microsoft.com/office/powerpoint/2010/main" val="13797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530419" cy="526076"/>
          </a:xfrm>
        </p:spPr>
        <p:txBody>
          <a:bodyPr/>
          <a:lstStyle/>
          <a:p>
            <a:r>
              <a:rPr lang="en-US" sz="2800" b="1" u="sng" dirty="0" smtClean="0"/>
              <a:t>Output:</a:t>
            </a:r>
            <a:endParaRPr lang="en-US" sz="2800" b="1" u="sng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256476"/>
              </p:ext>
            </p:extLst>
          </p:nvPr>
        </p:nvGraphicFramePr>
        <p:xfrm>
          <a:off x="646111" y="1988240"/>
          <a:ext cx="9302816" cy="378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04"/>
                <a:gridCol w="2325704"/>
                <a:gridCol w="2325704"/>
                <a:gridCol w="2325704"/>
              </a:tblGrid>
              <a:tr h="4666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Prodiuct</a:t>
                      </a:r>
                      <a:r>
                        <a:rPr lang="en-US" dirty="0" smtClean="0"/>
                        <a:t>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rn</a:t>
                      </a:r>
                      <a:endParaRPr lang="en-US" dirty="0"/>
                    </a:p>
                  </a:txBody>
                  <a:tcPr/>
                </a:tc>
              </a:tr>
              <a:tr h="466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4666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4666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4666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4666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466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10610024" cy="963958"/>
          </a:xfrm>
        </p:spPr>
        <p:txBody>
          <a:bodyPr/>
          <a:lstStyle/>
          <a:p>
            <a:r>
              <a:rPr lang="en-US" dirty="0"/>
              <a:t>Task 8: Identifying Repeat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16677"/>
            <a:ext cx="11112300" cy="5087154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select distinct `customer ID`, month(</a:t>
            </a:r>
            <a:r>
              <a:rPr lang="en-US" dirty="0" err="1"/>
              <a:t>str_to_date</a:t>
            </a:r>
            <a:r>
              <a:rPr lang="en-US" dirty="0"/>
              <a:t>(</a:t>
            </a:r>
            <a:r>
              <a:rPr lang="en-US" dirty="0" err="1"/>
              <a:t>date,"%d</a:t>
            </a:r>
            <a:r>
              <a:rPr lang="en-US" dirty="0"/>
              <a:t>-%m-%Y")) as </a:t>
            </a:r>
            <a:r>
              <a:rPr lang="en-US" dirty="0" err="1"/>
              <a:t>sale_month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</a:t>
            </a:r>
            <a:r>
              <a:rPr lang="en-US" dirty="0"/>
              <a:t>(`customer ID`) as </a:t>
            </a:r>
            <a:r>
              <a:rPr lang="en-US" dirty="0" err="1" smtClean="0"/>
              <a:t>customer_repeat_count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walmartsales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month(</a:t>
            </a:r>
            <a:r>
              <a:rPr lang="en-US" dirty="0" err="1"/>
              <a:t>str_to_date</a:t>
            </a:r>
            <a:r>
              <a:rPr lang="en-US" dirty="0"/>
              <a:t>(</a:t>
            </a:r>
            <a:r>
              <a:rPr lang="en-US" dirty="0" err="1"/>
              <a:t>date,"%d</a:t>
            </a:r>
            <a:r>
              <a:rPr lang="en-US" dirty="0"/>
              <a:t>-%m-%Y")) =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`customer ID`, month(</a:t>
            </a:r>
            <a:r>
              <a:rPr lang="en-US" dirty="0" err="1"/>
              <a:t>str_to_date</a:t>
            </a:r>
            <a:r>
              <a:rPr lang="en-US" dirty="0"/>
              <a:t>(</a:t>
            </a:r>
            <a:r>
              <a:rPr lang="en-US" dirty="0" err="1"/>
              <a:t>date,"%d</a:t>
            </a:r>
            <a:r>
              <a:rPr lang="en-US" dirty="0"/>
              <a:t>-%m-%Y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`customer ID`;</a:t>
            </a:r>
          </a:p>
        </p:txBody>
      </p:sp>
    </p:spTree>
    <p:extLst>
      <p:ext uri="{BB962C8B-B14F-4D97-AF65-F5344CB8AC3E}">
        <p14:creationId xmlns:p14="http://schemas.microsoft.com/office/powerpoint/2010/main" val="39699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491782" cy="538955"/>
          </a:xfrm>
        </p:spPr>
        <p:txBody>
          <a:bodyPr/>
          <a:lstStyle/>
          <a:p>
            <a:r>
              <a:rPr lang="en-US" sz="2800" b="1" u="sng" dirty="0" smtClean="0"/>
              <a:t>Output:</a:t>
            </a:r>
            <a:endParaRPr lang="en-US" sz="2800" b="1" u="sn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796927"/>
              </p:ext>
            </p:extLst>
          </p:nvPr>
        </p:nvGraphicFramePr>
        <p:xfrm>
          <a:off x="646113" y="1035050"/>
          <a:ext cx="11176000" cy="554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4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9: Finding Top 5 Customers by Sales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select distinct `customer ID`, round(sum(total),2) as </a:t>
            </a:r>
            <a:r>
              <a:rPr lang="en-US" dirty="0" err="1" smtClean="0"/>
              <a:t>top_total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 smtClean="0"/>
              <a:t>walmartsales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`customer ID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top_total</a:t>
            </a:r>
            <a:r>
              <a:rPr lang="en-US" dirty="0"/>
              <a:t> </a:t>
            </a:r>
            <a:r>
              <a:rPr lang="en-US" dirty="0" err="1" smtClean="0"/>
              <a:t>desc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limit </a:t>
            </a:r>
            <a:r>
              <a:rPr lang="en-US" dirty="0"/>
              <a:t>5;</a:t>
            </a:r>
          </a:p>
        </p:txBody>
      </p:sp>
    </p:spTree>
    <p:extLst>
      <p:ext uri="{BB962C8B-B14F-4D97-AF65-F5344CB8AC3E}">
        <p14:creationId xmlns:p14="http://schemas.microsoft.com/office/powerpoint/2010/main" val="6999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569055" cy="603350"/>
          </a:xfrm>
        </p:spPr>
        <p:txBody>
          <a:bodyPr/>
          <a:lstStyle/>
          <a:p>
            <a:r>
              <a:rPr lang="en-US" sz="2800" b="1" u="sng" dirty="0" smtClean="0"/>
              <a:t>Output:</a:t>
            </a:r>
            <a:endParaRPr lang="en-US" sz="2800" b="1" u="sng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718477"/>
              </p:ext>
            </p:extLst>
          </p:nvPr>
        </p:nvGraphicFramePr>
        <p:xfrm>
          <a:off x="646111" y="1056068"/>
          <a:ext cx="10958512" cy="542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Identifying the Top Branch by Sales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1347105" cy="4805082"/>
          </a:xfrm>
        </p:spPr>
        <p:txBody>
          <a:bodyPr/>
          <a:lstStyle/>
          <a:p>
            <a:r>
              <a:rPr lang="en-US" sz="2400" b="1" u="sng" dirty="0" smtClean="0"/>
              <a:t>Code : </a:t>
            </a:r>
          </a:p>
          <a:p>
            <a:pPr marL="0" indent="0">
              <a:buNone/>
            </a:pPr>
            <a:r>
              <a:rPr lang="en-US" dirty="0" smtClean="0"/>
              <a:t>select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Branch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round(sum(total</a:t>
            </a:r>
            <a:r>
              <a:rPr lang="en-US" dirty="0"/>
              <a:t>),2) as </a:t>
            </a:r>
            <a:r>
              <a:rPr lang="en-US" dirty="0" err="1"/>
              <a:t>total_sales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month(</a:t>
            </a:r>
            <a:r>
              <a:rPr lang="en-US" dirty="0" err="1" smtClean="0"/>
              <a:t>str_to_date</a:t>
            </a:r>
            <a:r>
              <a:rPr lang="en-US" dirty="0" smtClean="0"/>
              <a:t>(</a:t>
            </a:r>
            <a:r>
              <a:rPr lang="en-US" dirty="0" err="1" smtClean="0"/>
              <a:t>date</a:t>
            </a:r>
            <a:r>
              <a:rPr lang="en-US" dirty="0" err="1"/>
              <a:t>,"%d</a:t>
            </a:r>
            <a:r>
              <a:rPr lang="en-US" dirty="0"/>
              <a:t>-%m-%Y")) as </a:t>
            </a:r>
            <a:r>
              <a:rPr lang="en-US" dirty="0" err="1" smtClean="0"/>
              <a:t>sale_month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walmartsales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month(</a:t>
            </a:r>
            <a:r>
              <a:rPr lang="en-US" dirty="0" err="1" smtClean="0"/>
              <a:t>str_to_date</a:t>
            </a:r>
            <a:r>
              <a:rPr lang="en-US" dirty="0" smtClean="0"/>
              <a:t>(</a:t>
            </a:r>
            <a:r>
              <a:rPr lang="en-US" dirty="0" err="1" smtClean="0"/>
              <a:t>date</a:t>
            </a:r>
            <a:r>
              <a:rPr lang="en-US" dirty="0" err="1"/>
              <a:t>,"%d</a:t>
            </a:r>
            <a:r>
              <a:rPr lang="en-US" dirty="0"/>
              <a:t>-%m-%Y</a:t>
            </a:r>
            <a:r>
              <a:rPr lang="en-US" dirty="0" smtClean="0"/>
              <a:t>")) , branch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total_sales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6" y="154746"/>
            <a:ext cx="11521440" cy="1561512"/>
          </a:xfrm>
        </p:spPr>
        <p:txBody>
          <a:bodyPr/>
          <a:lstStyle/>
          <a:p>
            <a:r>
              <a:rPr lang="en-US" dirty="0"/>
              <a:t>Task 10: Analyzing Sales Trends by Day of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6" y="1716258"/>
            <a:ext cx="11740491" cy="488149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select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dayofweek</a:t>
            </a:r>
            <a:r>
              <a:rPr lang="en-US" dirty="0" smtClean="0"/>
              <a:t>(</a:t>
            </a:r>
            <a:r>
              <a:rPr lang="en-US" dirty="0" err="1" smtClean="0"/>
              <a:t>str_to_date</a:t>
            </a:r>
            <a:r>
              <a:rPr lang="en-US" dirty="0" smtClean="0"/>
              <a:t>(</a:t>
            </a:r>
            <a:r>
              <a:rPr lang="en-US" dirty="0" err="1" smtClean="0"/>
              <a:t>date</a:t>
            </a:r>
            <a:r>
              <a:rPr lang="en-US" dirty="0" err="1"/>
              <a:t>,"%d</a:t>
            </a:r>
            <a:r>
              <a:rPr lang="en-US" dirty="0"/>
              <a:t>-%m-%Y")) as </a:t>
            </a:r>
            <a:r>
              <a:rPr lang="en-US" dirty="0" err="1"/>
              <a:t>week_days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round(sum(total</a:t>
            </a:r>
            <a:r>
              <a:rPr lang="en-US" dirty="0"/>
              <a:t>),2) as </a:t>
            </a:r>
            <a:r>
              <a:rPr lang="en-US" dirty="0" err="1" smtClean="0"/>
              <a:t>total_revenue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walmartsales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 smtClean="0"/>
              <a:t>week_days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total_revenue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01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534381" cy="503885"/>
          </a:xfrm>
        </p:spPr>
        <p:txBody>
          <a:bodyPr/>
          <a:lstStyle/>
          <a:p>
            <a:r>
              <a:rPr lang="en-US" sz="2800" b="1" u="sng" dirty="0" smtClean="0"/>
              <a:t>Output:</a:t>
            </a:r>
            <a:endParaRPr lang="en-US" sz="2800" b="1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806385"/>
              </p:ext>
            </p:extLst>
          </p:nvPr>
        </p:nvGraphicFramePr>
        <p:xfrm>
          <a:off x="646113" y="1109663"/>
          <a:ext cx="11029950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3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83" y="149181"/>
            <a:ext cx="8825660" cy="1653180"/>
          </a:xfrm>
        </p:spPr>
        <p:txBody>
          <a:bodyPr/>
          <a:lstStyle/>
          <a:p>
            <a:r>
              <a:rPr lang="en-US" dirty="0" smtClean="0"/>
              <a:t>Video Link: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284" y="1802360"/>
            <a:ext cx="11028460" cy="109538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https://drive.google.com/file/d/1iH1-LzepvtIUo3vxc3e0_l2Tk8i2D2Nr/view?usp=sharing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r>
              <a:rPr lang="en-US" sz="2800" b="1" u="sng" dirty="0" smtClean="0"/>
              <a:t>Output:</a:t>
            </a:r>
            <a:endParaRPr lang="en-US" sz="2800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586588"/>
              </p:ext>
            </p:extLst>
          </p:nvPr>
        </p:nvGraphicFramePr>
        <p:xfrm>
          <a:off x="646113" y="1430338"/>
          <a:ext cx="1138713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2"/>
                <a:gridCol w="3795712"/>
                <a:gridCol w="3795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38681.13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37659.12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29860.12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37176.06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34597.34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34424.27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40434.68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37199.04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32934.98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Finding the Most Profitable Product Line for Each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11347106" cy="500475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/>
              <a:t>Code :</a:t>
            </a:r>
          </a:p>
          <a:p>
            <a:endParaRPr lang="en-US" sz="2400" b="1" u="sng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select </a:t>
            </a:r>
            <a:r>
              <a:rPr lang="en-US" dirty="0"/>
              <a:t>branch, `product line`, </a:t>
            </a:r>
            <a:r>
              <a:rPr lang="en-US" dirty="0" err="1"/>
              <a:t>max_profit_margin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from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select </a:t>
            </a:r>
            <a:r>
              <a:rPr lang="en-US" dirty="0"/>
              <a:t>branch, `product line`, round(max(total- `gross income`),2) as </a:t>
            </a:r>
            <a:r>
              <a:rPr lang="en-US" dirty="0" err="1"/>
              <a:t>max_profit_margin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row_number</a:t>
            </a:r>
            <a:r>
              <a:rPr lang="en-US" dirty="0"/>
              <a:t>() over (partition by branch order by round(max(total- `gross income`),2) </a:t>
            </a:r>
            <a:r>
              <a:rPr lang="en-US" dirty="0" err="1"/>
              <a:t>desc</a:t>
            </a:r>
            <a:r>
              <a:rPr lang="en-US" dirty="0"/>
              <a:t>) as </a:t>
            </a:r>
            <a:r>
              <a:rPr lang="en-US" dirty="0" err="1" smtClean="0"/>
              <a:t>rn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walmartsales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group </a:t>
            </a:r>
            <a:r>
              <a:rPr lang="en-US" dirty="0"/>
              <a:t>by branch, `product line`) as </a:t>
            </a:r>
            <a:r>
              <a:rPr lang="en-US" dirty="0" smtClean="0"/>
              <a:t>subquery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 where </a:t>
            </a:r>
            <a:r>
              <a:rPr lang="en-US" dirty="0" err="1"/>
              <a:t>rn</a:t>
            </a:r>
            <a:r>
              <a:rPr lang="en-US" dirty="0"/>
              <a:t> =</a:t>
            </a:r>
            <a:r>
              <a:rPr lang="en-US" dirty="0" smtClean="0"/>
              <a:t>1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max_profit_margin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33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48661" cy="654865"/>
          </a:xfrm>
        </p:spPr>
        <p:txBody>
          <a:bodyPr/>
          <a:lstStyle/>
          <a:p>
            <a:r>
              <a:rPr lang="en-US" sz="2800" b="1" u="sng" dirty="0" smtClean="0"/>
              <a:t>Output:</a:t>
            </a:r>
            <a:endParaRPr lang="en-US" sz="28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91579"/>
              </p:ext>
            </p:extLst>
          </p:nvPr>
        </p:nvGraphicFramePr>
        <p:xfrm>
          <a:off x="646111" y="2730813"/>
          <a:ext cx="109585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628"/>
                <a:gridCol w="2739628"/>
                <a:gridCol w="2739628"/>
                <a:gridCol w="2739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Max_Profit_margin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989.8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973.8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Analyzing Customer Segmentation Based on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select `customer ID`, total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Case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total &lt; 300 then 'Low </a:t>
            </a:r>
            <a:r>
              <a:rPr lang="en-US" dirty="0" smtClean="0"/>
              <a:t>Spender‘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total &lt;600 then 'Medium </a:t>
            </a:r>
            <a:r>
              <a:rPr lang="en-US" dirty="0" smtClean="0"/>
              <a:t>Spender‘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'High </a:t>
            </a:r>
            <a:r>
              <a:rPr lang="en-US" dirty="0" smtClean="0"/>
              <a:t>Spender‘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as </a:t>
            </a:r>
            <a:r>
              <a:rPr lang="en-US" dirty="0" err="1" smtClean="0"/>
              <a:t>spending_behavior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walmartsales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74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3" y="220898"/>
            <a:ext cx="1633450" cy="577592"/>
          </a:xfrm>
        </p:spPr>
        <p:txBody>
          <a:bodyPr/>
          <a:lstStyle/>
          <a:p>
            <a:r>
              <a:rPr lang="en-US" sz="2800" b="1" u="sng" dirty="0" smtClean="0"/>
              <a:t>Output:</a:t>
            </a:r>
            <a:endParaRPr lang="en-US" sz="2800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46346"/>
              </p:ext>
            </p:extLst>
          </p:nvPr>
        </p:nvGraphicFramePr>
        <p:xfrm>
          <a:off x="646113" y="798490"/>
          <a:ext cx="1028858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529"/>
                <a:gridCol w="3429529"/>
                <a:gridCol w="3429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Total_amount_spent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Spending_Behaviour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26634.34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23402.26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23392.28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22674.46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22634.55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21720.65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21398.82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21063.66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21049.4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20723.93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20693.96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20628.09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19661.6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19632.04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Spender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17656.72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Spender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46656"/>
            <a:ext cx="10237518" cy="1363203"/>
          </a:xfrm>
        </p:spPr>
        <p:txBody>
          <a:bodyPr/>
          <a:lstStyle/>
          <a:p>
            <a:r>
              <a:rPr lang="en-US" dirty="0"/>
              <a:t>Task 4: Detecting Anomalies in Sales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98" y="1571222"/>
            <a:ext cx="11015708" cy="5120615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u="sng" dirty="0" smtClean="0"/>
              <a:t>Code: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AvgSales</a:t>
            </a:r>
            <a:r>
              <a:rPr lang="en-US" dirty="0"/>
              <a:t> as </a:t>
            </a:r>
            <a:r>
              <a:rPr lang="en-US" dirty="0" smtClean="0"/>
              <a:t>(select  `</a:t>
            </a:r>
            <a:r>
              <a:rPr lang="en-US" dirty="0"/>
              <a:t>product line`,  </a:t>
            </a:r>
            <a:r>
              <a:rPr lang="en-US" dirty="0" err="1" smtClean="0"/>
              <a:t>avg</a:t>
            </a:r>
            <a:r>
              <a:rPr lang="en-US" dirty="0" smtClean="0"/>
              <a:t>(total</a:t>
            </a:r>
            <a:r>
              <a:rPr lang="en-US" dirty="0"/>
              <a:t>) as </a:t>
            </a:r>
            <a:r>
              <a:rPr lang="en-US" dirty="0" err="1" smtClean="0"/>
              <a:t>avg_sales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walmartsales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</a:t>
            </a:r>
            <a:r>
              <a:rPr lang="en-US" dirty="0"/>
              <a:t>Product line</a:t>
            </a:r>
            <a:r>
              <a:rPr lang="en-US" dirty="0" smtClean="0"/>
              <a:t>`)</a:t>
            </a:r>
          </a:p>
          <a:p>
            <a:pPr marL="0" indent="0">
              <a:buNone/>
            </a:pPr>
            <a:r>
              <a:rPr lang="en-US" dirty="0" smtClean="0"/>
              <a:t>select  w.*, </a:t>
            </a:r>
            <a:r>
              <a:rPr lang="en-US" dirty="0" err="1"/>
              <a:t>a.avg_sales</a:t>
            </a:r>
            <a:r>
              <a:rPr lang="en-US" dirty="0"/>
              <a:t>,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         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err="1"/>
              <a:t>w.total</a:t>
            </a:r>
            <a:r>
              <a:rPr lang="en-US" dirty="0"/>
              <a:t> &lt; </a:t>
            </a:r>
            <a:r>
              <a:rPr lang="en-US" dirty="0" err="1"/>
              <a:t>a.avg_sales</a:t>
            </a:r>
            <a:r>
              <a:rPr lang="en-US" dirty="0"/>
              <a:t> * 0.5 then 'Low Sales'		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err="1"/>
              <a:t>w.total</a:t>
            </a:r>
            <a:r>
              <a:rPr lang="en-US" dirty="0"/>
              <a:t> &gt; </a:t>
            </a:r>
            <a:r>
              <a:rPr lang="en-US" dirty="0" err="1"/>
              <a:t>a.avg_sales</a:t>
            </a:r>
            <a:r>
              <a:rPr lang="en-US" dirty="0"/>
              <a:t> * 1.5 then 'High Sales'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'Normal Sales'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as </a:t>
            </a:r>
            <a:r>
              <a:rPr lang="en-US" dirty="0" err="1" smtClean="0"/>
              <a:t>sales_anomaly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walmartsales</a:t>
            </a:r>
            <a:r>
              <a:rPr lang="en-US" dirty="0"/>
              <a:t> </a:t>
            </a:r>
            <a:r>
              <a:rPr lang="en-US" dirty="0" smtClean="0"/>
              <a:t>w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err="1" smtClean="0"/>
              <a:t>Avgsales</a:t>
            </a:r>
            <a:r>
              <a:rPr lang="en-US" dirty="0" smtClean="0"/>
              <a:t> </a:t>
            </a:r>
            <a:r>
              <a:rPr lang="en-US" dirty="0"/>
              <a:t>a on </a:t>
            </a:r>
            <a:r>
              <a:rPr lang="en-US" dirty="0" err="1"/>
              <a:t>w.`Product</a:t>
            </a:r>
            <a:r>
              <a:rPr lang="en-US" dirty="0"/>
              <a:t> line` = </a:t>
            </a:r>
            <a:r>
              <a:rPr lang="en-US" dirty="0" err="1"/>
              <a:t>a.`product</a:t>
            </a:r>
            <a:r>
              <a:rPr lang="en-US" dirty="0"/>
              <a:t> line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w.total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/>
              <a:t>a.avg_sales</a:t>
            </a:r>
            <a:r>
              <a:rPr lang="en-US" dirty="0"/>
              <a:t> * </a:t>
            </a:r>
            <a:r>
              <a:rPr lang="en-US" dirty="0" smtClean="0"/>
              <a:t>0.5 or </a:t>
            </a:r>
          </a:p>
          <a:p>
            <a:pPr marL="0" indent="0">
              <a:buNone/>
            </a:pPr>
            <a:r>
              <a:rPr lang="en-US" dirty="0" err="1" smtClean="0"/>
              <a:t>w.Total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a.avg_sales</a:t>
            </a:r>
            <a:r>
              <a:rPr lang="en-US" dirty="0"/>
              <a:t> * 1.5;</a:t>
            </a:r>
          </a:p>
        </p:txBody>
      </p:sp>
    </p:spTree>
    <p:extLst>
      <p:ext uri="{BB962C8B-B14F-4D97-AF65-F5344CB8AC3E}">
        <p14:creationId xmlns:p14="http://schemas.microsoft.com/office/powerpoint/2010/main" val="33445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97" y="208019"/>
            <a:ext cx="1401630" cy="641986"/>
          </a:xfrm>
        </p:spPr>
        <p:txBody>
          <a:bodyPr/>
          <a:lstStyle/>
          <a:p>
            <a:r>
              <a:rPr lang="en-US" sz="2800" b="1" u="sng" dirty="0" smtClean="0"/>
              <a:t>Output</a:t>
            </a:r>
            <a:endParaRPr lang="en-US" sz="2800" b="1" u="sng" dirty="0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638522"/>
              </p:ext>
            </p:extLst>
          </p:nvPr>
        </p:nvGraphicFramePr>
        <p:xfrm>
          <a:off x="402497" y="731520"/>
          <a:ext cx="1151046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092"/>
                <a:gridCol w="2302092"/>
                <a:gridCol w="2302092"/>
                <a:gridCol w="2302092"/>
                <a:gridCol w="2302092"/>
              </a:tblGrid>
              <a:tr h="356149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sales_anomaly</a:t>
                      </a:r>
                      <a:endParaRPr lang="en-US" dirty="0"/>
                    </a:p>
                  </a:txBody>
                  <a:tcPr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 dirty="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57.6975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323.64301973684223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Sales</a:t>
                      </a:r>
                    </a:p>
                  </a:txBody>
                  <a:tcPr anchor="ctr"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 dirty="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20.1075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323.64301973684223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Sales</a:t>
                      </a:r>
                    </a:p>
                  </a:txBody>
                  <a:tcPr anchor="ctr"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 dirty="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323.64301973684223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Sales</a:t>
                      </a:r>
                    </a:p>
                  </a:txBody>
                  <a:tcPr anchor="ctr"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 dirty="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720.3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323.64301973684223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Sales</a:t>
                      </a:r>
                    </a:p>
                  </a:txBody>
                  <a:tcPr anchor="ctr"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 dirty="0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57.876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319.63253823529413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Sales</a:t>
                      </a:r>
                    </a:p>
                  </a:txBody>
                  <a:tcPr anchor="ctr"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99.9075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319.63253823529413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Sales</a:t>
                      </a:r>
                    </a:p>
                  </a:txBody>
                  <a:tcPr anchor="ctr"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657.531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319.63253823529413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Sales</a:t>
                      </a:r>
                    </a:p>
                  </a:txBody>
                  <a:tcPr anchor="ctr"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55.881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319.63253823529413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Sales</a:t>
                      </a:r>
                    </a:p>
                  </a:txBody>
                  <a:tcPr anchor="ctr"/>
                </a:tc>
              </a:tr>
              <a:tr h="623261">
                <a:tc>
                  <a:txBody>
                    <a:bodyPr/>
                    <a:lstStyle/>
                    <a:p>
                      <a:r>
                        <a:rPr lang="en-US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319.63253823529413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Sales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1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</TotalTime>
  <Words>831</Words>
  <Application>Microsoft Office PowerPoint</Application>
  <PresentationFormat>Widescreen</PresentationFormat>
  <Paragraphs>301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Sales Performance Analysis of Walmart Stores Using Advanced MySQL Techniques</vt:lpstr>
      <vt:lpstr>Task 1: Identifying the Top Branch by Sales Growth Rate</vt:lpstr>
      <vt:lpstr>Output:</vt:lpstr>
      <vt:lpstr>Task 2: Finding the Most Profitable Product Line for Each Branch</vt:lpstr>
      <vt:lpstr>Output:</vt:lpstr>
      <vt:lpstr>Task 3: Analyzing Customer Segmentation Based on Spending</vt:lpstr>
      <vt:lpstr>Output:</vt:lpstr>
      <vt:lpstr>Task 4: Detecting Anomalies in Sales Transactions</vt:lpstr>
      <vt:lpstr>Output</vt:lpstr>
      <vt:lpstr>Task 5: Most Popular Payment Method by City</vt:lpstr>
      <vt:lpstr>Output</vt:lpstr>
      <vt:lpstr>Task 6: Monthly Sales Distribution by Gender</vt:lpstr>
      <vt:lpstr>Output:</vt:lpstr>
      <vt:lpstr>Task 7: Best Product Line by Customer Type</vt:lpstr>
      <vt:lpstr>Output:</vt:lpstr>
      <vt:lpstr>Task 8: Identifying Repeat Customers</vt:lpstr>
      <vt:lpstr>Output:</vt:lpstr>
      <vt:lpstr>Task 9: Finding Top 5 Customers by Sales Volume</vt:lpstr>
      <vt:lpstr>Output:</vt:lpstr>
      <vt:lpstr>Task 10: Analyzing Sales Trends by Day of the Week</vt:lpstr>
      <vt:lpstr>Output:</vt:lpstr>
      <vt:lpstr>Video Link: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of Walmart Stores Using Advanced MySQL Techniques</dc:title>
  <dc:creator>Microsoft account</dc:creator>
  <cp:lastModifiedBy>Microsoft account</cp:lastModifiedBy>
  <cp:revision>20</cp:revision>
  <dcterms:created xsi:type="dcterms:W3CDTF">2025-01-24T05:04:18Z</dcterms:created>
  <dcterms:modified xsi:type="dcterms:W3CDTF">2025-01-25T04:02:18Z</dcterms:modified>
</cp:coreProperties>
</file>