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3"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Old Standard TT"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6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b0f427a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b0f427a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6f7c996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6f7c99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66f7c996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66f7c996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66f7c996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66f7c996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66f7c9963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66f7c9963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6f7c9963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6f7c9963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66f7c9963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66f7c9963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59475"/>
            <a:ext cx="8118600" cy="47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Smart Surveillance System</a:t>
            </a:r>
            <a:endParaRPr/>
          </a:p>
          <a:p>
            <a:pPr marL="0" lvl="0" indent="0" algn="l" rtl="0">
              <a:spcBef>
                <a:spcPts val="0"/>
              </a:spcBef>
              <a:spcAft>
                <a:spcPts val="0"/>
              </a:spcAft>
              <a:buNone/>
            </a:pPr>
            <a:endParaRPr sz="4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r" rtl="0">
              <a:spcBef>
                <a:spcPts val="0"/>
              </a:spcBef>
              <a:spcAft>
                <a:spcPts val="0"/>
              </a:spcAft>
              <a:buNone/>
            </a:pPr>
            <a:r>
              <a:rPr lang="en" sz="1400"/>
              <a:t>							Submitted by:</a:t>
            </a:r>
            <a:endParaRPr sz="1400"/>
          </a:p>
          <a:p>
            <a:pPr marL="0" lvl="0" indent="0" algn="r" rtl="0">
              <a:spcBef>
                <a:spcPts val="0"/>
              </a:spcBef>
              <a:spcAft>
                <a:spcPts val="0"/>
              </a:spcAft>
              <a:buNone/>
            </a:pPr>
            <a:r>
              <a:rPr lang="en" sz="1400"/>
              <a:t>Arsh Singh</a:t>
            </a:r>
            <a:endParaRPr sz="1400"/>
          </a:p>
          <a:p>
            <a:pPr marL="0" lvl="0" indent="0" algn="r" rtl="0">
              <a:spcBef>
                <a:spcPts val="0"/>
              </a:spcBef>
              <a:spcAft>
                <a:spcPts val="0"/>
              </a:spcAft>
              <a:buNone/>
            </a:pPr>
            <a:r>
              <a:rPr lang="en" sz="1400"/>
              <a:t>Utkarsh Sharma</a:t>
            </a:r>
            <a:endParaRPr sz="1400"/>
          </a:p>
          <a:p>
            <a:pPr marL="0" lvl="0" indent="0" algn="r" rtl="0">
              <a:spcBef>
                <a:spcPts val="0"/>
              </a:spcBef>
              <a:spcAft>
                <a:spcPts val="0"/>
              </a:spcAft>
              <a:buNone/>
            </a:pPr>
            <a:r>
              <a:rPr lang="en" sz="1400"/>
              <a:t>Vishal Deswal</a:t>
            </a:r>
            <a:endParaRPr sz="1400"/>
          </a:p>
          <a:p>
            <a:pPr marL="0" lvl="0" indent="0" algn="r" rtl="0">
              <a:spcBef>
                <a:spcPts val="0"/>
              </a:spcBef>
              <a:spcAft>
                <a:spcPts val="0"/>
              </a:spcAft>
              <a:buNone/>
            </a:pPr>
            <a:r>
              <a:rPr lang="en" sz="1400"/>
              <a:t>Rishabh Gupta</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What’s next?</a:t>
            </a:r>
            <a:endParaRPr/>
          </a:p>
        </p:txBody>
      </p:sp>
      <p:sp>
        <p:nvSpPr>
          <p:cNvPr id="126" name="Google Shape;126;p23"/>
          <p:cNvSpPr txBox="1">
            <a:spLocks noGrp="1"/>
          </p:cNvSpPr>
          <p:nvPr>
            <p:ph type="body" idx="2"/>
          </p:nvPr>
        </p:nvSpPr>
        <p:spPr>
          <a:xfrm>
            <a:off x="49613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Login Via QR Code and Face Recognition</a:t>
            </a:r>
            <a:endParaRPr/>
          </a:p>
          <a:p>
            <a:pPr marL="457200" lvl="0" indent="-342900" algn="l" rtl="0">
              <a:spcBef>
                <a:spcPts val="1600"/>
              </a:spcBef>
              <a:spcAft>
                <a:spcPts val="0"/>
              </a:spcAft>
              <a:buSzPts val="1800"/>
              <a:buChar char="●"/>
            </a:pPr>
            <a:r>
              <a:rPr lang="en"/>
              <a:t>Alert Message On Phone Number and Email upon theft</a:t>
            </a:r>
            <a:endParaRPr/>
          </a:p>
          <a:p>
            <a:pPr marL="457200" lvl="0" indent="-342900" algn="l" rtl="0">
              <a:spcBef>
                <a:spcPts val="1600"/>
              </a:spcBef>
              <a:spcAft>
                <a:spcPts val="0"/>
              </a:spcAft>
              <a:buSzPts val="1800"/>
              <a:buChar char="●"/>
            </a:pPr>
            <a:r>
              <a:rPr lang="en"/>
              <a:t>Train Model For Knives, fireArms etc.</a:t>
            </a:r>
            <a:endParaRPr/>
          </a:p>
          <a:p>
            <a:pPr marL="457200" lvl="0" indent="-342900" algn="l" rtl="0">
              <a:spcBef>
                <a:spcPts val="1600"/>
              </a:spcBef>
              <a:spcAft>
                <a:spcPts val="1600"/>
              </a:spcAft>
              <a:buSzPts val="1800"/>
              <a:buChar char="●"/>
            </a:pPr>
            <a:r>
              <a:rPr lang="en"/>
              <a:t>Integration with IoT devices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06" name="Google Shape;106;p20"/>
          <p:cNvSpPr txBox="1">
            <a:spLocks noGrp="1"/>
          </p:cNvSpPr>
          <p:nvPr>
            <p:ph type="body" idx="1"/>
          </p:nvPr>
        </p:nvSpPr>
        <p:spPr>
          <a:xfrm>
            <a:off x="311700" y="1462100"/>
            <a:ext cx="8520600" cy="221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7" name="Google Shape;107;p20"/>
          <p:cNvPicPr preferRelativeResize="0"/>
          <p:nvPr/>
        </p:nvPicPr>
        <p:blipFill>
          <a:blip r:embed="rId3">
            <a:alphaModFix/>
          </a:blip>
          <a:stretch>
            <a:fillRect/>
          </a:stretch>
        </p:blipFill>
        <p:spPr>
          <a:xfrm>
            <a:off x="357188" y="1462088"/>
            <a:ext cx="8429625" cy="221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Introduction</a:t>
            </a:r>
            <a:endParaRPr b="1"/>
          </a:p>
        </p:txBody>
      </p:sp>
      <p:sp>
        <p:nvSpPr>
          <p:cNvPr id="65" name="Google Shape;65;p14"/>
          <p:cNvSpPr txBox="1">
            <a:spLocks noGrp="1"/>
          </p:cNvSpPr>
          <p:nvPr>
            <p:ph type="body" idx="1"/>
          </p:nvPr>
        </p:nvSpPr>
        <p:spPr>
          <a:xfrm>
            <a:off x="311700" y="111712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rial"/>
                <a:ea typeface="Arial"/>
                <a:cs typeface="Arial"/>
                <a:sym typeface="Arial"/>
              </a:rPr>
              <a:t>As we know surveillance is becoming increasingly important in any public or private environment as a result of an increasing number of risks. Smart Surveillance is a software which has various security tools embedded in it. Closed-circuit television (CCTV) cameras or wireless sensor networks (WSN) are the most common traditional monitoring technologies. In this project, we combined the advantages of the two technologies to build a smart surveillance system. It has features like:</a:t>
            </a:r>
            <a:br>
              <a:rPr lang="en" sz="1200">
                <a:latin typeface="Arial"/>
                <a:ea typeface="Arial"/>
                <a:cs typeface="Arial"/>
                <a:sym typeface="Arial"/>
              </a:rPr>
            </a:br>
            <a:endParaRPr sz="1200">
              <a:latin typeface="Arial"/>
              <a:ea typeface="Arial"/>
              <a:cs typeface="Arial"/>
              <a:sym typeface="Arial"/>
            </a:endParaRPr>
          </a:p>
          <a:p>
            <a:pPr marL="457200" lvl="0" indent="-304800" algn="just" rtl="0">
              <a:lnSpc>
                <a:spcPct val="150000"/>
              </a:lnSpc>
              <a:spcBef>
                <a:spcPts val="1600"/>
              </a:spcBef>
              <a:spcAft>
                <a:spcPts val="0"/>
              </a:spcAft>
              <a:buSzPts val="1200"/>
              <a:buFont typeface="Arial"/>
              <a:buChar char="●"/>
            </a:pPr>
            <a:r>
              <a:rPr lang="en" sz="1200">
                <a:latin typeface="Arial"/>
                <a:ea typeface="Arial"/>
                <a:cs typeface="Arial"/>
                <a:sym typeface="Arial"/>
              </a:rPr>
              <a:t>Anti-theft </a:t>
            </a:r>
            <a:endParaRPr sz="1200">
              <a:latin typeface="Arial"/>
              <a:ea typeface="Arial"/>
              <a:cs typeface="Arial"/>
              <a:sym typeface="Arial"/>
            </a:endParaRPr>
          </a:p>
          <a:p>
            <a:pPr marL="457200" lvl="0" indent="-304800" algn="just" rtl="0">
              <a:lnSpc>
                <a:spcPct val="150000"/>
              </a:lnSpc>
              <a:spcBef>
                <a:spcPts val="0"/>
              </a:spcBef>
              <a:spcAft>
                <a:spcPts val="0"/>
              </a:spcAft>
              <a:buSzPts val="1200"/>
              <a:buFont typeface="Arial"/>
              <a:buChar char="●"/>
            </a:pPr>
            <a:r>
              <a:rPr lang="en" sz="1200">
                <a:latin typeface="Arial"/>
                <a:ea typeface="Arial"/>
                <a:cs typeface="Arial"/>
                <a:sym typeface="Arial"/>
              </a:rPr>
              <a:t>Visitor</a:t>
            </a:r>
            <a:endParaRPr sz="1200">
              <a:latin typeface="Arial"/>
              <a:ea typeface="Arial"/>
              <a:cs typeface="Arial"/>
              <a:sym typeface="Arial"/>
            </a:endParaRPr>
          </a:p>
          <a:p>
            <a:pPr marL="457200" lvl="0" indent="-304800" algn="just" rtl="0">
              <a:lnSpc>
                <a:spcPct val="150000"/>
              </a:lnSpc>
              <a:spcBef>
                <a:spcPts val="0"/>
              </a:spcBef>
              <a:spcAft>
                <a:spcPts val="0"/>
              </a:spcAft>
              <a:buSzPts val="1200"/>
              <a:buFont typeface="Arial"/>
              <a:buChar char="●"/>
            </a:pPr>
            <a:r>
              <a:rPr lang="en" sz="1200">
                <a:latin typeface="Arial"/>
                <a:ea typeface="Arial"/>
                <a:cs typeface="Arial"/>
                <a:sym typeface="Arial"/>
              </a:rPr>
              <a:t>Normal Recording</a:t>
            </a:r>
            <a:endParaRPr sz="1200">
              <a:latin typeface="Arial"/>
              <a:ea typeface="Arial"/>
              <a:cs typeface="Arial"/>
              <a:sym typeface="Arial"/>
            </a:endParaRPr>
          </a:p>
          <a:p>
            <a:pPr marL="457200" lvl="0" indent="-304800" algn="just" rtl="0">
              <a:lnSpc>
                <a:spcPct val="150000"/>
              </a:lnSpc>
              <a:spcBef>
                <a:spcPts val="0"/>
              </a:spcBef>
              <a:spcAft>
                <a:spcPts val="0"/>
              </a:spcAft>
              <a:buSzPts val="1200"/>
              <a:buFont typeface="Arial"/>
              <a:buChar char="●"/>
            </a:pPr>
            <a:r>
              <a:rPr lang="en" sz="1200">
                <a:latin typeface="Arial"/>
                <a:ea typeface="Arial"/>
                <a:cs typeface="Arial"/>
                <a:sym typeface="Arial"/>
              </a:rPr>
              <a:t>Face Identification</a:t>
            </a:r>
            <a:endParaRPr sz="1200">
              <a:latin typeface="Arial"/>
              <a:ea typeface="Arial"/>
              <a:cs typeface="Arial"/>
              <a:sym typeface="Arial"/>
            </a:endParaRPr>
          </a:p>
          <a:p>
            <a:pPr marL="457200" lvl="0" indent="-304800" algn="just" rtl="0">
              <a:lnSpc>
                <a:spcPct val="150000"/>
              </a:lnSpc>
              <a:spcBef>
                <a:spcPts val="0"/>
              </a:spcBef>
              <a:spcAft>
                <a:spcPts val="0"/>
              </a:spcAft>
              <a:buSzPts val="1200"/>
              <a:buFont typeface="Arial"/>
              <a:buChar char="●"/>
            </a:pPr>
            <a:r>
              <a:rPr lang="en" sz="1200">
                <a:latin typeface="Arial"/>
                <a:ea typeface="Arial"/>
                <a:cs typeface="Arial"/>
                <a:sym typeface="Arial"/>
              </a:rPr>
              <a:t>Restricted area</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Anti-Theft:</a:t>
            </a:r>
            <a:endParaRPr b="1"/>
          </a:p>
        </p:txBody>
      </p:sp>
      <p:sp>
        <p:nvSpPr>
          <p:cNvPr id="71" name="Google Shape;71;p15"/>
          <p:cNvSpPr txBox="1">
            <a:spLocks noGrp="1"/>
          </p:cNvSpPr>
          <p:nvPr>
            <p:ph type="body" idx="1"/>
          </p:nvPr>
        </p:nvSpPr>
        <p:spPr>
          <a:xfrm>
            <a:off x="311700" y="1389600"/>
            <a:ext cx="4077000" cy="31794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600">
                <a:latin typeface="Arial"/>
                <a:ea typeface="Arial"/>
                <a:cs typeface="Arial"/>
                <a:sym typeface="Arial"/>
              </a:rPr>
              <a:t>This feature is used to find what is the thing which is stolen from the frame which is visible to the webcam. Meaning It constantly monitors the frames and checks which object or the thing from the frame has been taken away by the thief.</a:t>
            </a:r>
            <a:endParaRPr sz="1600"/>
          </a:p>
        </p:txBody>
      </p:sp>
      <p:pic>
        <p:nvPicPr>
          <p:cNvPr id="72" name="Google Shape;72;p15"/>
          <p:cNvPicPr preferRelativeResize="0"/>
          <p:nvPr/>
        </p:nvPicPr>
        <p:blipFill>
          <a:blip r:embed="rId3">
            <a:alphaModFix/>
          </a:blip>
          <a:stretch>
            <a:fillRect/>
          </a:stretch>
        </p:blipFill>
        <p:spPr>
          <a:xfrm>
            <a:off x="5141825" y="1005850"/>
            <a:ext cx="3333750" cy="333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Visitors</a:t>
            </a:r>
            <a:r>
              <a:rPr lang="en"/>
              <a:t>:</a:t>
            </a:r>
            <a:endParaRPr/>
          </a:p>
        </p:txBody>
      </p:sp>
      <p:sp>
        <p:nvSpPr>
          <p:cNvPr id="78" name="Google Shape;78;p16"/>
          <p:cNvSpPr txBox="1">
            <a:spLocks noGrp="1"/>
          </p:cNvSpPr>
          <p:nvPr>
            <p:ph type="body" idx="1"/>
          </p:nvPr>
        </p:nvSpPr>
        <p:spPr>
          <a:xfrm>
            <a:off x="311700" y="1171600"/>
            <a:ext cx="8325000" cy="33972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700">
                <a:latin typeface="Arial"/>
                <a:ea typeface="Arial"/>
                <a:cs typeface="Arial"/>
                <a:sym typeface="Arial"/>
              </a:rPr>
              <a:t>This is the feature which can detect if someone has entered the room or went out. </a:t>
            </a:r>
            <a:endParaRPr sz="1700">
              <a:latin typeface="Arial"/>
              <a:ea typeface="Arial"/>
              <a:cs typeface="Arial"/>
              <a:sym typeface="Arial"/>
            </a:endParaRPr>
          </a:p>
          <a:p>
            <a:pPr marL="0" lvl="0" indent="0" algn="l" rtl="0">
              <a:spcBef>
                <a:spcPts val="0"/>
              </a:spcBef>
              <a:spcAft>
                <a:spcPts val="1600"/>
              </a:spcAft>
              <a:buNone/>
            </a:pPr>
            <a:endParaRPr/>
          </a:p>
        </p:txBody>
      </p:sp>
      <p:pic>
        <p:nvPicPr>
          <p:cNvPr id="79" name="Google Shape;79;p16"/>
          <p:cNvPicPr preferRelativeResize="0"/>
          <p:nvPr/>
        </p:nvPicPr>
        <p:blipFill>
          <a:blip r:embed="rId3">
            <a:alphaModFix/>
          </a:blip>
          <a:stretch>
            <a:fillRect/>
          </a:stretch>
        </p:blipFill>
        <p:spPr>
          <a:xfrm>
            <a:off x="3309925" y="2399550"/>
            <a:ext cx="2524125" cy="180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5856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Normal Recording:</a:t>
            </a:r>
            <a:endParaRPr b="1"/>
          </a:p>
        </p:txBody>
      </p:sp>
      <p:sp>
        <p:nvSpPr>
          <p:cNvPr id="85" name="Google Shape;85;p17"/>
          <p:cNvSpPr txBox="1">
            <a:spLocks noGrp="1"/>
          </p:cNvSpPr>
          <p:nvPr>
            <p:ph type="body" idx="1"/>
          </p:nvPr>
        </p:nvSpPr>
        <p:spPr>
          <a:xfrm>
            <a:off x="311700" y="1859875"/>
            <a:ext cx="3894600" cy="20481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700">
                <a:latin typeface="Arial"/>
                <a:ea typeface="Arial"/>
                <a:cs typeface="Arial"/>
                <a:sym typeface="Arial"/>
              </a:rPr>
              <a:t>This is the feature which will record the video using the webcam and will save to the external storage.</a:t>
            </a:r>
            <a:endParaRPr sz="1700">
              <a:latin typeface="Arial"/>
              <a:ea typeface="Arial"/>
              <a:cs typeface="Arial"/>
              <a:sym typeface="Arial"/>
            </a:endParaRPr>
          </a:p>
          <a:p>
            <a:pPr marL="0" lvl="0" indent="0" algn="l" rtl="0">
              <a:spcBef>
                <a:spcPts val="0"/>
              </a:spcBef>
              <a:spcAft>
                <a:spcPts val="1600"/>
              </a:spcAft>
              <a:buNone/>
            </a:pPr>
            <a:endParaRPr sz="1700"/>
          </a:p>
        </p:txBody>
      </p:sp>
      <p:pic>
        <p:nvPicPr>
          <p:cNvPr id="86" name="Google Shape;86;p17"/>
          <p:cNvPicPr preferRelativeResize="0"/>
          <p:nvPr/>
        </p:nvPicPr>
        <p:blipFill rotWithShape="1">
          <a:blip r:embed="rId3">
            <a:alphaModFix/>
          </a:blip>
          <a:srcRect b="7330"/>
          <a:stretch/>
        </p:blipFill>
        <p:spPr>
          <a:xfrm>
            <a:off x="4910550" y="1587900"/>
            <a:ext cx="3803350" cy="189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Face Identification:</a:t>
            </a:r>
            <a:endParaRPr b="1"/>
          </a:p>
        </p:txBody>
      </p:sp>
      <p:sp>
        <p:nvSpPr>
          <p:cNvPr id="92" name="Google Shape;92;p18"/>
          <p:cNvSpPr txBox="1">
            <a:spLocks noGrp="1"/>
          </p:cNvSpPr>
          <p:nvPr>
            <p:ph type="body" idx="1"/>
          </p:nvPr>
        </p:nvSpPr>
        <p:spPr>
          <a:xfrm>
            <a:off x="311700" y="1149800"/>
            <a:ext cx="4614000" cy="33972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500">
                <a:latin typeface="Arial"/>
                <a:ea typeface="Arial"/>
                <a:cs typeface="Arial"/>
                <a:sym typeface="Arial"/>
              </a:rPr>
              <a:t>This feature is very useful feature of our project, It is used to find if the person in the frame is known or not. It do this in two </a:t>
            </a:r>
            <a:endParaRPr sz="1500">
              <a:latin typeface="Arial"/>
              <a:ea typeface="Arial"/>
              <a:cs typeface="Arial"/>
              <a:sym typeface="Arial"/>
            </a:endParaRPr>
          </a:p>
          <a:p>
            <a:pPr marL="457200" lvl="0" indent="0" algn="just"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steps :</a:t>
            </a:r>
            <a:endParaRPr sz="1500">
              <a:latin typeface="Arial"/>
              <a:ea typeface="Arial"/>
              <a:cs typeface="Arial"/>
              <a:sym typeface="Arial"/>
            </a:endParaRPr>
          </a:p>
          <a:p>
            <a:pPr marL="457200" lvl="0" indent="457200" algn="just"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1 – Find the faces in the frames</a:t>
            </a:r>
            <a:endParaRPr sz="1500">
              <a:latin typeface="Arial"/>
              <a:ea typeface="Arial"/>
              <a:cs typeface="Arial"/>
              <a:sym typeface="Arial"/>
            </a:endParaRPr>
          </a:p>
          <a:p>
            <a:pPr marL="457200" lvl="0" indent="457200" algn="just"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2 – Use LBPH face recognizer algorithm to predict the</a:t>
            </a:r>
            <a:endParaRPr sz="1500">
              <a:latin typeface="Arial"/>
              <a:ea typeface="Arial"/>
              <a:cs typeface="Arial"/>
              <a:sym typeface="Arial"/>
            </a:endParaRPr>
          </a:p>
          <a:p>
            <a:pPr marL="914400" lvl="0" indent="0" algn="just"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person from an already trained model.</a:t>
            </a:r>
            <a:endParaRPr sz="1500">
              <a:latin typeface="Arial"/>
              <a:ea typeface="Arial"/>
              <a:cs typeface="Arial"/>
              <a:sym typeface="Arial"/>
            </a:endParaRPr>
          </a:p>
          <a:p>
            <a:pPr marL="0" lvl="0" indent="0" algn="l" rtl="0">
              <a:spcBef>
                <a:spcPts val="0"/>
              </a:spcBef>
              <a:spcAft>
                <a:spcPts val="1600"/>
              </a:spcAft>
              <a:buNone/>
            </a:pPr>
            <a:endParaRPr sz="1500"/>
          </a:p>
        </p:txBody>
      </p:sp>
      <p:pic>
        <p:nvPicPr>
          <p:cNvPr id="93" name="Google Shape;93;p18"/>
          <p:cNvPicPr preferRelativeResize="0"/>
          <p:nvPr/>
        </p:nvPicPr>
        <p:blipFill>
          <a:blip r:embed="rId3">
            <a:alphaModFix/>
          </a:blip>
          <a:stretch>
            <a:fillRect/>
          </a:stretch>
        </p:blipFill>
        <p:spPr>
          <a:xfrm>
            <a:off x="5463000" y="1395625"/>
            <a:ext cx="3255850" cy="253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Restricted Area:</a:t>
            </a:r>
            <a:endParaRPr b="1"/>
          </a:p>
        </p:txBody>
      </p:sp>
      <p:sp>
        <p:nvSpPr>
          <p:cNvPr id="99" name="Google Shape;99;p19"/>
          <p:cNvSpPr txBox="1">
            <a:spLocks noGrp="1"/>
          </p:cNvSpPr>
          <p:nvPr>
            <p:ph type="body" idx="1"/>
          </p:nvPr>
        </p:nvSpPr>
        <p:spPr>
          <a:xfrm>
            <a:off x="311700" y="1171600"/>
            <a:ext cx="8376900" cy="339720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 sz="1600">
                <a:latin typeface="Arial"/>
                <a:ea typeface="Arial"/>
                <a:cs typeface="Arial"/>
                <a:sym typeface="Arial"/>
              </a:rPr>
              <a:t>This feature is used to detect the motion in a restricted area where human intervention is prohibited.</a:t>
            </a:r>
            <a:endParaRPr sz="1600">
              <a:latin typeface="Arial"/>
              <a:ea typeface="Arial"/>
              <a:cs typeface="Arial"/>
              <a:sym typeface="Arial"/>
            </a:endParaRPr>
          </a:p>
          <a:p>
            <a:pPr marL="0" lvl="0" indent="0" algn="l" rtl="0">
              <a:spcBef>
                <a:spcPts val="0"/>
              </a:spcBef>
              <a:spcAft>
                <a:spcPts val="1600"/>
              </a:spcAft>
              <a:buNone/>
            </a:pPr>
            <a:endParaRPr sz="1600"/>
          </a:p>
        </p:txBody>
      </p:sp>
      <p:pic>
        <p:nvPicPr>
          <p:cNvPr id="100" name="Google Shape;100;p19"/>
          <p:cNvPicPr preferRelativeResize="0"/>
          <p:nvPr/>
        </p:nvPicPr>
        <p:blipFill>
          <a:blip r:embed="rId3">
            <a:alphaModFix/>
          </a:blip>
          <a:stretch>
            <a:fillRect/>
          </a:stretch>
        </p:blipFill>
        <p:spPr>
          <a:xfrm>
            <a:off x="2879063" y="2655550"/>
            <a:ext cx="2847975"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311700" y="1235450"/>
            <a:ext cx="3999900" cy="339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t>Software Requirements:</a:t>
            </a:r>
            <a:endParaRPr sz="1800" b="1"/>
          </a:p>
          <a:p>
            <a:pPr marL="0" lvl="0" indent="0" algn="l" rtl="0">
              <a:lnSpc>
                <a:spcPct val="100000"/>
              </a:lnSpc>
              <a:spcBef>
                <a:spcPts val="1600"/>
              </a:spcBef>
              <a:spcAft>
                <a:spcPts val="0"/>
              </a:spcAft>
              <a:buClr>
                <a:schemeClr val="dk1"/>
              </a:buClr>
              <a:buSzPts val="1100"/>
              <a:buFont typeface="Arial"/>
              <a:buNone/>
            </a:pPr>
            <a:r>
              <a:rPr lang="en" sz="1700"/>
              <a:t>○ Python 3. x</a:t>
            </a:r>
            <a:endParaRPr sz="1700"/>
          </a:p>
          <a:p>
            <a:pPr marL="0" lvl="0" indent="0" algn="l" rtl="0">
              <a:lnSpc>
                <a:spcPct val="100000"/>
              </a:lnSpc>
              <a:spcBef>
                <a:spcPts val="1600"/>
              </a:spcBef>
              <a:spcAft>
                <a:spcPts val="0"/>
              </a:spcAft>
              <a:buClr>
                <a:schemeClr val="dk1"/>
              </a:buClr>
              <a:buSzPts val="1100"/>
              <a:buFont typeface="Arial"/>
              <a:buNone/>
            </a:pPr>
            <a:r>
              <a:rPr lang="en" sz="1700"/>
              <a:t>○ Tkinter</a:t>
            </a:r>
            <a:endParaRPr sz="1700"/>
          </a:p>
          <a:p>
            <a:pPr marL="0" lvl="0" indent="0" algn="l" rtl="0">
              <a:lnSpc>
                <a:spcPct val="100000"/>
              </a:lnSpc>
              <a:spcBef>
                <a:spcPts val="1600"/>
              </a:spcBef>
              <a:spcAft>
                <a:spcPts val="0"/>
              </a:spcAft>
              <a:buClr>
                <a:schemeClr val="dk1"/>
              </a:buClr>
              <a:buSzPts val="1100"/>
              <a:buFont typeface="Arial"/>
              <a:buNone/>
            </a:pPr>
            <a:r>
              <a:rPr lang="en" sz="1700"/>
              <a:t>○ OpenCV</a:t>
            </a:r>
            <a:endParaRPr sz="1700"/>
          </a:p>
          <a:p>
            <a:pPr marL="0" lvl="0" indent="0" algn="l" rtl="0">
              <a:lnSpc>
                <a:spcPct val="100000"/>
              </a:lnSpc>
              <a:spcBef>
                <a:spcPts val="1600"/>
              </a:spcBef>
              <a:spcAft>
                <a:spcPts val="0"/>
              </a:spcAft>
              <a:buClr>
                <a:schemeClr val="dk1"/>
              </a:buClr>
              <a:buSzPts val="1100"/>
              <a:buFont typeface="Arial"/>
              <a:buNone/>
            </a:pPr>
            <a:r>
              <a:rPr lang="en" sz="1700"/>
              <a:t>○ Pillow</a:t>
            </a:r>
            <a:endParaRPr sz="1700"/>
          </a:p>
          <a:p>
            <a:pPr marL="0" lvl="0" indent="0" algn="l" rtl="0">
              <a:lnSpc>
                <a:spcPct val="100000"/>
              </a:lnSpc>
              <a:spcBef>
                <a:spcPts val="1600"/>
              </a:spcBef>
              <a:spcAft>
                <a:spcPts val="0"/>
              </a:spcAft>
              <a:buClr>
                <a:schemeClr val="dk1"/>
              </a:buClr>
              <a:buSzPts val="1100"/>
              <a:buFont typeface="Arial"/>
              <a:buNone/>
            </a:pPr>
            <a:r>
              <a:rPr lang="en" sz="1700"/>
              <a:t>○ SQLite3</a:t>
            </a:r>
            <a:endParaRPr sz="1700"/>
          </a:p>
          <a:p>
            <a:pPr marL="0" lvl="0" indent="0" algn="l" rtl="0">
              <a:spcBef>
                <a:spcPts val="1600"/>
              </a:spcBef>
              <a:spcAft>
                <a:spcPts val="1600"/>
              </a:spcAft>
              <a:buNone/>
            </a:pPr>
            <a:endParaRPr sz="1800" b="1"/>
          </a:p>
        </p:txBody>
      </p:sp>
      <p:sp>
        <p:nvSpPr>
          <p:cNvPr id="113" name="Google Shape;113;p21"/>
          <p:cNvSpPr txBox="1">
            <a:spLocks noGrp="1"/>
          </p:cNvSpPr>
          <p:nvPr>
            <p:ph type="body" idx="2"/>
          </p:nvPr>
        </p:nvSpPr>
        <p:spPr>
          <a:xfrm>
            <a:off x="4516500" y="1171675"/>
            <a:ext cx="43158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Hardware Requirements:</a:t>
            </a:r>
            <a:endParaRPr sz="1800" b="1"/>
          </a:p>
          <a:p>
            <a:pPr marL="0" lvl="0" indent="0" algn="l" rtl="0">
              <a:lnSpc>
                <a:spcPct val="100000"/>
              </a:lnSpc>
              <a:spcBef>
                <a:spcPts val="1600"/>
              </a:spcBef>
              <a:spcAft>
                <a:spcPts val="0"/>
              </a:spcAft>
              <a:buNone/>
            </a:pPr>
            <a:r>
              <a:rPr lang="en" sz="1700"/>
              <a:t>○ HD Camera</a:t>
            </a:r>
            <a:endParaRPr sz="1700"/>
          </a:p>
          <a:p>
            <a:pPr marL="0" lvl="0" indent="0" algn="l" rtl="0">
              <a:lnSpc>
                <a:spcPct val="100000"/>
              </a:lnSpc>
              <a:spcBef>
                <a:spcPts val="1600"/>
              </a:spcBef>
              <a:spcAft>
                <a:spcPts val="0"/>
              </a:spcAft>
              <a:buNone/>
            </a:pPr>
            <a:r>
              <a:rPr lang="en" sz="1700"/>
              <a:t>○ 4 GB RAM</a:t>
            </a:r>
            <a:endParaRPr sz="1700"/>
          </a:p>
          <a:p>
            <a:pPr marL="0" lvl="0" indent="0" algn="l" rtl="0">
              <a:lnSpc>
                <a:spcPct val="100000"/>
              </a:lnSpc>
              <a:spcBef>
                <a:spcPts val="1600"/>
              </a:spcBef>
              <a:spcAft>
                <a:spcPts val="0"/>
              </a:spcAft>
              <a:buNone/>
            </a:pPr>
            <a:r>
              <a:rPr lang="en" sz="1700"/>
              <a:t>○ 100 GB ROM</a:t>
            </a:r>
            <a:endParaRPr sz="1700"/>
          </a:p>
          <a:p>
            <a:pPr marL="0" lvl="0" indent="0" algn="l" rtl="0">
              <a:lnSpc>
                <a:spcPct val="100000"/>
              </a:lnSpc>
              <a:spcBef>
                <a:spcPts val="1600"/>
              </a:spcBef>
              <a:spcAft>
                <a:spcPts val="0"/>
              </a:spcAft>
              <a:buNone/>
            </a:pPr>
            <a:r>
              <a:rPr lang="en" sz="1700"/>
              <a:t>○ OS: Windows 7 or higher, Linux (Mac not supported for now)</a:t>
            </a:r>
            <a:endParaRPr sz="1700"/>
          </a:p>
          <a:p>
            <a:pPr marL="0" lvl="0" indent="0" algn="l" rtl="0">
              <a:lnSpc>
                <a:spcPct val="100000"/>
              </a:lnSpc>
              <a:spcBef>
                <a:spcPts val="1600"/>
              </a:spcBef>
              <a:spcAft>
                <a:spcPts val="0"/>
              </a:spcAft>
              <a:buNone/>
            </a:pPr>
            <a:r>
              <a:rPr lang="en" sz="1700"/>
              <a:t>○ Internet Access</a:t>
            </a:r>
            <a:endParaRPr sz="1700"/>
          </a:p>
          <a:p>
            <a:pPr marL="457200" lvl="0" indent="0" algn="l" rtl="0">
              <a:spcBef>
                <a:spcPts val="1600"/>
              </a:spcBef>
              <a:spcAft>
                <a:spcPts val="1600"/>
              </a:spcAft>
              <a:buNone/>
            </a:pPr>
            <a:endParaRPr sz="1800" b="1"/>
          </a:p>
        </p:txBody>
      </p:sp>
      <p:sp>
        <p:nvSpPr>
          <p:cNvPr id="114" name="Google Shape;114;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Requirements: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Limitations:</a:t>
            </a:r>
            <a:endParaRPr b="1"/>
          </a:p>
        </p:txBody>
      </p:sp>
      <p:sp>
        <p:nvSpPr>
          <p:cNvPr id="120" name="Google Shape;120;p22"/>
          <p:cNvSpPr txBox="1"/>
          <p:nvPr/>
        </p:nvSpPr>
        <p:spPr>
          <a:xfrm>
            <a:off x="392300" y="1171275"/>
            <a:ext cx="7671600" cy="45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600" dirty="0">
              <a:solidFill>
                <a:schemeClr val="dk1"/>
              </a:solidFill>
              <a:latin typeface="Old Standard TT"/>
              <a:ea typeface="Old Standard TT"/>
              <a:cs typeface="Old Standard TT"/>
              <a:sym typeface="Old Standard TT"/>
            </a:endParaRPr>
          </a:p>
          <a:p>
            <a:pPr marL="457200" lvl="0" indent="-330200" algn="l" rtl="0">
              <a:lnSpc>
                <a:spcPct val="115000"/>
              </a:lnSpc>
              <a:spcBef>
                <a:spcPts val="0"/>
              </a:spcBef>
              <a:spcAft>
                <a:spcPts val="0"/>
              </a:spcAft>
              <a:buClr>
                <a:schemeClr val="dk1"/>
              </a:buClr>
              <a:buSzPts val="1600"/>
              <a:buFont typeface="Lato"/>
              <a:buChar char="❏"/>
            </a:pPr>
            <a:r>
              <a:rPr lang="en" sz="1600" dirty="0">
                <a:solidFill>
                  <a:schemeClr val="dk1"/>
                </a:solidFill>
                <a:latin typeface="Lato"/>
                <a:ea typeface="Lato"/>
                <a:cs typeface="Lato"/>
                <a:sym typeface="Lato"/>
              </a:rPr>
              <a:t>Upgradation in any technology might be incompatible with the dependencies which will result in  fallacy.</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Lato"/>
              <a:buChar char="❏"/>
            </a:pPr>
            <a:r>
              <a:rPr lang="en" sz="1600" dirty="0">
                <a:solidFill>
                  <a:schemeClr val="dk1"/>
                </a:solidFill>
                <a:latin typeface="Lato"/>
                <a:ea typeface="Lato"/>
                <a:cs typeface="Lato"/>
                <a:sym typeface="Lato"/>
              </a:rPr>
              <a:t>Lighting conditions could influence the efficiency of system.</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Lato"/>
              <a:buChar char="❏"/>
            </a:pPr>
            <a:r>
              <a:rPr lang="en" sz="1600" dirty="0">
                <a:solidFill>
                  <a:schemeClr val="dk1"/>
                </a:solidFill>
                <a:latin typeface="Lato"/>
                <a:ea typeface="Lato"/>
                <a:cs typeface="Lato"/>
                <a:sym typeface="Lato"/>
              </a:rPr>
              <a:t>The software tends to stop after detecting theft of a single item, it is supposed to be configured again for any further security of the valuables.</a:t>
            </a:r>
          </a:p>
          <a:p>
            <a:pPr marL="457200" indent="-330200">
              <a:lnSpc>
                <a:spcPct val="115000"/>
              </a:lnSpc>
              <a:buClr>
                <a:schemeClr val="dk1"/>
              </a:buClr>
              <a:buSzPts val="1600"/>
              <a:buFont typeface="Lato"/>
              <a:buChar char="❏"/>
            </a:pPr>
            <a:r>
              <a:rPr lang="en-US" sz="1800" b="0" i="0" u="none" strike="noStrike" dirty="0">
                <a:solidFill>
                  <a:srgbClr val="000000"/>
                </a:solidFill>
                <a:effectLst/>
                <a:latin typeface="Lato" panose="020F0502020204030203" pitchFamily="34" charset="0"/>
              </a:rPr>
              <a:t>Right now it only works with one camera port.</a:t>
            </a:r>
          </a:p>
          <a:p>
            <a:pPr marL="457200" lvl="0" indent="-330200" algn="l" rtl="0">
              <a:lnSpc>
                <a:spcPct val="115000"/>
              </a:lnSpc>
              <a:spcBef>
                <a:spcPts val="0"/>
              </a:spcBef>
              <a:spcAft>
                <a:spcPts val="0"/>
              </a:spcAft>
              <a:buClr>
                <a:schemeClr val="dk1"/>
              </a:buClr>
              <a:buSzPts val="1600"/>
              <a:buFont typeface="Lato"/>
              <a:buChar char="❏"/>
            </a:pPr>
            <a:endParaRPr lang="en-IN" sz="1600" dirty="0">
              <a:solidFill>
                <a:schemeClr val="dk1"/>
              </a:solidFill>
              <a:latin typeface="Lato"/>
              <a:ea typeface="Lato"/>
              <a:cs typeface="Lato"/>
              <a:sym typeface="Lato"/>
            </a:endParaRPr>
          </a:p>
          <a:p>
            <a:pPr marL="0" lvl="0" indent="0" algn="l" rtl="0">
              <a:spcBef>
                <a:spcPts val="160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dirty="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Old Standard TT</vt:lpstr>
      <vt:lpstr>Arial</vt:lpstr>
      <vt:lpstr>Lato</vt:lpstr>
      <vt:lpstr>Paperback</vt:lpstr>
      <vt:lpstr>Smart Surveillance System           Submitted by: Arsh Singh Utkarsh Sharma Vishal Deswal Rishabh Gupta</vt:lpstr>
      <vt:lpstr>Introduction</vt:lpstr>
      <vt:lpstr>Anti-Theft:</vt:lpstr>
      <vt:lpstr>Visitors:</vt:lpstr>
      <vt:lpstr>Normal Recording:</vt:lpstr>
      <vt:lpstr>Face Identification:</vt:lpstr>
      <vt:lpstr>Restricted Area:</vt:lpstr>
      <vt:lpstr>Requirements:</vt:lpstr>
      <vt:lpstr>Limitations:</vt:lpstr>
      <vt:lpstr>What’s next?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Surveillance System           Submitted by: Arsh Singh Utkarsh Sharma Vishal Deswal Rishabh Gupta</dc:title>
  <cp:lastModifiedBy>VISHAL37IT18</cp:lastModifiedBy>
  <cp:revision>1</cp:revision>
  <dcterms:modified xsi:type="dcterms:W3CDTF">2021-10-26T06:35:26Z</dcterms:modified>
</cp:coreProperties>
</file>