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261" r:id="rId4"/>
    <p:sldId id="269" r:id="rId5"/>
    <p:sldId id="262" r:id="rId6"/>
    <p:sldId id="270" r:id="rId7"/>
    <p:sldId id="268" r:id="rId8"/>
    <p:sldId id="263" r:id="rId9"/>
    <p:sldId id="267" r:id="rId10"/>
    <p:sldId id="264" r:id="rId11"/>
    <p:sldId id="266"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
      <p:font typeface="Roboto Mon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1ECD47-64DC-4741-B5A2-3AA257FB77C9}">
  <a:tblStyle styleId="{DF1ECD47-64DC-4741-B5A2-3AA257FB77C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d66b632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25d66b632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5d66b632ad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5d66b632ad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d66b632a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25d66b632ad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d66b632ad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25d66b632ad_0_2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d66b632ad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5d66b632ad_0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d66b632ad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5d66b632ad_0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10381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d66b632ad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5d66b632ad_0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60952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5d66b632ad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25d66b632ad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d66b632ad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25d66b632ad_0_3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4970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d66b632ad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25d66b632ad_0_3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1 1 1">
  <p:cSld name="SECTION_HEADER_1_1_1_1">
    <p:spTree>
      <p:nvGrpSpPr>
        <p:cNvPr id="1"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0" y="0"/>
            <a:ext cx="9144018" cy="5143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4"/>
          <p:cNvSpPr txBox="1">
            <a:spLocks noGrp="1"/>
          </p:cNvSpPr>
          <p:nvPr>
            <p:ph type="title" idx="4294967295"/>
          </p:nvPr>
        </p:nvSpPr>
        <p:spPr>
          <a:xfrm>
            <a:off x="1360650" y="2693398"/>
            <a:ext cx="6422700" cy="61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i="1" dirty="0">
                <a:solidFill>
                  <a:schemeClr val="lt1"/>
                </a:solidFill>
                <a:latin typeface="Roboto"/>
                <a:ea typeface="Roboto"/>
                <a:cs typeface="Roboto"/>
                <a:sym typeface="Roboto"/>
              </a:rPr>
              <a:t>Problem Statement Title: Personalized Recommendation System</a:t>
            </a:r>
            <a:endParaRPr sz="2400" b="1" i="1" dirty="0">
              <a:solidFill>
                <a:schemeClr val="lt1"/>
              </a:solidFill>
              <a:latin typeface="Roboto"/>
              <a:ea typeface="Roboto"/>
              <a:cs typeface="Roboto"/>
              <a:sym typeface="Roboto"/>
            </a:endParaRPr>
          </a:p>
          <a:p>
            <a:pPr marL="0" lvl="0" indent="0" algn="l" rtl="0">
              <a:spcBef>
                <a:spcPts val="0"/>
              </a:spcBef>
              <a:spcAft>
                <a:spcPts val="0"/>
              </a:spcAft>
              <a:buNone/>
            </a:pPr>
            <a:r>
              <a:rPr lang="en" sz="2400" b="1" i="1" dirty="0">
                <a:solidFill>
                  <a:schemeClr val="lt1"/>
                </a:solidFill>
                <a:latin typeface="Roboto"/>
                <a:ea typeface="Roboto"/>
                <a:cs typeface="Roboto"/>
                <a:sym typeface="Roboto"/>
              </a:rPr>
              <a:t>Team Name: Trojan Horses </a:t>
            </a:r>
            <a:endParaRPr sz="2400" b="1" i="1" dirty="0">
              <a:solidFill>
                <a:schemeClr val="lt1"/>
              </a:solidFill>
              <a:latin typeface="Roboto"/>
              <a:ea typeface="Roboto"/>
              <a:cs typeface="Roboto"/>
              <a:sym typeface="Roboto"/>
            </a:endParaRPr>
          </a:p>
          <a:p>
            <a:pPr marL="0" lvl="0" indent="0" algn="ctr" rtl="0">
              <a:spcBef>
                <a:spcPts val="0"/>
              </a:spcBef>
              <a:spcAft>
                <a:spcPts val="0"/>
              </a:spcAft>
              <a:buNone/>
            </a:pPr>
            <a:endParaRPr sz="2400" b="1" i="1" dirty="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22"/>
          <p:cNvPicPr preferRelativeResize="0"/>
          <p:nvPr/>
        </p:nvPicPr>
        <p:blipFill rotWithShape="1">
          <a:blip r:embed="rId3">
            <a:alphaModFix/>
          </a:blip>
          <a:srcRect b="4580"/>
          <a:stretch/>
        </p:blipFill>
        <p:spPr>
          <a:xfrm>
            <a:off x="0" y="0"/>
            <a:ext cx="9147575" cy="5143500"/>
          </a:xfrm>
          <a:prstGeom prst="rect">
            <a:avLst/>
          </a:prstGeom>
          <a:noFill/>
          <a:ln>
            <a:noFill/>
          </a:ln>
        </p:spPr>
      </p:pic>
      <p:sp>
        <p:nvSpPr>
          <p:cNvPr id="108" name="Google Shape;108;p22"/>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Future Scope</a:t>
            </a:r>
            <a:endParaRPr sz="2400" b="1" i="0" u="none" strike="noStrike" cap="none" dirty="0">
              <a:solidFill>
                <a:srgbClr val="000000"/>
              </a:solidFill>
              <a:latin typeface="Roboto Mono"/>
              <a:ea typeface="Roboto Mono"/>
              <a:cs typeface="Roboto Mono"/>
              <a:sym typeface="Roboto Mono"/>
            </a:endParaRPr>
          </a:p>
        </p:txBody>
      </p:sp>
      <p:sp>
        <p:nvSpPr>
          <p:cNvPr id="109" name="Google Shape;109;p22"/>
          <p:cNvSpPr txBox="1"/>
          <p:nvPr/>
        </p:nvSpPr>
        <p:spPr>
          <a:xfrm>
            <a:off x="75200" y="1072225"/>
            <a:ext cx="8547000" cy="3269100"/>
          </a:xfrm>
          <a:prstGeom prst="rect">
            <a:avLst/>
          </a:prstGeom>
          <a:noFill/>
          <a:ln>
            <a:noFill/>
          </a:ln>
        </p:spPr>
        <p:txBody>
          <a:bodyPr spcFirstLastPara="1" wrap="square" lIns="91425" tIns="91425" rIns="91425" bIns="91425" anchor="ctr" anchorCtr="0">
            <a:noAutofit/>
          </a:bodyPr>
          <a:lstStyle/>
          <a:p>
            <a:pPr>
              <a:buSzPts val="1200"/>
            </a:pPr>
            <a:r>
              <a:rPr lang="en-IN" dirty="0">
                <a:latin typeface="Roboto" panose="02000000000000000000" pitchFamily="2" charset="0"/>
                <a:ea typeface="Roboto" panose="02000000000000000000" pitchFamily="2" charset="0"/>
              </a:rPr>
              <a:t>R</a:t>
            </a:r>
            <a:r>
              <a:rPr lang="en-IN" dirty="0">
                <a:effectLst/>
                <a:latin typeface="Roboto" panose="02000000000000000000" pitchFamily="2" charset="0"/>
                <a:ea typeface="Roboto" panose="02000000000000000000" pitchFamily="2" charset="0"/>
              </a:rPr>
              <a:t>ecommender systems builders may firstly group the customers according to explicit or implicit user information and then fine tune models for different groups of customers. RFM (Recency, Frequency, Monetary) analysis is a popular customer analysis technique for user segmentation. Even with only implicit purchasing </a:t>
            </a:r>
            <a:r>
              <a:rPr lang="en-IN" dirty="0" err="1">
                <a:effectLst/>
                <a:latin typeface="Roboto" panose="02000000000000000000" pitchFamily="2" charset="0"/>
                <a:ea typeface="Roboto" panose="02000000000000000000" pitchFamily="2" charset="0"/>
              </a:rPr>
              <a:t>behaviors</a:t>
            </a:r>
            <a:r>
              <a:rPr lang="en-IN" dirty="0">
                <a:effectLst/>
                <a:latin typeface="Roboto" panose="02000000000000000000" pitchFamily="2" charset="0"/>
                <a:ea typeface="Roboto" panose="02000000000000000000" pitchFamily="2" charset="0"/>
              </a:rPr>
              <a:t> data, recommender systems builders can </a:t>
            </a:r>
            <a:r>
              <a:rPr lang="en-IN" dirty="0" err="1">
                <a:effectLst/>
                <a:latin typeface="Roboto" panose="02000000000000000000" pitchFamily="2" charset="0"/>
                <a:ea typeface="Roboto" panose="02000000000000000000" pitchFamily="2" charset="0"/>
              </a:rPr>
              <a:t>analyze</a:t>
            </a:r>
            <a:r>
              <a:rPr lang="en-IN" dirty="0">
                <a:effectLst/>
                <a:latin typeface="Roboto" panose="02000000000000000000" pitchFamily="2" charset="0"/>
                <a:ea typeface="Roboto" panose="02000000000000000000" pitchFamily="2" charset="0"/>
              </a:rPr>
              <a:t> the recency of a customer’s purchasing </a:t>
            </a:r>
            <a:r>
              <a:rPr lang="en-IN" dirty="0" err="1">
                <a:effectLst/>
                <a:latin typeface="Roboto" panose="02000000000000000000" pitchFamily="2" charset="0"/>
                <a:ea typeface="Roboto" panose="02000000000000000000" pitchFamily="2" charset="0"/>
              </a:rPr>
              <a:t>behavior</a:t>
            </a:r>
            <a:r>
              <a:rPr lang="en-IN" dirty="0">
                <a:effectLst/>
                <a:latin typeface="Roboto" panose="02000000000000000000" pitchFamily="2" charset="0"/>
                <a:ea typeface="Roboto" panose="02000000000000000000" pitchFamily="2" charset="0"/>
              </a:rPr>
              <a:t>, the frequency of a customer’s purchasing history, and the monetary value of a customer’s spending.</a:t>
            </a:r>
          </a:p>
          <a:p>
            <a:pPr>
              <a:buSzPts val="1200"/>
            </a:pPr>
            <a:endParaRPr lang="en-IN" dirty="0">
              <a:effectLst/>
              <a:latin typeface="Roboto" panose="02000000000000000000" pitchFamily="2" charset="0"/>
              <a:ea typeface="Roboto" panose="02000000000000000000" pitchFamily="2" charset="0"/>
            </a:endParaRPr>
          </a:p>
          <a:p>
            <a:pPr>
              <a:buSzPts val="1200"/>
            </a:pPr>
            <a:r>
              <a:rPr lang="en-IN" dirty="0">
                <a:effectLst/>
                <a:latin typeface="Roboto" panose="02000000000000000000" pitchFamily="2" charset="0"/>
                <a:ea typeface="Roboto" panose="02000000000000000000" pitchFamily="2" charset="0"/>
              </a:rPr>
              <a:t>Furthermore, recommender systems builders can combine explicit user information (if available) with the RFM analysis results to cluster customers into appropriate number of groups for more elaborate model training and evaluation.</a:t>
            </a: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idx="4294967295"/>
          </p:nvPr>
        </p:nvSpPr>
        <p:spPr>
          <a:xfrm>
            <a:off x="1360650" y="2693398"/>
            <a:ext cx="642270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b="1" i="1">
                <a:solidFill>
                  <a:schemeClr val="lt1"/>
                </a:solidFill>
                <a:latin typeface="Roboto"/>
                <a:ea typeface="Roboto"/>
                <a:cs typeface="Roboto"/>
                <a:sym typeface="Roboto"/>
              </a:rPr>
              <a:t>Thank You</a:t>
            </a:r>
            <a:endParaRPr sz="7200" b="1" i="1">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5"/>
          <p:cNvPicPr preferRelativeResize="0"/>
          <p:nvPr/>
        </p:nvPicPr>
        <p:blipFill rotWithShape="1">
          <a:blip r:embed="rId3">
            <a:alphaModFix/>
          </a:blip>
          <a:srcRect b="4580"/>
          <a:stretch/>
        </p:blipFill>
        <p:spPr>
          <a:xfrm>
            <a:off x="0" y="0"/>
            <a:ext cx="9147575" cy="5143500"/>
          </a:xfrm>
          <a:prstGeom prst="rect">
            <a:avLst/>
          </a:prstGeom>
          <a:noFill/>
          <a:ln>
            <a:noFill/>
          </a:ln>
        </p:spPr>
      </p:pic>
      <p:sp>
        <p:nvSpPr>
          <p:cNvPr id="62" name="Google Shape;62;p15"/>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Team members details</a:t>
            </a:r>
            <a:endParaRPr sz="2400" b="1" i="0" u="none" strike="noStrike" cap="none">
              <a:solidFill>
                <a:srgbClr val="000000"/>
              </a:solidFill>
              <a:latin typeface="Roboto Mono"/>
              <a:ea typeface="Roboto Mono"/>
              <a:cs typeface="Roboto Mono"/>
              <a:sym typeface="Roboto Mono"/>
            </a:endParaRPr>
          </a:p>
        </p:txBody>
      </p:sp>
      <p:graphicFrame>
        <p:nvGraphicFramePr>
          <p:cNvPr id="63" name="Google Shape;63;p15"/>
          <p:cNvGraphicFramePr/>
          <p:nvPr>
            <p:extLst>
              <p:ext uri="{D42A27DB-BD31-4B8C-83A1-F6EECF244321}">
                <p14:modId xmlns:p14="http://schemas.microsoft.com/office/powerpoint/2010/main" val="3274150956"/>
              </p:ext>
            </p:extLst>
          </p:nvPr>
        </p:nvGraphicFramePr>
        <p:xfrm>
          <a:off x="195688" y="1144500"/>
          <a:ext cx="8756200" cy="2962800"/>
        </p:xfrm>
        <a:graphic>
          <a:graphicData uri="http://schemas.openxmlformats.org/drawingml/2006/table">
            <a:tbl>
              <a:tblPr>
                <a:noFill/>
                <a:tableStyleId>{DF1ECD47-64DC-4741-B5A2-3AA257FB77C9}</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Team 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Trojan Horses</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Institute Name/Names</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International Institute of Information Technology, Hyderabad</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Team Members &gt;</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1 (Leader)</a:t>
                      </a:r>
                      <a:endParaRPr sz="1000" b="1" u="none" strike="noStrike" cap="none" dirty="0">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2</a:t>
                      </a:r>
                      <a:endParaRPr sz="1000" b="1" u="none" strike="noStrike" cap="none" dirty="0">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3</a:t>
                      </a:r>
                      <a:endParaRPr sz="1000" b="1" u="none" strike="noStrike" cap="none" dirty="0">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Guneesh Vats</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Rishabh Jain </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Mayank Shukla </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Batch</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UG2020, 4</a:t>
                      </a:r>
                      <a:r>
                        <a:rPr lang="en-IN" sz="1400" u="none" strike="noStrike" cap="none" baseline="30000" dirty="0"/>
                        <a:t>th</a:t>
                      </a:r>
                      <a:r>
                        <a:rPr lang="en-IN" sz="1400" u="none" strike="noStrike" cap="none" dirty="0"/>
                        <a:t> Year ECE</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UG2020, 4</a:t>
                      </a:r>
                      <a:r>
                        <a:rPr lang="en-IN" sz="1400" u="none" strike="noStrike" cap="none" baseline="30000" dirty="0"/>
                        <a:t>th</a:t>
                      </a:r>
                      <a:r>
                        <a:rPr lang="en-IN" sz="1400" u="none" strike="noStrike" cap="none" dirty="0"/>
                        <a:t> Year CSE</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UG2020, 4</a:t>
                      </a:r>
                      <a:r>
                        <a:rPr lang="en-IN" sz="1400" u="none" strike="noStrike" cap="none" baseline="30000" dirty="0"/>
                        <a:t>th</a:t>
                      </a:r>
                      <a:r>
                        <a:rPr lang="en-IN" sz="1400" u="none" strike="noStrike" cap="none" dirty="0"/>
                        <a:t> year CSE</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9"/>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87" name="Google Shape;87;p19"/>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Use-cases</a:t>
            </a:r>
            <a:endParaRPr sz="2400" b="1" i="0" u="none" strike="noStrike" cap="none" dirty="0">
              <a:solidFill>
                <a:srgbClr val="000000"/>
              </a:solidFill>
              <a:latin typeface="Roboto Mono"/>
              <a:ea typeface="Roboto Mono"/>
              <a:cs typeface="Roboto Mono"/>
              <a:sym typeface="Roboto Mono"/>
            </a:endParaRPr>
          </a:p>
        </p:txBody>
      </p:sp>
      <p:sp>
        <p:nvSpPr>
          <p:cNvPr id="88" name="Google Shape;88;p19"/>
          <p:cNvSpPr txBox="1"/>
          <p:nvPr/>
        </p:nvSpPr>
        <p:spPr>
          <a:xfrm>
            <a:off x="75200" y="806400"/>
            <a:ext cx="8857200" cy="3866400"/>
          </a:xfrm>
          <a:prstGeom prst="rect">
            <a:avLst/>
          </a:prstGeom>
          <a:noFill/>
          <a:ln>
            <a:noFill/>
          </a:ln>
        </p:spPr>
        <p:txBody>
          <a:bodyPr spcFirstLastPara="1" wrap="square" lIns="91425" tIns="91425" rIns="91425" bIns="91425" anchor="ctr" anchorCtr="0">
            <a:noAutofit/>
          </a:bodyPr>
          <a:lstStyle/>
          <a:p>
            <a:pPr marL="457200" marR="0" lvl="0" indent="0" algn="l" rtl="0">
              <a:spcBef>
                <a:spcPts val="0"/>
              </a:spcBef>
              <a:spcAft>
                <a:spcPts val="0"/>
              </a:spcAft>
              <a:buClr>
                <a:srgbClr val="000000"/>
              </a:buClr>
              <a:buSzPts val="1200"/>
              <a:buFont typeface="Arial"/>
              <a:buNone/>
            </a:pPr>
            <a:r>
              <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rPr>
              <a:t>Collaborative filtering is a popular technique in recommendation systems where the system predicts what a user might like based on preferences of similar users or items. Here are some use cases :</a:t>
            </a:r>
          </a:p>
          <a:p>
            <a:pPr marL="628650" marR="0" lvl="0" indent="-171450" algn="l" rtl="0">
              <a:spcBef>
                <a:spcPts val="0"/>
              </a:spcBef>
              <a:spcAft>
                <a:spcPts val="0"/>
              </a:spcAft>
              <a:buClr>
                <a:srgbClr val="000000"/>
              </a:buClr>
              <a:buSzPts val="1200"/>
              <a:buFont typeface="Wingdings" panose="05000000000000000000" pitchFamily="2" charset="2"/>
              <a:buChar char="Ø"/>
            </a:pPr>
            <a:r>
              <a:rPr lang="en-US" b="1" i="0" u="sng" strike="noStrike" cap="none" dirty="0">
                <a:solidFill>
                  <a:srgbClr val="000000"/>
                </a:solidFill>
                <a:latin typeface="Roboto" panose="02000000000000000000" pitchFamily="2" charset="0"/>
                <a:ea typeface="Roboto" panose="02000000000000000000" pitchFamily="2" charset="0"/>
                <a:cs typeface="Roboto Mono"/>
                <a:sym typeface="Roboto Mono"/>
              </a:rPr>
              <a:t>E-commerce Recommendations: </a:t>
            </a:r>
            <a:r>
              <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rPr>
              <a:t>Recommending products to users based on their purchase history and the preferences of similar users. This is commonly seen on online shopping platforms like Amazon.</a:t>
            </a:r>
          </a:p>
          <a:p>
            <a:pPr marL="628650" marR="0" lvl="0" indent="-171450" algn="l" rtl="0">
              <a:spcBef>
                <a:spcPts val="0"/>
              </a:spcBef>
              <a:spcAft>
                <a:spcPts val="0"/>
              </a:spcAft>
              <a:buClr>
                <a:srgbClr val="000000"/>
              </a:buClr>
              <a:buSzPts val="1200"/>
              <a:buFont typeface="Wingdings" panose="05000000000000000000" pitchFamily="2" charset="2"/>
              <a:buChar char="Ø"/>
            </a:pPr>
            <a:r>
              <a:rPr lang="en-US" b="1" i="0" u="sng" strike="noStrike" cap="none" dirty="0">
                <a:solidFill>
                  <a:srgbClr val="000000"/>
                </a:solidFill>
                <a:latin typeface="Roboto" panose="02000000000000000000" pitchFamily="2" charset="0"/>
                <a:ea typeface="Roboto" panose="02000000000000000000" pitchFamily="2" charset="0"/>
                <a:cs typeface="Roboto Mono"/>
                <a:sym typeface="Roboto Mono"/>
              </a:rPr>
              <a:t>Movie or Music Recommendations: </a:t>
            </a:r>
            <a:r>
              <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rPr>
              <a:t>Suggesting movies, TV shows, or songs to users based on their previous viewing or listening history, as well as the preferences of other users with similar tastes.</a:t>
            </a:r>
          </a:p>
          <a:p>
            <a:pPr marL="628650" marR="0" lvl="0" indent="-171450" algn="l" rtl="0">
              <a:spcBef>
                <a:spcPts val="0"/>
              </a:spcBef>
              <a:spcAft>
                <a:spcPts val="0"/>
              </a:spcAft>
              <a:buClr>
                <a:srgbClr val="000000"/>
              </a:buClr>
              <a:buSzPts val="1200"/>
              <a:buFont typeface="Wingdings" panose="05000000000000000000" pitchFamily="2" charset="2"/>
              <a:buChar char="Ø"/>
            </a:pPr>
            <a:r>
              <a:rPr lang="en-US" b="1" i="0" u="sng" strike="noStrike" cap="none" dirty="0">
                <a:solidFill>
                  <a:srgbClr val="000000"/>
                </a:solidFill>
                <a:latin typeface="Roboto" panose="02000000000000000000" pitchFamily="2" charset="0"/>
                <a:ea typeface="Roboto" panose="02000000000000000000" pitchFamily="2" charset="0"/>
                <a:cs typeface="Roboto Mono"/>
                <a:sym typeface="Roboto Mono"/>
              </a:rPr>
              <a:t>Social Media Feed Customization: </a:t>
            </a:r>
            <a:r>
              <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rPr>
              <a:t>Personalizing a user's social media feed by suggesting posts or content from friends, influencers, or pages that are similar to what the user has interacted with before.</a:t>
            </a:r>
          </a:p>
          <a:p>
            <a:pPr marL="628650" marR="0" lvl="0" indent="-171450" algn="l" rtl="0">
              <a:spcBef>
                <a:spcPts val="0"/>
              </a:spcBef>
              <a:spcAft>
                <a:spcPts val="0"/>
              </a:spcAft>
              <a:buClr>
                <a:srgbClr val="000000"/>
              </a:buClr>
              <a:buSzPts val="1200"/>
              <a:buFont typeface="Wingdings" panose="05000000000000000000" pitchFamily="2" charset="2"/>
              <a:buChar char="Ø"/>
            </a:pPr>
            <a:r>
              <a:rPr lang="en-US" b="1" i="0" u="sng" strike="noStrike" cap="none" dirty="0">
                <a:solidFill>
                  <a:srgbClr val="000000"/>
                </a:solidFill>
                <a:latin typeface="Roboto" panose="02000000000000000000" pitchFamily="2" charset="0"/>
                <a:ea typeface="Roboto" panose="02000000000000000000" pitchFamily="2" charset="0"/>
                <a:cs typeface="Roboto Mono"/>
                <a:sym typeface="Roboto Mono"/>
              </a:rPr>
              <a:t>Online Learning Platforms: </a:t>
            </a:r>
            <a:r>
              <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rPr>
              <a:t>Recommending courses, tutorials, or learning materials to users based on their learning history and the interests of similar learners.</a:t>
            </a:r>
          </a:p>
          <a:p>
            <a:pPr marL="628650" marR="0" lvl="0" indent="-171450" algn="l" rtl="0">
              <a:spcBef>
                <a:spcPts val="0"/>
              </a:spcBef>
              <a:spcAft>
                <a:spcPts val="0"/>
              </a:spcAft>
              <a:buClr>
                <a:srgbClr val="000000"/>
              </a:buClr>
              <a:buSzPts val="1200"/>
              <a:buFont typeface="Wingdings" panose="05000000000000000000" pitchFamily="2" charset="2"/>
              <a:buChar char="Ø"/>
            </a:pPr>
            <a:r>
              <a:rPr lang="en-US" b="1" i="0" u="sng" strike="noStrike" cap="none" dirty="0">
                <a:solidFill>
                  <a:srgbClr val="000000"/>
                </a:solidFill>
                <a:latin typeface="Roboto" panose="02000000000000000000" pitchFamily="2" charset="0"/>
                <a:ea typeface="Roboto" panose="02000000000000000000" pitchFamily="2" charset="0"/>
                <a:cs typeface="Roboto Mono"/>
                <a:sym typeface="Roboto Mono"/>
              </a:rPr>
              <a:t>Healthcare Recommendations: </a:t>
            </a:r>
            <a:r>
              <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rPr>
              <a:t>Suggesting medical treatments, drugs, or interventions to patients based on their medical history and the success of similar treatments for other patients.</a:t>
            </a:r>
          </a:p>
          <a:p>
            <a:pPr marL="628650" marR="0" lvl="0" indent="-171450" algn="l" rtl="0">
              <a:spcBef>
                <a:spcPts val="0"/>
              </a:spcBef>
              <a:spcAft>
                <a:spcPts val="0"/>
              </a:spcAft>
              <a:buClr>
                <a:srgbClr val="000000"/>
              </a:buClr>
              <a:buSzPts val="1200"/>
              <a:buFont typeface="Wingdings" panose="05000000000000000000" pitchFamily="2" charset="2"/>
              <a:buChar char="Ø"/>
            </a:pPr>
            <a:r>
              <a:rPr lang="en-US" b="1" i="0" u="sng" strike="noStrike" cap="none" dirty="0">
                <a:solidFill>
                  <a:srgbClr val="000000"/>
                </a:solidFill>
                <a:latin typeface="Roboto" panose="02000000000000000000" pitchFamily="2" charset="0"/>
                <a:ea typeface="Roboto" panose="02000000000000000000" pitchFamily="2" charset="0"/>
                <a:cs typeface="Roboto Mono"/>
                <a:sym typeface="Roboto Mono"/>
              </a:rPr>
              <a:t>Travel Recommendations: </a:t>
            </a:r>
            <a:r>
              <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rPr>
              <a:t>Providing travel suggestions to users based on their travel history, preferences, and the travel experiences of other users with similar profiles.</a:t>
            </a:r>
          </a:p>
          <a:p>
            <a:pPr marL="628650" marR="0" lvl="0" indent="-171450" algn="l" rtl="0">
              <a:spcBef>
                <a:spcPts val="0"/>
              </a:spcBef>
              <a:spcAft>
                <a:spcPts val="0"/>
              </a:spcAft>
              <a:buClr>
                <a:srgbClr val="000000"/>
              </a:buClr>
              <a:buSzPts val="1200"/>
              <a:buFont typeface="Wingdings" panose="05000000000000000000" pitchFamily="2" charset="2"/>
              <a:buChar char="Ø"/>
            </a:pPr>
            <a:r>
              <a:rPr lang="en-US" b="1" i="0" u="sng" strike="noStrike" cap="none" dirty="0">
                <a:solidFill>
                  <a:srgbClr val="000000"/>
                </a:solidFill>
                <a:latin typeface="Roboto" panose="02000000000000000000" pitchFamily="2" charset="0"/>
                <a:ea typeface="Roboto" panose="02000000000000000000" pitchFamily="2" charset="0"/>
                <a:cs typeface="Roboto Mono"/>
                <a:sym typeface="Roboto Mono"/>
              </a:rPr>
              <a:t>Job Recommendations: </a:t>
            </a:r>
            <a:r>
              <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rPr>
              <a:t>Recommending job openings to job seekers based on their skills, experience, and the job preferences of other candidates with similar profiles.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424C-EAFC-4A73-A061-AF35786DF73A}"/>
              </a:ext>
            </a:extLst>
          </p:cNvPr>
          <p:cNvSpPr>
            <a:spLocks noGrp="1"/>
          </p:cNvSpPr>
          <p:nvPr>
            <p:ph type="title"/>
          </p:nvPr>
        </p:nvSpPr>
        <p:spPr>
          <a:xfrm>
            <a:off x="0" y="60291"/>
            <a:ext cx="8520600" cy="572700"/>
          </a:xfrm>
        </p:spPr>
        <p:txBody>
          <a:bodyPr>
            <a:normAutofit fontScale="90000"/>
          </a:bodyPr>
          <a:lstStyle/>
          <a:p>
            <a:pPr algn="ctr"/>
            <a:r>
              <a:rPr lang="en-IN" b="1" dirty="0"/>
              <a:t>Flow of the System </a:t>
            </a:r>
          </a:p>
        </p:txBody>
      </p:sp>
      <p:pic>
        <p:nvPicPr>
          <p:cNvPr id="4" name="Picture 3">
            <a:extLst>
              <a:ext uri="{FF2B5EF4-FFF2-40B4-BE49-F238E27FC236}">
                <a16:creationId xmlns:a16="http://schemas.microsoft.com/office/drawing/2014/main" id="{2CEDB9B7-FDEC-49D5-A71B-A38D01075DF5}"/>
              </a:ext>
            </a:extLst>
          </p:cNvPr>
          <p:cNvPicPr>
            <a:picLocks noChangeAspect="1"/>
          </p:cNvPicPr>
          <p:nvPr/>
        </p:nvPicPr>
        <p:blipFill rotWithShape="1">
          <a:blip r:embed="rId2"/>
          <a:srcRect t="6972"/>
          <a:stretch/>
        </p:blipFill>
        <p:spPr>
          <a:xfrm>
            <a:off x="1095761" y="632991"/>
            <a:ext cx="6837278" cy="4579969"/>
          </a:xfrm>
          <a:prstGeom prst="rect">
            <a:avLst/>
          </a:prstGeom>
        </p:spPr>
      </p:pic>
      <p:cxnSp>
        <p:nvCxnSpPr>
          <p:cNvPr id="6" name="Connector: Curved 5">
            <a:extLst>
              <a:ext uri="{FF2B5EF4-FFF2-40B4-BE49-F238E27FC236}">
                <a16:creationId xmlns:a16="http://schemas.microsoft.com/office/drawing/2014/main" id="{17CA6C61-8A59-488C-A1F8-329B9B833147}"/>
              </a:ext>
            </a:extLst>
          </p:cNvPr>
          <p:cNvCxnSpPr>
            <a:cxnSpLocks/>
          </p:cNvCxnSpPr>
          <p:nvPr/>
        </p:nvCxnSpPr>
        <p:spPr>
          <a:xfrm>
            <a:off x="1454400" y="2774699"/>
            <a:ext cx="5882400" cy="227093"/>
          </a:xfrm>
          <a:prstGeom prst="curvedConnector3">
            <a:avLst>
              <a:gd name="adj1" fmla="val 118176"/>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03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0"/>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94" name="Google Shape;94;p20"/>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Proposed approach</a:t>
            </a:r>
            <a:endParaRPr sz="2400" b="1" i="0" u="none" strike="noStrike" cap="none" dirty="0">
              <a:solidFill>
                <a:srgbClr val="000000"/>
              </a:solidFill>
              <a:latin typeface="Roboto Mono"/>
              <a:ea typeface="Roboto Mono"/>
              <a:cs typeface="Roboto Mono"/>
              <a:sym typeface="Roboto Mono"/>
            </a:endParaRPr>
          </a:p>
        </p:txBody>
      </p:sp>
      <p:sp>
        <p:nvSpPr>
          <p:cNvPr id="95" name="Google Shape;95;p20"/>
          <p:cNvSpPr txBox="1"/>
          <p:nvPr/>
        </p:nvSpPr>
        <p:spPr>
          <a:xfrm>
            <a:off x="75200" y="1338825"/>
            <a:ext cx="8547000" cy="300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IN" dirty="0">
                <a:effectLst/>
                <a:latin typeface="Roboto" panose="02000000000000000000" pitchFamily="2" charset="0"/>
                <a:ea typeface="Roboto" panose="02000000000000000000" pitchFamily="2" charset="0"/>
              </a:rPr>
              <a:t>With deep learning frameworks from </a:t>
            </a:r>
            <a:r>
              <a:rPr lang="en-IN" dirty="0" err="1">
                <a:effectLst/>
                <a:latin typeface="Roboto" panose="02000000000000000000" pitchFamily="2" charset="0"/>
                <a:ea typeface="Roboto" panose="02000000000000000000" pitchFamily="2" charset="0"/>
              </a:rPr>
              <a:t>Keras</a:t>
            </a:r>
            <a:r>
              <a:rPr lang="en-IN" dirty="0">
                <a:effectLst/>
                <a:latin typeface="Roboto" panose="02000000000000000000" pitchFamily="2" charset="0"/>
                <a:ea typeface="Roboto" panose="02000000000000000000" pitchFamily="2" charset="0"/>
              </a:rPr>
              <a:t>, we built a collaborative filtering recommendation system with neural networks. This approach leverages the embedding layers to understand the interactions between the users and products or brands. Incorporating deep learning techniques help to tackle some drawbacks of traditional collaborative filtering. This approach also incorporates the ideas from matrix factorization by using inner product on the latent features of users and products. </a:t>
            </a:r>
            <a:endParaRPr sz="800"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800"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800"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800"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800"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800"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0"/>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94" name="Google Shape;94;p20"/>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Solution statement/ Proposed approach</a:t>
            </a:r>
            <a:endParaRPr sz="2400" b="1" i="0" u="none" strike="noStrike" cap="none">
              <a:solidFill>
                <a:srgbClr val="000000"/>
              </a:solidFill>
              <a:latin typeface="Roboto Mono"/>
              <a:ea typeface="Roboto Mono"/>
              <a:cs typeface="Roboto Mono"/>
              <a:sym typeface="Roboto Mono"/>
            </a:endParaRPr>
          </a:p>
        </p:txBody>
      </p:sp>
      <p:sp>
        <p:nvSpPr>
          <p:cNvPr id="95" name="Google Shape;95;p20"/>
          <p:cNvSpPr txBox="1"/>
          <p:nvPr/>
        </p:nvSpPr>
        <p:spPr>
          <a:xfrm>
            <a:off x="75200" y="1180800"/>
            <a:ext cx="8547000" cy="3160425"/>
          </a:xfrm>
          <a:prstGeom prst="rect">
            <a:avLst/>
          </a:prstGeom>
          <a:noFill/>
          <a:ln>
            <a:noFill/>
          </a:ln>
        </p:spPr>
        <p:txBody>
          <a:bodyPr spcFirstLastPara="1" wrap="square" lIns="91425" tIns="91425" rIns="91425" bIns="91425" anchor="ctr" anchorCtr="0">
            <a:noAutofit/>
          </a:bodyPr>
          <a:lstStyle/>
          <a:p>
            <a:r>
              <a:rPr lang="en-IN" dirty="0">
                <a:effectLst/>
                <a:latin typeface="Roboto" panose="02000000000000000000" pitchFamily="2" charset="0"/>
                <a:ea typeface="Roboto" panose="02000000000000000000" pitchFamily="2" charset="0"/>
              </a:rPr>
              <a:t>Our neural network consists of input layers for both users and items, embedding layers and reshape layers for users and items, and a dot layer combining the user embedding and item embedding via dot product. The embedding layers are important in recommender system implementation because they are used to map categorical objects such as user IDs with similarities.</a:t>
            </a:r>
          </a:p>
          <a:p>
            <a:pPr algn="ctr">
              <a:lnSpc>
                <a:spcPct val="200000"/>
              </a:lnSpc>
            </a:pPr>
            <a:r>
              <a:rPr lang="en-IN" sz="1600" b="1" dirty="0">
                <a:effectLst/>
                <a:latin typeface="Roboto" panose="02000000000000000000" pitchFamily="2" charset="0"/>
                <a:ea typeface="Roboto" panose="02000000000000000000" pitchFamily="2" charset="0"/>
              </a:rPr>
              <a:t>Tuning hyperparameters</a:t>
            </a:r>
            <a:endParaRPr lang="en-IN" sz="1600" dirty="0">
              <a:effectLst/>
              <a:latin typeface="Roboto" panose="02000000000000000000" pitchFamily="2" charset="0"/>
              <a:ea typeface="Roboto" panose="02000000000000000000" pitchFamily="2" charset="0"/>
            </a:endParaRPr>
          </a:p>
          <a:p>
            <a:pPr algn="ctr"/>
            <a:r>
              <a:rPr lang="en-IN" dirty="0">
                <a:effectLst/>
                <a:latin typeface="Roboto" panose="02000000000000000000" pitchFamily="2" charset="0"/>
                <a:ea typeface="Roboto" panose="02000000000000000000" pitchFamily="2" charset="0"/>
              </a:rPr>
              <a:t>Within the embedding layers, there are many hyperparameters such as the number of epochs, learning rates, batch sizes, dimensions of embedding layers and number of latent factors that can be tuned for better performance. </a:t>
            </a:r>
            <a:r>
              <a:rPr lang="en-IN" dirty="0">
                <a:latin typeface="Roboto" panose="02000000000000000000" pitchFamily="2" charset="0"/>
                <a:ea typeface="Roboto" panose="02000000000000000000" pitchFamily="2" charset="0"/>
              </a:rPr>
              <a:t>T</a:t>
            </a:r>
            <a:r>
              <a:rPr lang="en-IN" dirty="0">
                <a:effectLst/>
                <a:latin typeface="Roboto" panose="02000000000000000000" pitchFamily="2" charset="0"/>
                <a:ea typeface="Roboto" panose="02000000000000000000" pitchFamily="2" charset="0"/>
              </a:rPr>
              <a:t>he learning curve of loss against the number of epochs. The optimal number of epochs is the elbow point of the learning curve. Besides tuning parameters, model performance can also be improved by changing optimizers and adding dropout layers.</a:t>
            </a: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p:txBody>
      </p:sp>
    </p:spTree>
    <p:extLst>
      <p:ext uri="{BB962C8B-B14F-4D97-AF65-F5344CB8AC3E}">
        <p14:creationId xmlns:p14="http://schemas.microsoft.com/office/powerpoint/2010/main" val="1845984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0"/>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94" name="Google Shape;94;p20"/>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Solution statement/ Proposed approach</a:t>
            </a:r>
            <a:endParaRPr sz="2400" b="1" i="0" u="none" strike="noStrike" cap="none" dirty="0">
              <a:solidFill>
                <a:srgbClr val="000000"/>
              </a:solidFill>
              <a:latin typeface="Roboto Mono"/>
              <a:ea typeface="Roboto Mono"/>
              <a:cs typeface="Roboto Mono"/>
              <a:sym typeface="Roboto Mono"/>
            </a:endParaRPr>
          </a:p>
        </p:txBody>
      </p:sp>
      <p:sp>
        <p:nvSpPr>
          <p:cNvPr id="95" name="Google Shape;95;p20"/>
          <p:cNvSpPr txBox="1"/>
          <p:nvPr/>
        </p:nvSpPr>
        <p:spPr>
          <a:xfrm>
            <a:off x="193474" y="865275"/>
            <a:ext cx="8486325" cy="3815625"/>
          </a:xfrm>
          <a:prstGeom prst="rect">
            <a:avLst/>
          </a:prstGeom>
          <a:noFill/>
          <a:ln>
            <a:noFill/>
          </a:ln>
        </p:spPr>
        <p:txBody>
          <a:bodyPr spcFirstLastPara="1" wrap="square" lIns="91425" tIns="91425" rIns="91425" bIns="91425" anchor="ctr" anchorCtr="0">
            <a:noAutofit/>
          </a:bodyPr>
          <a:lstStyle/>
          <a:p>
            <a:pPr marL="171450" indent="-171450">
              <a:spcBef>
                <a:spcPts val="1200"/>
              </a:spcBef>
              <a:spcAft>
                <a:spcPts val="1200"/>
              </a:spcAft>
              <a:buFont typeface="Wingdings" panose="05000000000000000000" pitchFamily="2" charset="2"/>
              <a:buChar char="Ø"/>
            </a:pPr>
            <a:r>
              <a:rPr lang="en-IN" dirty="0">
                <a:effectLst/>
                <a:latin typeface="Roboto" panose="02000000000000000000" pitchFamily="2" charset="0"/>
                <a:ea typeface="Roboto" panose="02000000000000000000" pitchFamily="2" charset="0"/>
              </a:rPr>
              <a:t>With our selected model, we combined the training data with the validation data, and retained the model on the combined dataset. After predicting on the test set, we got a test </a:t>
            </a:r>
            <a:r>
              <a:rPr lang="en-IN" dirty="0" err="1">
                <a:effectLst/>
                <a:latin typeface="Roboto" panose="02000000000000000000" pitchFamily="2" charset="0"/>
                <a:ea typeface="Roboto" panose="02000000000000000000" pitchFamily="2" charset="0"/>
              </a:rPr>
              <a:t>precision@k</a:t>
            </a:r>
            <a:r>
              <a:rPr lang="en-IN" dirty="0">
                <a:effectLst/>
                <a:latin typeface="Roboto" panose="02000000000000000000" pitchFamily="2" charset="0"/>
                <a:ea typeface="Roboto" panose="02000000000000000000" pitchFamily="2" charset="0"/>
              </a:rPr>
              <a:t>, which is 0.10327541, which is lower than the </a:t>
            </a:r>
            <a:r>
              <a:rPr lang="en-IN" dirty="0" err="1">
                <a:effectLst/>
                <a:latin typeface="Roboto" panose="02000000000000000000" pitchFamily="2" charset="0"/>
                <a:ea typeface="Roboto" panose="02000000000000000000" pitchFamily="2" charset="0"/>
              </a:rPr>
              <a:t>precision@k</a:t>
            </a:r>
            <a:r>
              <a:rPr lang="en-IN" dirty="0">
                <a:effectLst/>
                <a:latin typeface="Roboto" panose="02000000000000000000" pitchFamily="2" charset="0"/>
                <a:ea typeface="Roboto" panose="02000000000000000000" pitchFamily="2" charset="0"/>
              </a:rPr>
              <a:t> on the training dataset.</a:t>
            </a:r>
          </a:p>
          <a:p>
            <a:pPr marL="171450" indent="-171450">
              <a:spcBef>
                <a:spcPts val="1200"/>
              </a:spcBef>
              <a:spcAft>
                <a:spcPts val="1200"/>
              </a:spcAft>
              <a:buFont typeface="Wingdings" panose="05000000000000000000" pitchFamily="2" charset="2"/>
              <a:buChar char="Ø"/>
            </a:pPr>
            <a:r>
              <a:rPr lang="en-IN" dirty="0">
                <a:latin typeface="Roboto" panose="02000000000000000000" pitchFamily="2" charset="0"/>
                <a:ea typeface="Roboto" panose="02000000000000000000" pitchFamily="2" charset="0"/>
              </a:rPr>
              <a:t>A</a:t>
            </a:r>
            <a:r>
              <a:rPr lang="en-IN" dirty="0">
                <a:effectLst/>
                <a:latin typeface="Roboto" panose="02000000000000000000" pitchFamily="2" charset="0"/>
                <a:ea typeface="Roboto" panose="02000000000000000000" pitchFamily="2" charset="0"/>
              </a:rPr>
              <a:t>s the neural network model has a relatively high </a:t>
            </a:r>
            <a:r>
              <a:rPr lang="en-IN" dirty="0" err="1">
                <a:effectLst/>
                <a:latin typeface="Roboto" panose="02000000000000000000" pitchFamily="2" charset="0"/>
                <a:ea typeface="Roboto" panose="02000000000000000000" pitchFamily="2" charset="0"/>
              </a:rPr>
              <a:t>precision@k</a:t>
            </a:r>
            <a:r>
              <a:rPr lang="en-IN" dirty="0">
                <a:effectLst/>
                <a:latin typeface="Roboto" panose="02000000000000000000" pitchFamily="2" charset="0"/>
                <a:ea typeface="Roboto" panose="02000000000000000000" pitchFamily="2" charset="0"/>
              </a:rPr>
              <a:t>, the product recommendations are more likely to satisfy customer needs. Also, deep learning techniques are quite flexible and generally perform better on the larger dataset, so as the firm keeps operating and attracting more new customers, the dataset will continue growing, and, therefore, the neural network model will become more sophisticated to make personalized recommendations. However,  we need to be aware of the overfitting issues and control it through regularization.</a:t>
            </a: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p:txBody>
      </p:sp>
    </p:spTree>
    <p:extLst>
      <p:ext uri="{BB962C8B-B14F-4D97-AF65-F5344CB8AC3E}">
        <p14:creationId xmlns:p14="http://schemas.microsoft.com/office/powerpoint/2010/main" val="670940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1"/>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101" name="Google Shape;101;p21"/>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Limitations</a:t>
            </a:r>
            <a:endParaRPr sz="2400" b="1" i="0" u="none" strike="noStrike" cap="none" dirty="0">
              <a:solidFill>
                <a:srgbClr val="000000"/>
              </a:solidFill>
              <a:latin typeface="Roboto Mono"/>
              <a:ea typeface="Roboto Mono"/>
              <a:cs typeface="Roboto Mono"/>
              <a:sym typeface="Roboto Mono"/>
            </a:endParaRPr>
          </a:p>
        </p:txBody>
      </p:sp>
      <p:sp>
        <p:nvSpPr>
          <p:cNvPr id="102" name="Google Shape;102;p21"/>
          <p:cNvSpPr txBox="1"/>
          <p:nvPr/>
        </p:nvSpPr>
        <p:spPr>
          <a:xfrm>
            <a:off x="190400" y="2397025"/>
            <a:ext cx="8547000" cy="159897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rPr>
              <a:t>"</a:t>
            </a:r>
            <a:r>
              <a:rPr lang="en-US" b="1" i="0" u="none" strike="noStrike" cap="none" dirty="0">
                <a:solidFill>
                  <a:srgbClr val="000000"/>
                </a:solidFill>
                <a:latin typeface="Roboto" panose="02000000000000000000" pitchFamily="2" charset="0"/>
                <a:ea typeface="Roboto" panose="02000000000000000000" pitchFamily="2" charset="0"/>
                <a:cs typeface="Roboto Mono"/>
                <a:sym typeface="Roboto Mono"/>
              </a:rPr>
              <a:t>cold start</a:t>
            </a:r>
            <a:r>
              <a:rPr lang="en-US" b="0" i="0" u="none" strike="noStrike" cap="none" dirty="0">
                <a:solidFill>
                  <a:srgbClr val="000000"/>
                </a:solidFill>
                <a:latin typeface="Roboto" panose="02000000000000000000" pitchFamily="2" charset="0"/>
                <a:ea typeface="Roboto" panose="02000000000000000000" pitchFamily="2" charset="0"/>
                <a:cs typeface="Roboto Mono"/>
                <a:sym typeface="Roboto Mono"/>
              </a:rPr>
              <a:t>" problem for new users or items and the potential for creating filter bubbles where users are only exposed to content similar to what they've interacted with before.</a:t>
            </a: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22"/>
          <p:cNvPicPr preferRelativeResize="0"/>
          <p:nvPr/>
        </p:nvPicPr>
        <p:blipFill rotWithShape="1">
          <a:blip r:embed="rId3">
            <a:alphaModFix/>
          </a:blip>
          <a:srcRect b="4580"/>
          <a:stretch/>
        </p:blipFill>
        <p:spPr>
          <a:xfrm>
            <a:off x="0" y="0"/>
            <a:ext cx="9147575" cy="5143500"/>
          </a:xfrm>
          <a:prstGeom prst="rect">
            <a:avLst/>
          </a:prstGeom>
          <a:noFill/>
          <a:ln>
            <a:noFill/>
          </a:ln>
        </p:spPr>
      </p:pic>
      <p:sp>
        <p:nvSpPr>
          <p:cNvPr id="108" name="Google Shape;108;p22"/>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Future </a:t>
            </a:r>
            <a:r>
              <a:rPr lang="en" sz="2400" b="1" dirty="0">
                <a:latin typeface="Roboto Mono"/>
                <a:ea typeface="Roboto Mono"/>
                <a:cs typeface="Roboto Mono"/>
                <a:sym typeface="Roboto Mono"/>
              </a:rPr>
              <a:t>Directions</a:t>
            </a:r>
            <a:endParaRPr sz="2400" b="1" i="0" u="none" strike="noStrike" cap="none" dirty="0">
              <a:solidFill>
                <a:srgbClr val="000000"/>
              </a:solidFill>
              <a:latin typeface="Roboto Mono"/>
              <a:ea typeface="Roboto Mono"/>
              <a:cs typeface="Roboto Mono"/>
              <a:sym typeface="Roboto Mono"/>
            </a:endParaRPr>
          </a:p>
        </p:txBody>
      </p:sp>
      <p:sp>
        <p:nvSpPr>
          <p:cNvPr id="109" name="Google Shape;109;p22"/>
          <p:cNvSpPr txBox="1"/>
          <p:nvPr/>
        </p:nvSpPr>
        <p:spPr>
          <a:xfrm>
            <a:off x="135875" y="1578224"/>
            <a:ext cx="8547000" cy="3420001"/>
          </a:xfrm>
          <a:prstGeom prst="rect">
            <a:avLst/>
          </a:prstGeom>
          <a:noFill/>
          <a:ln>
            <a:noFill/>
          </a:ln>
        </p:spPr>
        <p:txBody>
          <a:bodyPr spcFirstLastPara="1" wrap="square" lIns="91425" tIns="91425" rIns="91425" bIns="91425" anchor="ctr" anchorCtr="0">
            <a:noAutofit/>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IN" b="0" i="0" u="none" strike="noStrike" cap="none" dirty="0">
                <a:solidFill>
                  <a:srgbClr val="000000"/>
                </a:solidFill>
                <a:latin typeface="Roboto" panose="02000000000000000000" pitchFamily="2" charset="0"/>
                <a:ea typeface="Roboto" panose="02000000000000000000" pitchFamily="2" charset="0"/>
                <a:cs typeface="Roboto Mono"/>
                <a:sym typeface="Roboto Mono"/>
              </a:rPr>
              <a:t>Dynamic Database</a:t>
            </a:r>
          </a:p>
          <a:p>
            <a:pPr lvl="2">
              <a:buSzPts val="1200"/>
            </a:pPr>
            <a:r>
              <a:rPr lang="en-IN" dirty="0">
                <a:latin typeface="Roboto" panose="02000000000000000000" pitchFamily="2" charset="0"/>
                <a:ea typeface="Roboto" panose="02000000000000000000" pitchFamily="2" charset="0"/>
                <a:cs typeface="Roboto Mono"/>
                <a:sym typeface="Roboto Mono"/>
              </a:rPr>
              <a:t>      A) When hosted we can use the newer purchases of users to update the recommendations. </a:t>
            </a:r>
            <a:endParaRPr lang="en-IN"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228600" marR="0" lvl="0" indent="-228600" algn="l" rtl="0">
              <a:lnSpc>
                <a:spcPct val="100000"/>
              </a:lnSpc>
              <a:spcBef>
                <a:spcPts val="0"/>
              </a:spcBef>
              <a:spcAft>
                <a:spcPts val="0"/>
              </a:spcAft>
              <a:buClr>
                <a:srgbClr val="000000"/>
              </a:buClr>
              <a:buSzPts val="1200"/>
              <a:buFont typeface="Arial"/>
              <a:buAutoNum type="arabicPeriod"/>
            </a:pPr>
            <a:r>
              <a:rPr lang="en-IN" dirty="0">
                <a:latin typeface="Roboto" panose="02000000000000000000" pitchFamily="2" charset="0"/>
                <a:ea typeface="Roboto" panose="02000000000000000000" pitchFamily="2" charset="0"/>
                <a:cs typeface="Roboto Mono"/>
                <a:sym typeface="Roboto Mono"/>
              </a:rPr>
              <a:t>Selective Attention </a:t>
            </a:r>
          </a:p>
          <a:p>
            <a:pPr lvl="2">
              <a:buSzPts val="1200"/>
            </a:pPr>
            <a:r>
              <a:rPr lang="en-IN" dirty="0">
                <a:latin typeface="Roboto" panose="02000000000000000000" pitchFamily="2" charset="0"/>
                <a:ea typeface="Roboto" panose="02000000000000000000" pitchFamily="2" charset="0"/>
                <a:cs typeface="Roboto Mono"/>
                <a:sym typeface="Roboto Mono"/>
              </a:rPr>
              <a:t>      A) Current Model equal attention for Purchased and Items in Cart &amp; 0 Attention to items removed from </a:t>
            </a:r>
          </a:p>
          <a:p>
            <a:pPr lvl="2">
              <a:buSzPts val="1200"/>
            </a:pPr>
            <a:r>
              <a:rPr lang="en-IN" dirty="0">
                <a:latin typeface="Roboto" panose="02000000000000000000" pitchFamily="2" charset="0"/>
                <a:ea typeface="Roboto" panose="02000000000000000000" pitchFamily="2" charset="0"/>
                <a:cs typeface="Roboto Mono"/>
                <a:sym typeface="Roboto Mono"/>
              </a:rPr>
              <a:t>           cart or just viewed. </a:t>
            </a:r>
          </a:p>
          <a:p>
            <a:pPr lvl="2">
              <a:buSzPts val="1200"/>
            </a:pPr>
            <a:r>
              <a:rPr lang="en-IN" b="0" i="0" u="none" strike="noStrike" cap="none" dirty="0">
                <a:solidFill>
                  <a:srgbClr val="000000"/>
                </a:solidFill>
                <a:latin typeface="Roboto" panose="02000000000000000000" pitchFamily="2" charset="0"/>
                <a:ea typeface="Roboto" panose="02000000000000000000" pitchFamily="2" charset="0"/>
                <a:cs typeface="Roboto Mono"/>
                <a:sym typeface="Roboto Mono"/>
              </a:rPr>
              <a:t>      B) But </a:t>
            </a:r>
            <a:r>
              <a:rPr lang="en-IN" dirty="0">
                <a:latin typeface="Roboto" panose="02000000000000000000" pitchFamily="2" charset="0"/>
                <a:ea typeface="Roboto" panose="02000000000000000000" pitchFamily="2" charset="0"/>
                <a:cs typeface="Roboto Mono"/>
                <a:sym typeface="Roboto Mono"/>
              </a:rPr>
              <a:t>in future model we can adjust the attention </a:t>
            </a:r>
          </a:p>
          <a:p>
            <a:pPr lvl="2">
              <a:buSzPts val="1200"/>
            </a:pPr>
            <a:r>
              <a:rPr lang="en-IN" dirty="0">
                <a:latin typeface="Roboto" panose="02000000000000000000" pitchFamily="2" charset="0"/>
                <a:ea typeface="Roboto" panose="02000000000000000000" pitchFamily="2" charset="0"/>
                <a:cs typeface="Roboto Mono"/>
                <a:sym typeface="Roboto Mono"/>
              </a:rPr>
              <a:t>      C) </a:t>
            </a:r>
            <a:r>
              <a:rPr lang="en-IN" dirty="0">
                <a:highlight>
                  <a:srgbClr val="FFFF00"/>
                </a:highlight>
                <a:latin typeface="Roboto" panose="02000000000000000000" pitchFamily="2" charset="0"/>
                <a:ea typeface="Roboto" panose="02000000000000000000" pitchFamily="2" charset="0"/>
                <a:cs typeface="Roboto Mono"/>
                <a:sym typeface="Roboto Mono"/>
              </a:rPr>
              <a:t>Purchased items &gt; Added to Cart &gt; Viewed Items &gt; Removed from Cart  (Negative Attention)</a:t>
            </a:r>
          </a:p>
          <a:p>
            <a:pPr marL="228600" marR="0" lvl="0" indent="-228600" algn="l" rtl="0">
              <a:lnSpc>
                <a:spcPct val="100000"/>
              </a:lnSpc>
              <a:spcBef>
                <a:spcPts val="0"/>
              </a:spcBef>
              <a:spcAft>
                <a:spcPts val="0"/>
              </a:spcAft>
              <a:buClr>
                <a:srgbClr val="000000"/>
              </a:buClr>
              <a:buSzPts val="1200"/>
              <a:buFont typeface="Arial"/>
              <a:buAutoNum type="arabicPeriod"/>
            </a:pPr>
            <a:r>
              <a:rPr lang="en-IN" dirty="0">
                <a:latin typeface="Roboto" panose="02000000000000000000" pitchFamily="2" charset="0"/>
                <a:ea typeface="Roboto" panose="02000000000000000000" pitchFamily="2" charset="0"/>
                <a:cs typeface="Roboto Mono"/>
                <a:sym typeface="Roboto Mono"/>
              </a:rPr>
              <a:t>Negative Sampling </a:t>
            </a:r>
          </a:p>
          <a:p>
            <a:pPr marL="228600" marR="0" lvl="0" indent="-228600" algn="l" rtl="0">
              <a:lnSpc>
                <a:spcPct val="100000"/>
              </a:lnSpc>
              <a:spcBef>
                <a:spcPts val="0"/>
              </a:spcBef>
              <a:spcAft>
                <a:spcPts val="0"/>
              </a:spcAft>
              <a:buClr>
                <a:srgbClr val="000000"/>
              </a:buClr>
              <a:buSzPts val="1200"/>
              <a:buFont typeface="Arial"/>
              <a:buAutoNum type="arabicPeriod"/>
            </a:pPr>
            <a:r>
              <a:rPr lang="en-IN" dirty="0">
                <a:latin typeface="Roboto" panose="02000000000000000000" pitchFamily="2" charset="0"/>
                <a:ea typeface="Roboto" panose="02000000000000000000" pitchFamily="2" charset="0"/>
                <a:cs typeface="Roboto Mono"/>
                <a:sym typeface="Roboto Mono"/>
              </a:rPr>
              <a:t>Improved Dataset </a:t>
            </a:r>
          </a:p>
          <a:p>
            <a:pPr lvl="2">
              <a:buSzPts val="1200"/>
            </a:pPr>
            <a:r>
              <a:rPr lang="en-IN" dirty="0">
                <a:latin typeface="Roboto" panose="02000000000000000000" pitchFamily="2" charset="0"/>
                <a:ea typeface="Roboto" panose="02000000000000000000" pitchFamily="2" charset="0"/>
                <a:cs typeface="Roboto Mono"/>
                <a:sym typeface="Roboto Mono"/>
              </a:rPr>
              <a:t>      A) Categories based on type of product</a:t>
            </a:r>
          </a:p>
          <a:p>
            <a:pPr lvl="2">
              <a:buSzPts val="1200"/>
            </a:pPr>
            <a:r>
              <a:rPr lang="en-IN" b="0" i="0" u="none" strike="noStrike" cap="none" dirty="0">
                <a:solidFill>
                  <a:srgbClr val="000000"/>
                </a:solidFill>
                <a:latin typeface="Roboto" panose="02000000000000000000" pitchFamily="2" charset="0"/>
                <a:ea typeface="Roboto" panose="02000000000000000000" pitchFamily="2" charset="0"/>
                <a:cs typeface="Roboto Mono"/>
                <a:sym typeface="Roboto Mono"/>
              </a:rPr>
              <a:t>      B) Descriptio</a:t>
            </a:r>
            <a:r>
              <a:rPr lang="en-IN" dirty="0">
                <a:latin typeface="Roboto" panose="02000000000000000000" pitchFamily="2" charset="0"/>
                <a:ea typeface="Roboto" panose="02000000000000000000" pitchFamily="2" charset="0"/>
                <a:cs typeface="Roboto Mono"/>
                <a:sym typeface="Roboto Mono"/>
              </a:rPr>
              <a:t>n of Product (Name, use etc.) </a:t>
            </a:r>
          </a:p>
          <a:p>
            <a:pPr lvl="2">
              <a:buSzPts val="1200"/>
            </a:pPr>
            <a:r>
              <a:rPr lang="en-IN" b="0" i="0" u="none" strike="noStrike" cap="none" dirty="0">
                <a:solidFill>
                  <a:srgbClr val="000000"/>
                </a:solidFill>
                <a:latin typeface="Roboto" panose="02000000000000000000" pitchFamily="2" charset="0"/>
                <a:ea typeface="Roboto" panose="02000000000000000000" pitchFamily="2" charset="0"/>
                <a:cs typeface="Roboto Mono"/>
                <a:sym typeface="Roboto Mono"/>
              </a:rPr>
              <a:t>	</a:t>
            </a:r>
            <a:r>
              <a:rPr lang="en-IN" b="0" i="0" u="none" strike="noStrike" cap="none" dirty="0" err="1">
                <a:solidFill>
                  <a:srgbClr val="000000"/>
                </a:solidFill>
                <a:latin typeface="Roboto" panose="02000000000000000000" pitchFamily="2" charset="0"/>
                <a:ea typeface="Roboto" panose="02000000000000000000" pitchFamily="2" charset="0"/>
                <a:cs typeface="Roboto Mono"/>
                <a:sym typeface="Roboto Mono"/>
              </a:rPr>
              <a:t>i</a:t>
            </a:r>
            <a:r>
              <a:rPr lang="en-IN" b="0" i="0" u="none" strike="noStrike" cap="none" dirty="0">
                <a:solidFill>
                  <a:srgbClr val="000000"/>
                </a:solidFill>
                <a:latin typeface="Roboto" panose="02000000000000000000" pitchFamily="2" charset="0"/>
                <a:ea typeface="Roboto" panose="02000000000000000000" pitchFamily="2" charset="0"/>
                <a:cs typeface="Roboto Mono"/>
                <a:sym typeface="Roboto Mono"/>
              </a:rPr>
              <a:t>) We </a:t>
            </a:r>
            <a:r>
              <a:rPr lang="en-IN" dirty="0">
                <a:latin typeface="Roboto" panose="02000000000000000000" pitchFamily="2" charset="0"/>
                <a:ea typeface="Roboto" panose="02000000000000000000" pitchFamily="2" charset="0"/>
                <a:cs typeface="Roboto Mono"/>
                <a:sym typeface="Roboto Mono"/>
              </a:rPr>
              <a:t>can use BERT embeddings of this description to calculate similarities between 2   	    	     products for better recommendations. </a:t>
            </a: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Roboto" panose="02000000000000000000" pitchFamily="2" charset="0"/>
              <a:ea typeface="Roboto" panose="02000000000000000000" pitchFamily="2" charset="0"/>
              <a:cs typeface="Roboto Mono"/>
              <a:sym typeface="Roboto Mono"/>
            </a:endParaRPr>
          </a:p>
        </p:txBody>
      </p:sp>
    </p:spTree>
    <p:extLst>
      <p:ext uri="{BB962C8B-B14F-4D97-AF65-F5344CB8AC3E}">
        <p14:creationId xmlns:p14="http://schemas.microsoft.com/office/powerpoint/2010/main" val="142677151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975</Words>
  <Application>Microsoft Office PowerPoint</Application>
  <PresentationFormat>On-screen Show (16:9)</PresentationFormat>
  <Paragraphs>77</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Roboto Mono</vt:lpstr>
      <vt:lpstr>Wingdings</vt:lpstr>
      <vt:lpstr>Roboto</vt:lpstr>
      <vt:lpstr>Arial</vt:lpstr>
      <vt:lpstr>Simple Light</vt:lpstr>
      <vt:lpstr>Problem Statement Title: Personalized Recommendation System Team Name: Trojan Horses  </vt:lpstr>
      <vt:lpstr>PowerPoint Presentation</vt:lpstr>
      <vt:lpstr>PowerPoint Presentation</vt:lpstr>
      <vt:lpstr>Flow of the System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Title: Personalized Recommendation System Team Name: Trojan Horses  </dc:title>
  <cp:lastModifiedBy>Guneesh Vats</cp:lastModifiedBy>
  <cp:revision>12</cp:revision>
  <dcterms:modified xsi:type="dcterms:W3CDTF">2023-08-20T20:02:41Z</dcterms:modified>
</cp:coreProperties>
</file>