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Roboto"/>
      <p:regular r:id="rId33"/>
      <p:bold r:id="rId34"/>
      <p:italic r:id="rId35"/>
      <p:boldItalic r:id="rId36"/>
    </p:embeddedFont>
    <p:embeddedFont>
      <p:font typeface="Montserrat"/>
      <p:regular r:id="rId37"/>
      <p:bold r:id="rId38"/>
      <p:italic r:id="rId39"/>
      <p:boldItalic r:id="rId40"/>
    </p:embeddedFont>
    <p:embeddedFont>
      <p:font typeface="Noto Sans Symbols"/>
      <p:regular r:id="rId41"/>
      <p:bold r:id="rId42"/>
    </p:embeddedFont>
    <p:embeddedFont>
      <p:font typeface="Century Gothic"/>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551B10-0FE6-4DA6-891F-18BCBB3BA600}">
  <a:tblStyle styleId="{42551B10-0FE6-4DA6-891F-18BCBB3BA60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NotoSansSymbols-bold.fntdata"/><Relationship Id="rId41" Type="http://schemas.openxmlformats.org/officeDocument/2006/relationships/font" Target="fonts/NotoSansSymbols-regular.fntdata"/><Relationship Id="rId44" Type="http://schemas.openxmlformats.org/officeDocument/2006/relationships/font" Target="fonts/CenturyGothic-bold.fntdata"/><Relationship Id="rId43" Type="http://schemas.openxmlformats.org/officeDocument/2006/relationships/font" Target="fonts/CenturyGothic-regular.fntdata"/><Relationship Id="rId46" Type="http://schemas.openxmlformats.org/officeDocument/2006/relationships/font" Target="fonts/CenturyGothic-boldItalic.fntdata"/><Relationship Id="rId45"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oboto-regular.fntdata"/><Relationship Id="rId32" Type="http://schemas.openxmlformats.org/officeDocument/2006/relationships/slide" Target="slides/slide27.xml"/><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Montserrat-regular.fntdata"/><Relationship Id="rId36" Type="http://schemas.openxmlformats.org/officeDocument/2006/relationships/font" Target="fonts/Roboto-boldItalic.fntdata"/><Relationship Id="rId39" Type="http://schemas.openxmlformats.org/officeDocument/2006/relationships/font" Target="fonts/Montserrat-italic.fntdata"/><Relationship Id="rId38" Type="http://schemas.openxmlformats.org/officeDocument/2006/relationships/font" Target="fonts/Montserrat-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i="0" lang="en-IN" sz="8000" u="none" cap="none" strike="noStrike">
                <a:solidFill>
                  <a:schemeClr val="lt1"/>
                </a:solidFill>
                <a:latin typeface="Century Gothic"/>
                <a:ea typeface="Century Gothic"/>
                <a:cs typeface="Century Gothic"/>
                <a:sym typeface="Century Gothic"/>
              </a:rPr>
              <a:t>“</a:t>
            </a:r>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i="0" lang="en-IN"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7"/>
          <p:cNvSpPr txBox="1"/>
          <p:nvPr>
            <p:ph idx="1" type="body"/>
          </p:nvPr>
        </p:nvSpPr>
        <p:spPr>
          <a:xfrm rot="5400000">
            <a:off x="4083938"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4"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4"/>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 name="Google Shape;27;p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0" name="Shape 30"/>
        <p:cNvGrpSpPr/>
        <p:nvPr/>
      </p:nvGrpSpPr>
      <p:grpSpPr>
        <a:xfrm>
          <a:off x="0" y="0"/>
          <a:ext cx="0" cy="0"/>
          <a:chOff x="0" y="0"/>
          <a:chExt cx="0" cy="0"/>
        </a:xfrm>
      </p:grpSpPr>
      <p:pic>
        <p:nvPicPr>
          <p:cNvPr descr="C0-HD-BTM.png" id="31" name="Google Shape;31;p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32" name="Google Shape;32;p5"/>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4" name="Google Shape;34;p5"/>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6" name="Google Shape;46;p7"/>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7"/>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8" name="Google Shape;48;p7"/>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524000" y="181948"/>
            <a:ext cx="9144000" cy="327504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D3F4EE"/>
              </a:buClr>
              <a:buSzPct val="111111"/>
              <a:buFont typeface="Montserrat"/>
              <a:buNone/>
            </a:pPr>
            <a:r>
              <a:rPr b="1" i="0" lang="en-IN" u="none" strike="noStrike">
                <a:solidFill>
                  <a:srgbClr val="D3F4EE"/>
                </a:solidFill>
                <a:latin typeface="Montserrat"/>
                <a:ea typeface="Montserrat"/>
                <a:cs typeface="Montserrat"/>
                <a:sym typeface="Montserrat"/>
              </a:rPr>
              <a:t>PROJECT-1</a:t>
            </a:r>
            <a:br>
              <a:rPr b="0" lang="en-IN"/>
            </a:br>
            <a:r>
              <a:rPr b="0" i="0" lang="en-IN">
                <a:solidFill>
                  <a:srgbClr val="FF0000"/>
                </a:solidFill>
                <a:latin typeface="arial"/>
                <a:ea typeface="arial"/>
                <a:cs typeface="arial"/>
                <a:sym typeface="arial"/>
              </a:rPr>
              <a:t>PREDICTING STUDENT PERFORMANCE</a:t>
            </a:r>
            <a:br>
              <a:rPr b="1" i="0" lang="en-IN" sz="5400" u="none" strike="noStrike">
                <a:latin typeface="Montserrat"/>
                <a:ea typeface="Montserrat"/>
                <a:cs typeface="Montserrat"/>
                <a:sym typeface="Montserrat"/>
              </a:rPr>
            </a:br>
            <a:endParaRPr sz="5400"/>
          </a:p>
        </p:txBody>
      </p:sp>
      <p:sp>
        <p:nvSpPr>
          <p:cNvPr id="145" name="Google Shape;145;p19"/>
          <p:cNvSpPr txBox="1"/>
          <p:nvPr>
            <p:ph idx="1" type="subTitle"/>
          </p:nvPr>
        </p:nvSpPr>
        <p:spPr>
          <a:xfrm>
            <a:off x="1524000" y="3359019"/>
            <a:ext cx="9144000" cy="2146041"/>
          </a:xfrm>
          <a:prstGeom prst="rect">
            <a:avLst/>
          </a:prstGeom>
          <a:noFill/>
          <a:ln>
            <a:noFill/>
          </a:ln>
        </p:spPr>
        <p:txBody>
          <a:bodyPr anchorCtr="0" anchor="t" bIns="45700" lIns="91425" spcFirstLastPara="1" rIns="91425" wrap="square" tIns="45700">
            <a:normAutofit fontScale="92500" lnSpcReduction="10000"/>
          </a:bodyPr>
          <a:lstStyle/>
          <a:p>
            <a:pPr indent="-117475" lvl="0" marL="0" rtl="0" algn="l">
              <a:lnSpc>
                <a:spcPct val="90000"/>
              </a:lnSpc>
              <a:spcBef>
                <a:spcPts val="0"/>
              </a:spcBef>
              <a:spcAft>
                <a:spcPts val="0"/>
              </a:spcAft>
              <a:buClr>
                <a:schemeClr val="lt1"/>
              </a:buClr>
              <a:buSzPct val="100000"/>
              <a:buFont typeface="Arial"/>
              <a:buChar char="•"/>
            </a:pPr>
            <a:r>
              <a:rPr b="1" i="0" lang="en-IN" u="sng">
                <a:latin typeface="Montserrat"/>
                <a:ea typeface="Montserrat"/>
                <a:cs typeface="Montserrat"/>
                <a:sym typeface="Montserrat"/>
              </a:rPr>
              <a:t>Team Members</a:t>
            </a:r>
            <a:endParaRPr/>
          </a:p>
          <a:p>
            <a:pPr indent="0" lvl="0" marL="0" rtl="0" algn="l">
              <a:lnSpc>
                <a:spcPct val="90000"/>
              </a:lnSpc>
              <a:spcBef>
                <a:spcPts val="1000"/>
              </a:spcBef>
              <a:spcAft>
                <a:spcPts val="0"/>
              </a:spcAft>
              <a:buClr>
                <a:schemeClr val="lt1"/>
              </a:buClr>
              <a:buSzPct val="100000"/>
              <a:buNone/>
            </a:pPr>
            <a:br>
              <a:rPr b="1" i="0" lang="en-IN" u="sng">
                <a:latin typeface="Montserrat"/>
                <a:ea typeface="Montserrat"/>
                <a:cs typeface="Montserrat"/>
                <a:sym typeface="Montserrat"/>
              </a:rPr>
            </a:br>
            <a:r>
              <a:rPr b="0" i="0" lang="en-IN" sz="2400">
                <a:latin typeface="Arial"/>
                <a:ea typeface="Arial"/>
                <a:cs typeface="Arial"/>
                <a:sym typeface="Arial"/>
              </a:rPr>
              <a:t>Team Member 1: 2210990725</a:t>
            </a:r>
            <a:endParaRPr/>
          </a:p>
          <a:p>
            <a:pPr indent="0" lvl="0" marL="0" rtl="0" algn="l">
              <a:lnSpc>
                <a:spcPct val="90000"/>
              </a:lnSpc>
              <a:spcBef>
                <a:spcPts val="1000"/>
              </a:spcBef>
              <a:spcAft>
                <a:spcPts val="0"/>
              </a:spcAft>
              <a:buClr>
                <a:schemeClr val="lt1"/>
              </a:buClr>
              <a:buSzPct val="100000"/>
              <a:buNone/>
            </a:pPr>
            <a:r>
              <a:rPr b="0" i="0" lang="en-IN" sz="2400">
                <a:latin typeface="Arial"/>
                <a:ea typeface="Arial"/>
                <a:cs typeface="Arial"/>
                <a:sym typeface="Arial"/>
              </a:rPr>
              <a:t>Team Member 2: 2210990724</a:t>
            </a:r>
            <a:endParaRPr/>
          </a:p>
          <a:p>
            <a:pPr indent="0" lvl="0" marL="0" rtl="0" algn="l">
              <a:lnSpc>
                <a:spcPct val="90000"/>
              </a:lnSpc>
              <a:spcBef>
                <a:spcPts val="1000"/>
              </a:spcBef>
              <a:spcAft>
                <a:spcPts val="0"/>
              </a:spcAft>
              <a:buClr>
                <a:schemeClr val="lt1"/>
              </a:buClr>
              <a:buSzPct val="100000"/>
              <a:buNone/>
            </a:pPr>
            <a:r>
              <a:rPr b="0" i="0" lang="en-IN" sz="2400">
                <a:latin typeface="Arial"/>
                <a:ea typeface="Arial"/>
                <a:cs typeface="Arial"/>
                <a:sym typeface="Arial"/>
              </a:rPr>
              <a:t>Team Member 3: 2210990143</a:t>
            </a:r>
            <a:endParaRPr/>
          </a:p>
          <a:p>
            <a:pPr indent="0" lvl="0" marL="0" rtl="0" algn="l">
              <a:lnSpc>
                <a:spcPct val="90000"/>
              </a:lnSpc>
              <a:spcBef>
                <a:spcPts val="1000"/>
              </a:spcBef>
              <a:spcAft>
                <a:spcPts val="0"/>
              </a:spcAft>
              <a:buClr>
                <a:schemeClr val="lt1"/>
              </a:buClr>
              <a:buSzPct val="100000"/>
              <a:buNone/>
            </a:pPr>
            <a:r>
              <a:rPr b="0" i="0" lang="en-IN" sz="2400">
                <a:latin typeface="Arial"/>
                <a:ea typeface="Arial"/>
                <a:cs typeface="Arial"/>
                <a:sym typeface="Arial"/>
              </a:rPr>
              <a:t>Team Member 4: 2210990712</a:t>
            </a:r>
            <a:endParaRPr/>
          </a:p>
          <a:p>
            <a:pPr indent="0" lvl="0" marL="0" rtl="0" algn="l">
              <a:lnSpc>
                <a:spcPct val="90000"/>
              </a:lnSpc>
              <a:spcBef>
                <a:spcPts val="1000"/>
              </a:spcBef>
              <a:spcAft>
                <a:spcPts val="0"/>
              </a:spcAft>
              <a:buClr>
                <a:schemeClr val="lt1"/>
              </a:buClr>
              <a:buSzPct val="100000"/>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ctrTitle"/>
          </p:nvPr>
        </p:nvSpPr>
        <p:spPr>
          <a:xfrm>
            <a:off x="1371600" y="9"/>
            <a:ext cx="9448800" cy="1825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0000"/>
              </a:buClr>
              <a:buSzPts val="6000"/>
              <a:buFont typeface="Century Gothic"/>
              <a:buNone/>
            </a:pPr>
            <a:r>
              <a:rPr lang="en-IN">
                <a:solidFill>
                  <a:srgbClr val="FF0000"/>
                </a:solidFill>
              </a:rPr>
              <a:t>     </a:t>
            </a:r>
            <a:r>
              <a:rPr lang="en-IN">
                <a:solidFill>
                  <a:srgbClr val="FF0000"/>
                </a:solidFill>
              </a:rPr>
              <a:t>DATA WRANIGLING </a:t>
            </a:r>
            <a:endParaRPr/>
          </a:p>
        </p:txBody>
      </p:sp>
      <p:sp>
        <p:nvSpPr>
          <p:cNvPr id="201" name="Google Shape;201;p28"/>
          <p:cNvSpPr txBox="1"/>
          <p:nvPr>
            <p:ph idx="1" type="subTitle"/>
          </p:nvPr>
        </p:nvSpPr>
        <p:spPr>
          <a:xfrm>
            <a:off x="1676950" y="1929277"/>
            <a:ext cx="94488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IN"/>
              <a:t>We have not applied an kind of data wrangling as it is not required.</a:t>
            </a:r>
            <a:endParaRPr/>
          </a:p>
        </p:txBody>
      </p:sp>
      <p:pic>
        <p:nvPicPr>
          <p:cNvPr id="202" name="Google Shape;202;p28"/>
          <p:cNvPicPr preferRelativeResize="0"/>
          <p:nvPr/>
        </p:nvPicPr>
        <p:blipFill>
          <a:blip r:embed="rId3">
            <a:alphaModFix/>
          </a:blip>
          <a:stretch>
            <a:fillRect/>
          </a:stretch>
        </p:blipFill>
        <p:spPr>
          <a:xfrm>
            <a:off x="0" y="2425750"/>
            <a:ext cx="12192000" cy="443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838200" y="547991"/>
            <a:ext cx="10515600" cy="813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entury Gothic"/>
              <a:buNone/>
            </a:pPr>
            <a:br>
              <a:rPr b="0" lang="en-IN" sz="5400"/>
            </a:br>
            <a:r>
              <a:rPr b="1" lang="en-IN" sz="5400">
                <a:solidFill>
                  <a:srgbClr val="FF0000"/>
                </a:solidFill>
              </a:rPr>
              <a:t>Bar Chart</a:t>
            </a:r>
            <a:br>
              <a:rPr lang="en-IN" sz="5400"/>
            </a:br>
            <a:endParaRPr sz="5400"/>
          </a:p>
        </p:txBody>
      </p:sp>
      <p:sp>
        <p:nvSpPr>
          <p:cNvPr id="208" name="Google Shape;208;p29"/>
          <p:cNvSpPr txBox="1"/>
          <p:nvPr>
            <p:ph idx="1" type="body"/>
          </p:nvPr>
        </p:nvSpPr>
        <p:spPr>
          <a:xfrm>
            <a:off x="721075" y="1361600"/>
            <a:ext cx="11019300" cy="1617000"/>
          </a:xfrm>
          <a:prstGeom prst="rect">
            <a:avLst/>
          </a:prstGeom>
          <a:noFill/>
          <a:ln>
            <a:noFill/>
          </a:ln>
        </p:spPr>
        <p:txBody>
          <a:bodyPr anchorCtr="0" anchor="t" bIns="45700" lIns="91425" spcFirstLastPara="1" rIns="91425" wrap="square" tIns="45700">
            <a:noAutofit/>
          </a:bodyPr>
          <a:lstStyle/>
          <a:p>
            <a:pPr indent="-297815" lvl="0" marL="228600" rtl="0" algn="l">
              <a:lnSpc>
                <a:spcPct val="70000"/>
              </a:lnSpc>
              <a:spcBef>
                <a:spcPts val="1000"/>
              </a:spcBef>
              <a:spcAft>
                <a:spcPts val="0"/>
              </a:spcAft>
              <a:buClr>
                <a:schemeClr val="lt1"/>
              </a:buClr>
              <a:buSzPts val="2490"/>
              <a:buChar char="•"/>
            </a:pPr>
            <a:r>
              <a:rPr lang="en-IN" sz="2490">
                <a:latin typeface="Roboto"/>
                <a:ea typeface="Roboto"/>
                <a:cs typeface="Roboto"/>
                <a:sym typeface="Roboto"/>
              </a:rPr>
              <a:t>A comparison of math scores between females and males. The scores are listed alongside the corresponding gender.</a:t>
            </a:r>
            <a:endParaRPr sz="3170"/>
          </a:p>
          <a:p>
            <a:pPr indent="-297815" lvl="0" marL="228600" rtl="0" algn="l">
              <a:lnSpc>
                <a:spcPct val="70000"/>
              </a:lnSpc>
              <a:spcBef>
                <a:spcPts val="1000"/>
              </a:spcBef>
              <a:spcAft>
                <a:spcPts val="0"/>
              </a:spcAft>
              <a:buClr>
                <a:schemeClr val="lt1"/>
              </a:buClr>
              <a:buSzPts val="2490"/>
              <a:buChar char="•"/>
            </a:pPr>
            <a:r>
              <a:rPr lang="en-IN" sz="2490">
                <a:latin typeface="Roboto"/>
                <a:ea typeface="Roboto"/>
                <a:cs typeface="Roboto"/>
                <a:sym typeface="Roboto"/>
              </a:rPr>
              <a:t>The scores range from 0 to 70, with multiple instances of 60, 50, and 30. This could indicate that the scores are grouped into categories or bins.</a:t>
            </a:r>
            <a:endParaRPr sz="3170"/>
          </a:p>
          <a:p>
            <a:pPr indent="0" lvl="0" marL="0" rtl="0" algn="l">
              <a:lnSpc>
                <a:spcPct val="70000"/>
              </a:lnSpc>
              <a:spcBef>
                <a:spcPts val="1000"/>
              </a:spcBef>
              <a:spcAft>
                <a:spcPts val="0"/>
              </a:spcAft>
              <a:buClr>
                <a:schemeClr val="lt1"/>
              </a:buClr>
              <a:buSzPts val="2720"/>
              <a:buNone/>
            </a:pPr>
            <a:r>
              <a:rPr lang="en-IN" sz="4020"/>
              <a:t> </a:t>
            </a:r>
            <a:endParaRPr sz="4620"/>
          </a:p>
          <a:p>
            <a:pPr indent="0" lvl="0" marL="0" rtl="0" algn="l">
              <a:lnSpc>
                <a:spcPct val="70000"/>
              </a:lnSpc>
              <a:spcBef>
                <a:spcPts val="1000"/>
              </a:spcBef>
              <a:spcAft>
                <a:spcPts val="0"/>
              </a:spcAft>
              <a:buClr>
                <a:schemeClr val="lt1"/>
              </a:buClr>
              <a:buSzPts val="1870"/>
              <a:buNone/>
            </a:pPr>
            <a:r>
              <a:t/>
            </a:r>
            <a:endParaRPr sz="3170"/>
          </a:p>
        </p:txBody>
      </p:sp>
      <p:pic>
        <p:nvPicPr>
          <p:cNvPr id="209" name="Google Shape;209;p29"/>
          <p:cNvPicPr preferRelativeResize="0"/>
          <p:nvPr/>
        </p:nvPicPr>
        <p:blipFill>
          <a:blip r:embed="rId3">
            <a:alphaModFix/>
          </a:blip>
          <a:stretch>
            <a:fillRect/>
          </a:stretch>
        </p:blipFill>
        <p:spPr>
          <a:xfrm>
            <a:off x="2427787" y="2794000"/>
            <a:ext cx="7069675" cy="406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838200" y="858416"/>
            <a:ext cx="10515600" cy="81361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entury Gothic"/>
              <a:buNone/>
            </a:pPr>
            <a:br>
              <a:rPr b="0" lang="en-IN" sz="5400"/>
            </a:br>
            <a:r>
              <a:rPr b="1" lang="en-IN" sz="5400">
                <a:solidFill>
                  <a:srgbClr val="FF0000"/>
                </a:solidFill>
              </a:rPr>
              <a:t>PIE CHART </a:t>
            </a:r>
            <a:br>
              <a:rPr lang="en-IN" sz="5400"/>
            </a:br>
            <a:endParaRPr sz="5400"/>
          </a:p>
        </p:txBody>
      </p:sp>
      <p:sp>
        <p:nvSpPr>
          <p:cNvPr id="215" name="Google Shape;215;p30"/>
          <p:cNvSpPr txBox="1"/>
          <p:nvPr>
            <p:ph idx="1" type="body"/>
          </p:nvPr>
        </p:nvSpPr>
        <p:spPr>
          <a:xfrm>
            <a:off x="685800" y="1841781"/>
            <a:ext cx="10820400" cy="15771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800"/>
              <a:buChar char="•"/>
            </a:pPr>
            <a:r>
              <a:rPr b="0" i="0" lang="en-IN" sz="1800">
                <a:latin typeface="Roboto"/>
                <a:ea typeface="Roboto"/>
                <a:cs typeface="Roboto"/>
                <a:sym typeface="Roboto"/>
              </a:rPr>
              <a:t>The specific chart chosen in this case is a pie chart. Pie charts are commonly used to visualize the distribution of categorical data, particularly when you want to represent proportions or percentages of different categories relative to the whole.</a:t>
            </a:r>
            <a:endParaRPr/>
          </a:p>
          <a:p>
            <a:pPr indent="-228600" lvl="0" marL="228600" rtl="0" algn="l">
              <a:lnSpc>
                <a:spcPct val="90000"/>
              </a:lnSpc>
              <a:spcBef>
                <a:spcPts val="1000"/>
              </a:spcBef>
              <a:spcAft>
                <a:spcPts val="0"/>
              </a:spcAft>
              <a:buClr>
                <a:schemeClr val="lt1"/>
              </a:buClr>
              <a:buSzPts val="1800"/>
              <a:buChar char="•"/>
            </a:pPr>
            <a:r>
              <a:rPr b="0" i="0" lang="en-IN" sz="1800">
                <a:latin typeface="Roboto"/>
                <a:ea typeface="Roboto"/>
                <a:cs typeface="Roboto"/>
                <a:sym typeface="Roboto"/>
              </a:rPr>
              <a:t>he majority of the </a:t>
            </a:r>
            <a:r>
              <a:rPr lang="en-IN" sz="1800">
                <a:latin typeface="Roboto"/>
                <a:ea typeface="Roboto"/>
                <a:cs typeface="Roboto"/>
                <a:sym typeface="Roboto"/>
              </a:rPr>
              <a:t>luch type is standard</a:t>
            </a:r>
            <a:r>
              <a:rPr b="0" i="0" lang="en-IN" sz="1800">
                <a:latin typeface="Roboto"/>
                <a:ea typeface="Roboto"/>
                <a:cs typeface="Roboto"/>
                <a:sym typeface="Roboto"/>
              </a:rPr>
              <a:t>, making up approximately </a:t>
            </a:r>
            <a:r>
              <a:rPr lang="en-IN" sz="1800">
                <a:latin typeface="Roboto"/>
                <a:ea typeface="Roboto"/>
                <a:cs typeface="Roboto"/>
                <a:sym typeface="Roboto"/>
              </a:rPr>
              <a:t>66</a:t>
            </a:r>
            <a:r>
              <a:rPr b="0" i="0" lang="en-IN" sz="1800">
                <a:latin typeface="Roboto"/>
                <a:ea typeface="Roboto"/>
                <a:cs typeface="Roboto"/>
                <a:sym typeface="Roboto"/>
              </a:rPr>
              <a:t>%. The remaining portion of the</a:t>
            </a:r>
            <a:r>
              <a:rPr lang="en-IN" sz="1800">
                <a:latin typeface="Roboto"/>
                <a:ea typeface="Roboto"/>
                <a:cs typeface="Roboto"/>
                <a:sym typeface="Roboto"/>
              </a:rPr>
              <a:t> lunch is free,</a:t>
            </a:r>
            <a:r>
              <a:rPr b="0" i="0" lang="en-IN" sz="1800">
                <a:latin typeface="Roboto"/>
                <a:ea typeface="Roboto"/>
                <a:cs typeface="Roboto"/>
                <a:sym typeface="Roboto"/>
              </a:rPr>
              <a:t>, making up approximately </a:t>
            </a:r>
            <a:r>
              <a:rPr lang="en-IN" sz="1800">
                <a:latin typeface="Roboto"/>
                <a:ea typeface="Roboto"/>
                <a:cs typeface="Roboto"/>
                <a:sym typeface="Roboto"/>
              </a:rPr>
              <a:t>34</a:t>
            </a:r>
            <a:r>
              <a:rPr b="0" i="0" lang="en-IN" sz="1800">
                <a:latin typeface="Roboto"/>
                <a:ea typeface="Roboto"/>
                <a:cs typeface="Roboto"/>
                <a:sym typeface="Roboto"/>
              </a:rPr>
              <a:t>%.</a:t>
            </a:r>
            <a:endParaRPr b="0" i="0">
              <a:latin typeface="Roboto"/>
              <a:ea typeface="Roboto"/>
              <a:cs typeface="Roboto"/>
              <a:sym typeface="Roboto"/>
            </a:endParaRPr>
          </a:p>
        </p:txBody>
      </p:sp>
      <p:pic>
        <p:nvPicPr>
          <p:cNvPr id="216" name="Google Shape;216;p30"/>
          <p:cNvPicPr preferRelativeResize="0"/>
          <p:nvPr/>
        </p:nvPicPr>
        <p:blipFill>
          <a:blip r:embed="rId3">
            <a:alphaModFix/>
          </a:blip>
          <a:stretch>
            <a:fillRect/>
          </a:stretch>
        </p:blipFill>
        <p:spPr>
          <a:xfrm>
            <a:off x="3541900" y="3514825"/>
            <a:ext cx="5404550" cy="313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838200" y="858416"/>
            <a:ext cx="10515600" cy="81361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entury Gothic"/>
              <a:buNone/>
            </a:pPr>
            <a:br>
              <a:rPr b="0" lang="en-IN" sz="5400"/>
            </a:br>
            <a:r>
              <a:rPr b="1" lang="en-IN" sz="5400">
                <a:solidFill>
                  <a:srgbClr val="FF0000"/>
                </a:solidFill>
              </a:rPr>
              <a:t>SCATTER PLOT</a:t>
            </a:r>
            <a:br>
              <a:rPr lang="en-IN" sz="5400"/>
            </a:br>
            <a:endParaRPr sz="5400"/>
          </a:p>
        </p:txBody>
      </p:sp>
      <p:sp>
        <p:nvSpPr>
          <p:cNvPr id="222" name="Google Shape;222;p31"/>
          <p:cNvSpPr txBox="1"/>
          <p:nvPr>
            <p:ph idx="1" type="body"/>
          </p:nvPr>
        </p:nvSpPr>
        <p:spPr>
          <a:xfrm>
            <a:off x="615250" y="2194560"/>
            <a:ext cx="10820400" cy="4024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400"/>
              <a:buChar char="•"/>
            </a:pPr>
            <a:r>
              <a:rPr b="0" i="0" lang="en-IN" sz="1400">
                <a:latin typeface="Roboto"/>
                <a:ea typeface="Roboto"/>
                <a:cs typeface="Roboto"/>
                <a:sym typeface="Roboto"/>
              </a:rPr>
              <a:t>There is a moderate positive correlation between math scores and reading scores, meaning that students who perform well in math also tend to perform well in reading.</a:t>
            </a:r>
            <a:endParaRPr/>
          </a:p>
          <a:p>
            <a:pPr indent="-228600" lvl="0" marL="228600" rtl="0" algn="l">
              <a:lnSpc>
                <a:spcPct val="90000"/>
              </a:lnSpc>
              <a:spcBef>
                <a:spcPts val="1000"/>
              </a:spcBef>
              <a:spcAft>
                <a:spcPts val="0"/>
              </a:spcAft>
              <a:buClr>
                <a:schemeClr val="lt1"/>
              </a:buClr>
              <a:buSzPts val="1400"/>
              <a:buChar char="•"/>
            </a:pPr>
            <a:r>
              <a:rPr b="0" i="0" lang="en-IN" sz="1400">
                <a:latin typeface="Roboto"/>
                <a:ea typeface="Roboto"/>
                <a:cs typeface="Roboto"/>
                <a:sym typeface="Roboto"/>
              </a:rPr>
              <a:t>Most data points are clustered in the middle of the graph, with a few outliers having high math scores and low reading scores or vice versa.</a:t>
            </a:r>
            <a:endParaRPr/>
          </a:p>
          <a:p>
            <a:pPr indent="-228600" lvl="0" marL="228600" rtl="0" algn="l">
              <a:lnSpc>
                <a:spcPct val="90000"/>
              </a:lnSpc>
              <a:spcBef>
                <a:spcPts val="1000"/>
              </a:spcBef>
              <a:spcAft>
                <a:spcPts val="0"/>
              </a:spcAft>
              <a:buClr>
                <a:schemeClr val="lt1"/>
              </a:buClr>
              <a:buSzPts val="1400"/>
              <a:buChar char="•"/>
            </a:pPr>
            <a:r>
              <a:rPr b="0" i="0" lang="en-IN" sz="1400">
                <a:latin typeface="Roboto"/>
                <a:ea typeface="Roboto"/>
                <a:cs typeface="Roboto"/>
                <a:sym typeface="Roboto"/>
              </a:rPr>
              <a:t>The trend line indicates that for every 1-point increase in the math score, there is a corresponding increase of approximately 0.6 points in the reading score.</a:t>
            </a:r>
            <a:endParaRPr/>
          </a:p>
          <a:p>
            <a:pPr indent="0" lvl="0" marL="0" rtl="0" algn="l">
              <a:lnSpc>
                <a:spcPct val="90000"/>
              </a:lnSpc>
              <a:spcBef>
                <a:spcPts val="1000"/>
              </a:spcBef>
              <a:spcAft>
                <a:spcPts val="0"/>
              </a:spcAft>
              <a:buClr>
                <a:schemeClr val="lt1"/>
              </a:buClr>
              <a:buSzPts val="6000"/>
              <a:buNone/>
            </a:pPr>
            <a:r>
              <a:t/>
            </a:r>
            <a:endParaRPr sz="6000"/>
          </a:p>
        </p:txBody>
      </p:sp>
      <p:pic>
        <p:nvPicPr>
          <p:cNvPr id="223" name="Google Shape;223;p31"/>
          <p:cNvPicPr preferRelativeResize="0"/>
          <p:nvPr/>
        </p:nvPicPr>
        <p:blipFill rotWithShape="1">
          <a:blip r:embed="rId3">
            <a:alphaModFix/>
          </a:blip>
          <a:srcRect b="0" l="0" r="0" t="0"/>
          <a:stretch/>
        </p:blipFill>
        <p:spPr>
          <a:xfrm>
            <a:off x="2918453" y="3862874"/>
            <a:ext cx="6355093" cy="26268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838200" y="590291"/>
            <a:ext cx="10515600" cy="813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entury Gothic"/>
              <a:buNone/>
            </a:pPr>
            <a:br>
              <a:rPr b="0" lang="en-IN" sz="5400"/>
            </a:br>
            <a:r>
              <a:rPr b="1" lang="en-IN" sz="5400">
                <a:solidFill>
                  <a:srgbClr val="FF0000"/>
                </a:solidFill>
              </a:rPr>
              <a:t>BOX PLOT</a:t>
            </a:r>
            <a:br>
              <a:rPr lang="en-IN" sz="5400"/>
            </a:br>
            <a:endParaRPr sz="5400"/>
          </a:p>
        </p:txBody>
      </p:sp>
      <p:sp>
        <p:nvSpPr>
          <p:cNvPr id="229" name="Google Shape;229;p32"/>
          <p:cNvSpPr txBox="1"/>
          <p:nvPr>
            <p:ph idx="1" type="body"/>
          </p:nvPr>
        </p:nvSpPr>
        <p:spPr>
          <a:xfrm>
            <a:off x="685800" y="1319656"/>
            <a:ext cx="10820400" cy="1587300"/>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1000"/>
              </a:spcBef>
              <a:spcAft>
                <a:spcPts val="0"/>
              </a:spcAft>
              <a:buSzPts val="1600"/>
              <a:buFont typeface="Roboto"/>
              <a:buChar char="•"/>
            </a:pPr>
            <a:r>
              <a:rPr lang="en-IN" sz="1600">
                <a:latin typeface="Roboto"/>
                <a:ea typeface="Roboto"/>
                <a:cs typeface="Roboto"/>
                <a:sym typeface="Roboto"/>
              </a:rPr>
              <a:t>This is a bar chart comparing the writing scores of students with different levels of parental education. The purpose of the chart is to show the relationship between the students' writing scores and their parents' education levels.</a:t>
            </a:r>
            <a:endParaRPr sz="1600">
              <a:latin typeface="Roboto"/>
              <a:ea typeface="Roboto"/>
              <a:cs typeface="Roboto"/>
              <a:sym typeface="Roboto"/>
            </a:endParaRPr>
          </a:p>
          <a:p>
            <a:pPr indent="-330200" lvl="0" marL="457200" rtl="0" algn="l">
              <a:lnSpc>
                <a:spcPct val="90000"/>
              </a:lnSpc>
              <a:spcBef>
                <a:spcPts val="0"/>
              </a:spcBef>
              <a:spcAft>
                <a:spcPts val="0"/>
              </a:spcAft>
              <a:buSzPts val="1600"/>
              <a:buFont typeface="Roboto"/>
              <a:buChar char="•"/>
            </a:pPr>
            <a:r>
              <a:rPr lang="en-IN" sz="1600">
                <a:latin typeface="Roboto"/>
                <a:ea typeface="Roboto"/>
                <a:cs typeface="Roboto"/>
                <a:sym typeface="Roboto"/>
              </a:rPr>
              <a:t>The chart displays four categories of parental education levels: "Some College," "High School," "Some High School," and "Less than High School." The writing scores range from 0 to 50. The chart shows that students with parents who have higher levels of education generally have higher writing scores.</a:t>
            </a:r>
            <a:endParaRPr sz="1600">
              <a:latin typeface="Roboto"/>
              <a:ea typeface="Roboto"/>
              <a:cs typeface="Roboto"/>
              <a:sym typeface="Roboto"/>
            </a:endParaRPr>
          </a:p>
        </p:txBody>
      </p:sp>
      <p:pic>
        <p:nvPicPr>
          <p:cNvPr id="230" name="Google Shape;230;p32"/>
          <p:cNvPicPr preferRelativeResize="0"/>
          <p:nvPr/>
        </p:nvPicPr>
        <p:blipFill>
          <a:blip r:embed="rId3">
            <a:alphaModFix/>
          </a:blip>
          <a:stretch>
            <a:fillRect/>
          </a:stretch>
        </p:blipFill>
        <p:spPr>
          <a:xfrm>
            <a:off x="1072450" y="2765775"/>
            <a:ext cx="9835450" cy="4092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838200" y="858416"/>
            <a:ext cx="10515600" cy="43853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5400"/>
              <a:buFont typeface="Century Gothic"/>
              <a:buNone/>
            </a:pPr>
            <a:r>
              <a:rPr b="1" lang="en-IN" sz="5400">
                <a:solidFill>
                  <a:srgbClr val="FF0000"/>
                </a:solidFill>
              </a:rPr>
              <a:t>CORRELATION HEATMAP </a:t>
            </a:r>
            <a:br>
              <a:rPr lang="en-IN" sz="5400"/>
            </a:br>
            <a:endParaRPr sz="5400"/>
          </a:p>
        </p:txBody>
      </p:sp>
      <p:sp>
        <p:nvSpPr>
          <p:cNvPr id="236" name="Google Shape;236;p33"/>
          <p:cNvSpPr txBox="1"/>
          <p:nvPr>
            <p:ph idx="1" type="body"/>
          </p:nvPr>
        </p:nvSpPr>
        <p:spPr>
          <a:xfrm>
            <a:off x="838200" y="1296955"/>
            <a:ext cx="10515600" cy="48800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600"/>
              <a:buChar char="•"/>
            </a:pPr>
            <a:r>
              <a:rPr b="0" i="0" lang="en-IN" sz="1600">
                <a:latin typeface="Roboto"/>
                <a:ea typeface="Roboto"/>
                <a:cs typeface="Roboto"/>
                <a:sym typeface="Roboto"/>
              </a:rPr>
              <a:t>Math score and reading score have a strong positive correlation (0.81), indicating that higher math scores are generally associated with higher reading scores.</a:t>
            </a:r>
            <a:endParaRPr/>
          </a:p>
          <a:p>
            <a:pPr indent="-228600" lvl="0" marL="228600" rtl="0" algn="l">
              <a:lnSpc>
                <a:spcPct val="90000"/>
              </a:lnSpc>
              <a:spcBef>
                <a:spcPts val="1000"/>
              </a:spcBef>
              <a:spcAft>
                <a:spcPts val="0"/>
              </a:spcAft>
              <a:buClr>
                <a:schemeClr val="lt1"/>
              </a:buClr>
              <a:buSzPts val="1600"/>
              <a:buChar char="•"/>
            </a:pPr>
            <a:r>
              <a:rPr b="0" i="0" lang="en-IN" sz="1600">
                <a:latin typeface="Roboto"/>
                <a:ea typeface="Roboto"/>
                <a:cs typeface="Roboto"/>
                <a:sym typeface="Roboto"/>
              </a:rPr>
              <a:t>Math score and writing score have a very strong positive correlation (0.95), meaning that higher math scores are strongly associated with higher writing scores.</a:t>
            </a:r>
            <a:endParaRPr/>
          </a:p>
          <a:p>
            <a:pPr indent="-228600" lvl="0" marL="228600" rtl="0" algn="l">
              <a:lnSpc>
                <a:spcPct val="90000"/>
              </a:lnSpc>
              <a:spcBef>
                <a:spcPts val="1000"/>
              </a:spcBef>
              <a:spcAft>
                <a:spcPts val="0"/>
              </a:spcAft>
              <a:buClr>
                <a:schemeClr val="lt1"/>
              </a:buClr>
              <a:buSzPts val="1600"/>
              <a:buChar char="•"/>
            </a:pPr>
            <a:r>
              <a:rPr b="0" i="0" lang="en-IN" sz="1600">
                <a:latin typeface="Roboto"/>
                <a:ea typeface="Roboto"/>
                <a:cs typeface="Roboto"/>
                <a:sym typeface="Roboto"/>
              </a:rPr>
              <a:t>Reading score and writing score have an extremely strong positive correlation (1.00), showing that higher reading scores are almost always associated with higher writing scores.</a:t>
            </a:r>
            <a:endParaRPr/>
          </a:p>
        </p:txBody>
      </p:sp>
      <p:pic>
        <p:nvPicPr>
          <p:cNvPr id="237" name="Google Shape;237;p33"/>
          <p:cNvPicPr preferRelativeResize="0"/>
          <p:nvPr/>
        </p:nvPicPr>
        <p:blipFill rotWithShape="1">
          <a:blip r:embed="rId3">
            <a:alphaModFix/>
          </a:blip>
          <a:srcRect b="0" l="0" r="0" t="0"/>
          <a:stretch/>
        </p:blipFill>
        <p:spPr>
          <a:xfrm>
            <a:off x="2520689" y="3429000"/>
            <a:ext cx="7150622" cy="31181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838200" y="858416"/>
            <a:ext cx="10515600" cy="43853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5400"/>
              <a:buFont typeface="Century Gothic"/>
              <a:buNone/>
            </a:pPr>
            <a:r>
              <a:rPr b="1" lang="en-IN" sz="5400">
                <a:solidFill>
                  <a:srgbClr val="FF0000"/>
                </a:solidFill>
              </a:rPr>
              <a:t>PAIR PLOT  </a:t>
            </a:r>
            <a:br>
              <a:rPr lang="en-IN" sz="5400"/>
            </a:br>
            <a:endParaRPr sz="5400"/>
          </a:p>
        </p:txBody>
      </p:sp>
      <p:sp>
        <p:nvSpPr>
          <p:cNvPr id="243" name="Google Shape;243;p34"/>
          <p:cNvSpPr txBox="1"/>
          <p:nvPr>
            <p:ph idx="1" type="body"/>
          </p:nvPr>
        </p:nvSpPr>
        <p:spPr>
          <a:xfrm>
            <a:off x="838200" y="1296955"/>
            <a:ext cx="10515600" cy="48800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600"/>
              <a:buChar char="•"/>
            </a:pPr>
            <a:r>
              <a:rPr b="0" i="0" lang="en-IN" sz="1600">
                <a:latin typeface="Roboto"/>
                <a:ea typeface="Roboto"/>
                <a:cs typeface="Roboto"/>
                <a:sym typeface="Roboto"/>
              </a:rPr>
              <a:t>Math score and reading score have a moderate positive correlation, as shown by the generally increasing trend in the scatter plots and the positive correlation coefficients (0.81, 0.84, and 0.84) in the lower triangle.</a:t>
            </a:r>
            <a:endParaRPr/>
          </a:p>
          <a:p>
            <a:pPr indent="-228600" lvl="0" marL="228600" rtl="0" algn="l">
              <a:lnSpc>
                <a:spcPct val="90000"/>
              </a:lnSpc>
              <a:spcBef>
                <a:spcPts val="1000"/>
              </a:spcBef>
              <a:spcAft>
                <a:spcPts val="0"/>
              </a:spcAft>
              <a:buClr>
                <a:schemeClr val="lt1"/>
              </a:buClr>
              <a:buSzPts val="1600"/>
              <a:buChar char="•"/>
            </a:pPr>
            <a:r>
              <a:rPr b="0" i="0" lang="en-IN" sz="1600">
                <a:latin typeface="Roboto"/>
                <a:ea typeface="Roboto"/>
                <a:cs typeface="Roboto"/>
                <a:sym typeface="Roboto"/>
              </a:rPr>
              <a:t>Math score and writing score have a strong positive correlation, as shown by the generally increasing trend in the scatter plots and the positive correlation coefficients (0.95, 0.96, and 0.95) in the lower triangle.</a:t>
            </a:r>
            <a:endParaRPr/>
          </a:p>
          <a:p>
            <a:pPr indent="-228600" lvl="0" marL="228600" rtl="0" algn="l">
              <a:lnSpc>
                <a:spcPct val="90000"/>
              </a:lnSpc>
              <a:spcBef>
                <a:spcPts val="1000"/>
              </a:spcBef>
              <a:spcAft>
                <a:spcPts val="0"/>
              </a:spcAft>
              <a:buClr>
                <a:schemeClr val="lt1"/>
              </a:buClr>
              <a:buSzPts val="1600"/>
              <a:buChar char="•"/>
            </a:pPr>
            <a:r>
              <a:rPr b="0" i="0" lang="en-IN" sz="1600">
                <a:latin typeface="Roboto"/>
                <a:ea typeface="Roboto"/>
                <a:cs typeface="Roboto"/>
                <a:sym typeface="Roboto"/>
              </a:rPr>
              <a:t>Reading score and writing score have an extremely strong positive correlation, as shown by the increasing trend in the scatter plots and the correlation coefficients close to 1.00 (0.98, 1.00, and 0.99) in the lower triangle.</a:t>
            </a:r>
            <a:endParaRPr/>
          </a:p>
        </p:txBody>
      </p:sp>
      <p:pic>
        <p:nvPicPr>
          <p:cNvPr id="244" name="Google Shape;244;p34"/>
          <p:cNvPicPr preferRelativeResize="0"/>
          <p:nvPr/>
        </p:nvPicPr>
        <p:blipFill rotWithShape="1">
          <a:blip r:embed="rId3">
            <a:alphaModFix/>
          </a:blip>
          <a:srcRect b="0" l="0" r="0" t="0"/>
          <a:stretch/>
        </p:blipFill>
        <p:spPr>
          <a:xfrm>
            <a:off x="2712713" y="3227644"/>
            <a:ext cx="6766573" cy="33878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ctrTitle"/>
          </p:nvPr>
        </p:nvSpPr>
        <p:spPr>
          <a:xfrm>
            <a:off x="1808584" y="1092202"/>
            <a:ext cx="8574832" cy="104502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Century Gothic"/>
              <a:buNone/>
            </a:pPr>
            <a:r>
              <a:rPr lang="en-IN">
                <a:solidFill>
                  <a:srgbClr val="FF0000"/>
                </a:solidFill>
              </a:rPr>
              <a:t>HYPOTHESIS</a:t>
            </a:r>
            <a:r>
              <a:rPr lang="en-IN"/>
              <a:t> </a:t>
            </a:r>
            <a:r>
              <a:rPr lang="en-IN">
                <a:solidFill>
                  <a:srgbClr val="FF0000"/>
                </a:solidFill>
              </a:rPr>
              <a:t>TESTING</a:t>
            </a:r>
            <a:r>
              <a:rPr lang="en-IN"/>
              <a:t> </a:t>
            </a:r>
            <a:endParaRPr/>
          </a:p>
        </p:txBody>
      </p:sp>
      <p:sp>
        <p:nvSpPr>
          <p:cNvPr id="250" name="Google Shape;250;p35"/>
          <p:cNvSpPr txBox="1"/>
          <p:nvPr>
            <p:ph idx="1" type="subTitle"/>
          </p:nvPr>
        </p:nvSpPr>
        <p:spPr>
          <a:xfrm>
            <a:off x="1371600" y="2251271"/>
            <a:ext cx="9448800" cy="685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rgbClr val="D4D4D4"/>
              </a:buClr>
              <a:buSzPct val="100000"/>
              <a:buNone/>
            </a:pPr>
            <a:r>
              <a:rPr b="0" lang="en-IN" sz="7200">
                <a:solidFill>
                  <a:srgbClr val="D4D4D4"/>
                </a:solidFill>
                <a:highlight>
                  <a:srgbClr val="1E1E1E"/>
                </a:highlight>
                <a:latin typeface="Times New Roman"/>
                <a:ea typeface="Times New Roman"/>
                <a:cs typeface="Times New Roman"/>
                <a:sym typeface="Times New Roman"/>
              </a:rPr>
              <a:t>Research Hypothesis (Alternate Hypothesis): There is a significant difference in the average math scores between male and female students.</a:t>
            </a:r>
            <a:endParaRPr/>
          </a:p>
          <a:p>
            <a:pPr indent="0" lvl="0" marL="0" rtl="0" algn="l">
              <a:lnSpc>
                <a:spcPct val="90000"/>
              </a:lnSpc>
              <a:spcBef>
                <a:spcPts val="1000"/>
              </a:spcBef>
              <a:spcAft>
                <a:spcPts val="0"/>
              </a:spcAft>
              <a:buClr>
                <a:srgbClr val="D4D4D4"/>
              </a:buClr>
              <a:buSzPct val="100000"/>
              <a:buNone/>
            </a:pPr>
            <a:br>
              <a:rPr b="0" lang="en-IN" sz="7200">
                <a:solidFill>
                  <a:srgbClr val="D4D4D4"/>
                </a:solidFill>
                <a:highlight>
                  <a:srgbClr val="1E1E1E"/>
                </a:highlight>
                <a:latin typeface="Times New Roman"/>
                <a:ea typeface="Times New Roman"/>
                <a:cs typeface="Times New Roman"/>
                <a:sym typeface="Times New Roman"/>
              </a:rPr>
            </a:br>
            <a:r>
              <a:rPr b="0" lang="en-IN" sz="7200">
                <a:solidFill>
                  <a:srgbClr val="D4D4D4"/>
                </a:solidFill>
                <a:highlight>
                  <a:srgbClr val="1E1E1E"/>
                </a:highlight>
                <a:latin typeface="Times New Roman"/>
                <a:ea typeface="Times New Roman"/>
                <a:cs typeface="Times New Roman"/>
                <a:sym typeface="Times New Roman"/>
              </a:rPr>
              <a:t>Null Hypothesis: There is no significant difference in the average math scores between male and female students.</a:t>
            </a:r>
            <a:endParaRPr/>
          </a:p>
          <a:p>
            <a:pPr indent="0" lvl="0" marL="0" rtl="0" algn="l">
              <a:lnSpc>
                <a:spcPct val="90000"/>
              </a:lnSpc>
              <a:spcBef>
                <a:spcPts val="1000"/>
              </a:spcBef>
              <a:spcAft>
                <a:spcPts val="0"/>
              </a:spcAft>
              <a:buClr>
                <a:schemeClr val="lt1"/>
              </a:buClr>
              <a:buSzPct val="100000"/>
              <a:buNone/>
            </a:pPr>
            <a:r>
              <a:t/>
            </a:r>
            <a:endParaRPr/>
          </a:p>
        </p:txBody>
      </p:sp>
      <p:pic>
        <p:nvPicPr>
          <p:cNvPr id="251" name="Google Shape;251;p35"/>
          <p:cNvPicPr preferRelativeResize="0"/>
          <p:nvPr/>
        </p:nvPicPr>
        <p:blipFill rotWithShape="1">
          <a:blip r:embed="rId3">
            <a:alphaModFix/>
          </a:blip>
          <a:srcRect b="0" l="0" r="0" t="0"/>
          <a:stretch/>
        </p:blipFill>
        <p:spPr>
          <a:xfrm>
            <a:off x="0" y="3614193"/>
            <a:ext cx="12192000" cy="28425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ctrTitle"/>
          </p:nvPr>
        </p:nvSpPr>
        <p:spPr>
          <a:xfrm>
            <a:off x="1371600" y="429208"/>
            <a:ext cx="9448800" cy="215426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Century Gothic"/>
              <a:buNone/>
            </a:pPr>
            <a:r>
              <a:rPr lang="en-IN">
                <a:solidFill>
                  <a:srgbClr val="FF0000"/>
                </a:solidFill>
              </a:rPr>
              <a:t>HYPOTHETICAL STATEMENT 2 </a:t>
            </a:r>
            <a:endParaRPr/>
          </a:p>
        </p:txBody>
      </p:sp>
      <p:sp>
        <p:nvSpPr>
          <p:cNvPr id="257" name="Google Shape;257;p36"/>
          <p:cNvSpPr txBox="1"/>
          <p:nvPr>
            <p:ph idx="1" type="subTitle"/>
          </p:nvPr>
        </p:nvSpPr>
        <p:spPr>
          <a:xfrm>
            <a:off x="1371600" y="2583472"/>
            <a:ext cx="9448800" cy="18250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D4D4D4"/>
              </a:buClr>
              <a:buSzPts val="2000"/>
              <a:buNone/>
            </a:pPr>
            <a:r>
              <a:rPr b="0" lang="en-IN">
                <a:solidFill>
                  <a:srgbClr val="D4D4D4"/>
                </a:solidFill>
                <a:highlight>
                  <a:srgbClr val="1E1E1E"/>
                </a:highlight>
                <a:latin typeface="Times New Roman"/>
                <a:ea typeface="Times New Roman"/>
                <a:cs typeface="Times New Roman"/>
                <a:sym typeface="Times New Roman"/>
              </a:rPr>
              <a:t>Research Hypothesis (Alternate Hypothesis): Students who completed the test preparation course have higher average exam scores than those who did not.</a:t>
            </a:r>
            <a:endParaRPr/>
          </a:p>
          <a:p>
            <a:pPr indent="0" lvl="0" marL="0" rtl="0" algn="l">
              <a:lnSpc>
                <a:spcPct val="90000"/>
              </a:lnSpc>
              <a:spcBef>
                <a:spcPts val="1000"/>
              </a:spcBef>
              <a:spcAft>
                <a:spcPts val="0"/>
              </a:spcAft>
              <a:buClr>
                <a:srgbClr val="D4D4D4"/>
              </a:buClr>
              <a:buSzPts val="2000"/>
              <a:buNone/>
            </a:pPr>
            <a:r>
              <a:rPr b="0" lang="en-IN">
                <a:solidFill>
                  <a:srgbClr val="D4D4D4"/>
                </a:solidFill>
                <a:highlight>
                  <a:srgbClr val="1E1E1E"/>
                </a:highlight>
                <a:latin typeface="Times New Roman"/>
                <a:ea typeface="Times New Roman"/>
                <a:cs typeface="Times New Roman"/>
                <a:sym typeface="Times New Roman"/>
              </a:rPr>
              <a:t>Null Hypothesis: There is no difference in average exam scores between students who completed the test preparation course and those who did not.</a:t>
            </a:r>
            <a:endParaRPr/>
          </a:p>
          <a:p>
            <a:pPr indent="0" lvl="0" marL="0" rtl="0" algn="l">
              <a:lnSpc>
                <a:spcPct val="90000"/>
              </a:lnSpc>
              <a:spcBef>
                <a:spcPts val="1000"/>
              </a:spcBef>
              <a:spcAft>
                <a:spcPts val="0"/>
              </a:spcAft>
              <a:buClr>
                <a:schemeClr val="lt1"/>
              </a:buClr>
              <a:buSzPts val="2000"/>
              <a:buNone/>
            </a:pPr>
            <a:r>
              <a:t/>
            </a:r>
            <a:endParaRPr>
              <a:latin typeface="Times New Roman"/>
              <a:ea typeface="Times New Roman"/>
              <a:cs typeface="Times New Roman"/>
              <a:sym typeface="Times New Roman"/>
            </a:endParaRPr>
          </a:p>
        </p:txBody>
      </p:sp>
      <p:pic>
        <p:nvPicPr>
          <p:cNvPr id="258" name="Google Shape;258;p36"/>
          <p:cNvPicPr preferRelativeResize="0"/>
          <p:nvPr/>
        </p:nvPicPr>
        <p:blipFill rotWithShape="1">
          <a:blip r:embed="rId3">
            <a:alphaModFix/>
          </a:blip>
          <a:srcRect b="0" l="0" r="0" t="0"/>
          <a:stretch/>
        </p:blipFill>
        <p:spPr>
          <a:xfrm>
            <a:off x="0" y="4016871"/>
            <a:ext cx="12192000" cy="296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ctrTitle"/>
          </p:nvPr>
        </p:nvSpPr>
        <p:spPr>
          <a:xfrm>
            <a:off x="1371600" y="245193"/>
            <a:ext cx="9448800" cy="182509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Century Gothic"/>
              <a:buNone/>
            </a:pPr>
            <a:r>
              <a:rPr lang="en-IN">
                <a:solidFill>
                  <a:srgbClr val="FF0000"/>
                </a:solidFill>
              </a:rPr>
              <a:t>HYPOTHETICAL STATEMENT 3</a:t>
            </a:r>
            <a:endParaRPr/>
          </a:p>
        </p:txBody>
      </p:sp>
      <p:sp>
        <p:nvSpPr>
          <p:cNvPr id="264" name="Google Shape;264;p37"/>
          <p:cNvSpPr txBox="1"/>
          <p:nvPr>
            <p:ph idx="1" type="subTitle"/>
          </p:nvPr>
        </p:nvSpPr>
        <p:spPr>
          <a:xfrm>
            <a:off x="1194319" y="2419221"/>
            <a:ext cx="9448800" cy="18250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D4D4D4"/>
              </a:buClr>
              <a:buSzPts val="1800"/>
              <a:buNone/>
            </a:pPr>
            <a:r>
              <a:rPr b="0" lang="en-IN" sz="1800">
                <a:solidFill>
                  <a:srgbClr val="D4D4D4"/>
                </a:solidFill>
                <a:highlight>
                  <a:srgbClr val="1E1E1E"/>
                </a:highlight>
                <a:latin typeface="Times New Roman"/>
                <a:ea typeface="Times New Roman"/>
                <a:cs typeface="Times New Roman"/>
                <a:sym typeface="Times New Roman"/>
              </a:rPr>
              <a:t>Research Hypothesis (Alternate Hypothesis): There is a significant correlation between reading and writing scores among students.</a:t>
            </a:r>
            <a:endParaRPr/>
          </a:p>
          <a:p>
            <a:pPr indent="0" lvl="0" marL="0" rtl="0" algn="l">
              <a:lnSpc>
                <a:spcPct val="90000"/>
              </a:lnSpc>
              <a:spcBef>
                <a:spcPts val="1000"/>
              </a:spcBef>
              <a:spcAft>
                <a:spcPts val="0"/>
              </a:spcAft>
              <a:buClr>
                <a:srgbClr val="D4D4D4"/>
              </a:buClr>
              <a:buSzPts val="1800"/>
              <a:buNone/>
            </a:pPr>
            <a:br>
              <a:rPr b="0" lang="en-IN" sz="1800">
                <a:solidFill>
                  <a:srgbClr val="D4D4D4"/>
                </a:solidFill>
                <a:highlight>
                  <a:srgbClr val="1E1E1E"/>
                </a:highlight>
                <a:latin typeface="Times New Roman"/>
                <a:ea typeface="Times New Roman"/>
                <a:cs typeface="Times New Roman"/>
                <a:sym typeface="Times New Roman"/>
              </a:rPr>
            </a:br>
            <a:r>
              <a:rPr b="0" lang="en-IN" sz="1800">
                <a:solidFill>
                  <a:srgbClr val="D4D4D4"/>
                </a:solidFill>
                <a:highlight>
                  <a:srgbClr val="1E1E1E"/>
                </a:highlight>
                <a:latin typeface="Times New Roman"/>
                <a:ea typeface="Times New Roman"/>
                <a:cs typeface="Times New Roman"/>
                <a:sym typeface="Times New Roman"/>
              </a:rPr>
              <a:t>Null Hypothesis: There is no significant correlation between reading and writing scores among students.</a:t>
            </a:r>
            <a:endParaRPr/>
          </a:p>
          <a:p>
            <a:pPr indent="0" lvl="0" marL="0" rtl="0" algn="l">
              <a:lnSpc>
                <a:spcPct val="90000"/>
              </a:lnSpc>
              <a:spcBef>
                <a:spcPts val="1000"/>
              </a:spcBef>
              <a:spcAft>
                <a:spcPts val="0"/>
              </a:spcAft>
              <a:buClr>
                <a:schemeClr val="lt1"/>
              </a:buClr>
              <a:buSzPts val="1800"/>
              <a:buNone/>
            </a:pPr>
            <a:r>
              <a:t/>
            </a:r>
            <a:endParaRPr sz="1800">
              <a:latin typeface="Times New Roman"/>
              <a:ea typeface="Times New Roman"/>
              <a:cs typeface="Times New Roman"/>
              <a:sym typeface="Times New Roman"/>
            </a:endParaRPr>
          </a:p>
        </p:txBody>
      </p:sp>
      <p:pic>
        <p:nvPicPr>
          <p:cNvPr id="265" name="Google Shape;265;p37"/>
          <p:cNvPicPr preferRelativeResize="0"/>
          <p:nvPr/>
        </p:nvPicPr>
        <p:blipFill rotWithShape="1">
          <a:blip r:embed="rId3">
            <a:alphaModFix/>
          </a:blip>
          <a:srcRect b="0" l="0" r="0" t="0"/>
          <a:stretch/>
        </p:blipFill>
        <p:spPr>
          <a:xfrm>
            <a:off x="0" y="4083310"/>
            <a:ext cx="12192000" cy="26475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ctrTitle"/>
          </p:nvPr>
        </p:nvSpPr>
        <p:spPr>
          <a:xfrm>
            <a:off x="1524000" y="578499"/>
            <a:ext cx="9144000" cy="256591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CC0000"/>
              </a:buClr>
              <a:buSzPct val="100000"/>
              <a:buFont typeface="Montserrat"/>
              <a:buNone/>
            </a:pPr>
            <a:r>
              <a:rPr b="1" i="0" lang="en-IN" sz="6700" u="none" strike="noStrike">
                <a:solidFill>
                  <a:srgbClr val="CC0000"/>
                </a:solidFill>
                <a:latin typeface="Montserrat"/>
                <a:ea typeface="Montserrat"/>
                <a:cs typeface="Montserrat"/>
                <a:sym typeface="Montserrat"/>
              </a:rPr>
              <a:t> CONTENT</a:t>
            </a:r>
            <a:br>
              <a:rPr b="1" lang="en-IN"/>
            </a:br>
            <a:br>
              <a:rPr lang="en-IN"/>
            </a:br>
            <a:endParaRPr/>
          </a:p>
        </p:txBody>
      </p:sp>
      <p:sp>
        <p:nvSpPr>
          <p:cNvPr id="151" name="Google Shape;151;p20"/>
          <p:cNvSpPr txBox="1"/>
          <p:nvPr>
            <p:ph idx="1" type="subTitle"/>
          </p:nvPr>
        </p:nvSpPr>
        <p:spPr>
          <a:xfrm>
            <a:off x="1524000" y="2164702"/>
            <a:ext cx="9144000" cy="3956180"/>
          </a:xfrm>
          <a:prstGeom prst="rect">
            <a:avLst/>
          </a:prstGeom>
          <a:noFill/>
          <a:ln>
            <a:noFill/>
          </a:ln>
        </p:spPr>
        <p:txBody>
          <a:bodyPr anchorCtr="0" anchor="t" bIns="45700" lIns="91425" spcFirstLastPara="1" rIns="91425" wrap="square" tIns="45700">
            <a:normAutofit/>
          </a:bodyPr>
          <a:lstStyle/>
          <a:p>
            <a:pPr indent="-114300" lvl="0" marL="0" rtl="0" algn="l">
              <a:lnSpc>
                <a:spcPct val="90000"/>
              </a:lnSpc>
              <a:spcBef>
                <a:spcPts val="0"/>
              </a:spcBef>
              <a:spcAft>
                <a:spcPts val="0"/>
              </a:spcAft>
              <a:buClr>
                <a:schemeClr val="lt1"/>
              </a:buClr>
              <a:buSzPts val="1800"/>
              <a:buFont typeface="Arial"/>
              <a:buChar char="•"/>
            </a:pPr>
            <a:r>
              <a:rPr b="1" i="0" lang="en-IN" sz="1800" u="none" strike="noStrike">
                <a:latin typeface="Open Sans"/>
                <a:ea typeface="Open Sans"/>
                <a:cs typeface="Open Sans"/>
                <a:sym typeface="Open Sans"/>
              </a:rPr>
              <a:t>Problem Statement</a:t>
            </a:r>
            <a:endParaRPr/>
          </a:p>
          <a:p>
            <a:pPr indent="0" lvl="0" marL="0" rtl="0" algn="l">
              <a:lnSpc>
                <a:spcPct val="90000"/>
              </a:lnSpc>
              <a:spcBef>
                <a:spcPts val="0"/>
              </a:spcBef>
              <a:spcAft>
                <a:spcPts val="0"/>
              </a:spcAft>
              <a:buClr>
                <a:schemeClr val="lt1"/>
              </a:buClr>
              <a:buSzPts val="1800"/>
              <a:buNone/>
            </a:pPr>
            <a:r>
              <a:t/>
            </a:r>
            <a:endParaRPr b="1" i="0" sz="1800" u="none" strike="noStrike">
              <a:latin typeface="Noto Sans Symbols"/>
              <a:ea typeface="Noto Sans Symbols"/>
              <a:cs typeface="Noto Sans Symbols"/>
              <a:sym typeface="Noto Sans Symbols"/>
            </a:endParaRPr>
          </a:p>
          <a:p>
            <a:pPr indent="-114300" lvl="0" marL="0" rtl="0" algn="l">
              <a:lnSpc>
                <a:spcPct val="90000"/>
              </a:lnSpc>
              <a:spcBef>
                <a:spcPts val="0"/>
              </a:spcBef>
              <a:spcAft>
                <a:spcPts val="0"/>
              </a:spcAft>
              <a:buClr>
                <a:schemeClr val="lt1"/>
              </a:buClr>
              <a:buSzPts val="1800"/>
              <a:buFont typeface="Arial"/>
              <a:buChar char="•"/>
            </a:pPr>
            <a:r>
              <a:rPr b="1" i="0" lang="en-IN" sz="1800" u="none" strike="noStrike">
                <a:latin typeface="Open Sans"/>
                <a:ea typeface="Open Sans"/>
                <a:cs typeface="Open Sans"/>
                <a:sym typeface="Open Sans"/>
              </a:rPr>
              <a:t>Objective</a:t>
            </a:r>
            <a:endParaRPr/>
          </a:p>
          <a:p>
            <a:pPr indent="0" lvl="0" marL="0" rtl="0" algn="l">
              <a:lnSpc>
                <a:spcPct val="90000"/>
              </a:lnSpc>
              <a:spcBef>
                <a:spcPts val="0"/>
              </a:spcBef>
              <a:spcAft>
                <a:spcPts val="0"/>
              </a:spcAft>
              <a:buClr>
                <a:schemeClr val="lt1"/>
              </a:buClr>
              <a:buSzPts val="1800"/>
              <a:buNone/>
            </a:pPr>
            <a:r>
              <a:t/>
            </a:r>
            <a:endParaRPr b="1" i="0" sz="1800" u="none" strike="noStrike">
              <a:latin typeface="Noto Sans Symbols"/>
              <a:ea typeface="Noto Sans Symbols"/>
              <a:cs typeface="Noto Sans Symbols"/>
              <a:sym typeface="Noto Sans Symbols"/>
            </a:endParaRPr>
          </a:p>
          <a:p>
            <a:pPr indent="-114300" lvl="0" marL="0" rtl="0" algn="l">
              <a:lnSpc>
                <a:spcPct val="90000"/>
              </a:lnSpc>
              <a:spcBef>
                <a:spcPts val="0"/>
              </a:spcBef>
              <a:spcAft>
                <a:spcPts val="0"/>
              </a:spcAft>
              <a:buClr>
                <a:schemeClr val="lt1"/>
              </a:buClr>
              <a:buSzPts val="1800"/>
              <a:buFont typeface="Arial"/>
              <a:buChar char="•"/>
            </a:pPr>
            <a:r>
              <a:rPr b="1" i="0" lang="en-IN" sz="1800" u="none" strike="noStrike">
                <a:latin typeface="Open Sans"/>
                <a:ea typeface="Open Sans"/>
                <a:cs typeface="Open Sans"/>
                <a:sym typeface="Open Sans"/>
              </a:rPr>
              <a:t>Tools Used</a:t>
            </a:r>
            <a:endParaRPr/>
          </a:p>
          <a:p>
            <a:pPr indent="0" lvl="0" marL="0" rtl="0" algn="l">
              <a:lnSpc>
                <a:spcPct val="90000"/>
              </a:lnSpc>
              <a:spcBef>
                <a:spcPts val="0"/>
              </a:spcBef>
              <a:spcAft>
                <a:spcPts val="0"/>
              </a:spcAft>
              <a:buClr>
                <a:schemeClr val="lt1"/>
              </a:buClr>
              <a:buSzPts val="1800"/>
              <a:buNone/>
            </a:pPr>
            <a:r>
              <a:t/>
            </a:r>
            <a:endParaRPr b="1" i="0" sz="1800" u="none" strike="noStrike">
              <a:latin typeface="Open Sans"/>
              <a:ea typeface="Open Sans"/>
              <a:cs typeface="Open Sans"/>
              <a:sym typeface="Open Sans"/>
            </a:endParaRPr>
          </a:p>
          <a:p>
            <a:pPr indent="-114300" lvl="0" marL="0" rtl="0" algn="l">
              <a:lnSpc>
                <a:spcPct val="90000"/>
              </a:lnSpc>
              <a:spcBef>
                <a:spcPts val="0"/>
              </a:spcBef>
              <a:spcAft>
                <a:spcPts val="0"/>
              </a:spcAft>
              <a:buClr>
                <a:schemeClr val="lt1"/>
              </a:buClr>
              <a:buSzPts val="1800"/>
              <a:buFont typeface="Arial"/>
              <a:buChar char="•"/>
            </a:pPr>
            <a:r>
              <a:rPr b="1" i="0" lang="en-IN" sz="1800" u="none" strike="noStrike">
                <a:latin typeface="Open Sans"/>
                <a:ea typeface="Open Sans"/>
                <a:cs typeface="Open Sans"/>
                <a:sym typeface="Open Sans"/>
              </a:rPr>
              <a:t>Data Summary</a:t>
            </a:r>
            <a:endParaRPr/>
          </a:p>
          <a:p>
            <a:pPr indent="0" lvl="0" marL="0" rtl="0" algn="l">
              <a:lnSpc>
                <a:spcPct val="90000"/>
              </a:lnSpc>
              <a:spcBef>
                <a:spcPts val="0"/>
              </a:spcBef>
              <a:spcAft>
                <a:spcPts val="0"/>
              </a:spcAft>
              <a:buClr>
                <a:schemeClr val="lt1"/>
              </a:buClr>
              <a:buSzPts val="1800"/>
              <a:buFont typeface="Arial"/>
              <a:buNone/>
            </a:pPr>
            <a:r>
              <a:t/>
            </a:r>
            <a:endParaRPr b="1" sz="1800">
              <a:latin typeface="Open Sans"/>
              <a:ea typeface="Open Sans"/>
              <a:cs typeface="Open Sans"/>
              <a:sym typeface="Open Sans"/>
            </a:endParaRPr>
          </a:p>
          <a:p>
            <a:pPr indent="-114300" lvl="0" marL="0" rtl="0" algn="l">
              <a:lnSpc>
                <a:spcPct val="90000"/>
              </a:lnSpc>
              <a:spcBef>
                <a:spcPts val="0"/>
              </a:spcBef>
              <a:spcAft>
                <a:spcPts val="0"/>
              </a:spcAft>
              <a:buClr>
                <a:schemeClr val="lt1"/>
              </a:buClr>
              <a:buSzPts val="1800"/>
              <a:buFont typeface="Arial"/>
              <a:buChar char="•"/>
            </a:pPr>
            <a:r>
              <a:rPr b="1" i="0" lang="en-IN" sz="1800" u="none" strike="noStrike">
                <a:latin typeface="Open Sans"/>
                <a:ea typeface="Open Sans"/>
                <a:cs typeface="Open Sans"/>
                <a:sym typeface="Open Sans"/>
              </a:rPr>
              <a:t>Features description</a:t>
            </a:r>
            <a:endParaRPr/>
          </a:p>
          <a:p>
            <a:pPr indent="0" lvl="0" marL="0" rtl="0" algn="l">
              <a:lnSpc>
                <a:spcPct val="90000"/>
              </a:lnSpc>
              <a:spcBef>
                <a:spcPts val="0"/>
              </a:spcBef>
              <a:spcAft>
                <a:spcPts val="0"/>
              </a:spcAft>
              <a:buClr>
                <a:schemeClr val="lt1"/>
              </a:buClr>
              <a:buSzPts val="1800"/>
              <a:buNone/>
            </a:pPr>
            <a:r>
              <a:t/>
            </a:r>
            <a:endParaRPr b="1" i="0" sz="1800" u="none" strike="noStrike">
              <a:latin typeface="Noto Sans Symbols"/>
              <a:ea typeface="Noto Sans Symbols"/>
              <a:cs typeface="Noto Sans Symbols"/>
              <a:sym typeface="Noto Sans Symbols"/>
            </a:endParaRPr>
          </a:p>
          <a:p>
            <a:pPr indent="-114300" lvl="0" marL="0" rtl="0" algn="l">
              <a:lnSpc>
                <a:spcPct val="90000"/>
              </a:lnSpc>
              <a:spcBef>
                <a:spcPts val="0"/>
              </a:spcBef>
              <a:spcAft>
                <a:spcPts val="0"/>
              </a:spcAft>
              <a:buClr>
                <a:schemeClr val="lt1"/>
              </a:buClr>
              <a:buSzPts val="1800"/>
              <a:buFont typeface="Arial"/>
              <a:buChar char="•"/>
            </a:pPr>
            <a:r>
              <a:rPr b="1" i="0" lang="en-IN" sz="1800" u="none" strike="noStrike">
                <a:latin typeface="Open Sans"/>
                <a:ea typeface="Open Sans"/>
                <a:cs typeface="Open Sans"/>
                <a:sym typeface="Open Sans"/>
              </a:rPr>
              <a:t>Exploratory Data Analysis</a:t>
            </a:r>
            <a:endParaRPr/>
          </a:p>
          <a:p>
            <a:pPr indent="0" lvl="0" marL="0" rtl="0" algn="l">
              <a:lnSpc>
                <a:spcPct val="90000"/>
              </a:lnSpc>
              <a:spcBef>
                <a:spcPts val="0"/>
              </a:spcBef>
              <a:spcAft>
                <a:spcPts val="0"/>
              </a:spcAft>
              <a:buClr>
                <a:schemeClr val="lt1"/>
              </a:buClr>
              <a:buSzPts val="1800"/>
              <a:buNone/>
            </a:pPr>
            <a:r>
              <a:t/>
            </a:r>
            <a:endParaRPr b="1" i="0" sz="1800" u="none" strike="noStrike">
              <a:latin typeface="Noto Sans Symbols"/>
              <a:ea typeface="Noto Sans Symbols"/>
              <a:cs typeface="Noto Sans Symbols"/>
              <a:sym typeface="Noto Sans Symbols"/>
            </a:endParaRPr>
          </a:p>
          <a:p>
            <a:pPr indent="-114300" lvl="0" marL="0" rtl="0" algn="l">
              <a:lnSpc>
                <a:spcPct val="90000"/>
              </a:lnSpc>
              <a:spcBef>
                <a:spcPts val="0"/>
              </a:spcBef>
              <a:spcAft>
                <a:spcPts val="0"/>
              </a:spcAft>
              <a:buClr>
                <a:schemeClr val="lt1"/>
              </a:buClr>
              <a:buSzPts val="1800"/>
              <a:buFont typeface="Arial"/>
              <a:buChar char="•"/>
            </a:pPr>
            <a:r>
              <a:rPr b="1" i="0" lang="en-IN" sz="1800" u="none" strike="noStrike">
                <a:latin typeface="Open Sans"/>
                <a:ea typeface="Open Sans"/>
                <a:cs typeface="Open Sans"/>
                <a:sym typeface="Open Sans"/>
              </a:rPr>
              <a:t>Conclusion </a:t>
            </a:r>
            <a:endParaRPr/>
          </a:p>
          <a:p>
            <a:pPr indent="0" lvl="0" marL="0" rtl="0" algn="l">
              <a:lnSpc>
                <a:spcPct val="90000"/>
              </a:lnSpc>
              <a:spcBef>
                <a:spcPts val="1000"/>
              </a:spcBef>
              <a:spcAft>
                <a:spcPts val="0"/>
              </a:spcAft>
              <a:buClr>
                <a:schemeClr val="lt1"/>
              </a:buClr>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ctrTitle"/>
          </p:nvPr>
        </p:nvSpPr>
        <p:spPr>
          <a:xfrm>
            <a:off x="1371600" y="690065"/>
            <a:ext cx="9448800" cy="182509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entury Gothic"/>
              <a:buNone/>
            </a:pPr>
            <a:r>
              <a:rPr lang="en-IN">
                <a:solidFill>
                  <a:srgbClr val="FF0000"/>
                </a:solidFill>
              </a:rPr>
              <a:t>FEATURE ENGINEERING AND DATA PRE-PROCESSING </a:t>
            </a:r>
            <a:endParaRPr/>
          </a:p>
        </p:txBody>
      </p:sp>
      <p:sp>
        <p:nvSpPr>
          <p:cNvPr id="271" name="Google Shape;271;p38"/>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t/>
            </a:r>
            <a:endParaRPr/>
          </a:p>
        </p:txBody>
      </p:sp>
      <p:pic>
        <p:nvPicPr>
          <p:cNvPr id="272" name="Google Shape;272;p38"/>
          <p:cNvPicPr preferRelativeResize="0"/>
          <p:nvPr/>
        </p:nvPicPr>
        <p:blipFill rotWithShape="1">
          <a:blip r:embed="rId3">
            <a:alphaModFix/>
          </a:blip>
          <a:srcRect b="0" l="0" r="0" t="0"/>
          <a:stretch/>
        </p:blipFill>
        <p:spPr>
          <a:xfrm>
            <a:off x="0" y="2786746"/>
            <a:ext cx="12192000" cy="37477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ctrTitle"/>
          </p:nvPr>
        </p:nvSpPr>
        <p:spPr>
          <a:xfrm>
            <a:off x="1371600" y="157479"/>
            <a:ext cx="9448800" cy="156757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entury Gothic"/>
              <a:buNone/>
            </a:pPr>
            <a:r>
              <a:rPr lang="en-IN">
                <a:solidFill>
                  <a:schemeClr val="accent1"/>
                </a:solidFill>
              </a:rPr>
              <a:t>CATEGORIAL ENCODING </a:t>
            </a:r>
            <a:endParaRPr/>
          </a:p>
        </p:txBody>
      </p:sp>
      <p:sp>
        <p:nvSpPr>
          <p:cNvPr id="278" name="Google Shape;278;p39"/>
          <p:cNvSpPr txBox="1"/>
          <p:nvPr>
            <p:ph idx="1" type="subTitle"/>
          </p:nvPr>
        </p:nvSpPr>
        <p:spPr>
          <a:xfrm>
            <a:off x="1214975" y="1725051"/>
            <a:ext cx="94488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IN"/>
              <a:t>WE HAVE USED THE LABEL ENCODER </a:t>
            </a:r>
            <a:r>
              <a:rPr lang="en-IN"/>
              <a:t>TECHNIQUE</a:t>
            </a:r>
            <a:r>
              <a:rPr lang="en-IN"/>
              <a:t> FOR ENCODING THE CATEGORICAL COLUMNS IN THE DATASET.</a:t>
            </a:r>
            <a:endParaRPr/>
          </a:p>
        </p:txBody>
      </p:sp>
      <p:pic>
        <p:nvPicPr>
          <p:cNvPr id="279" name="Google Shape;279;p39"/>
          <p:cNvPicPr preferRelativeResize="0"/>
          <p:nvPr/>
        </p:nvPicPr>
        <p:blipFill>
          <a:blip r:embed="rId3">
            <a:alphaModFix/>
          </a:blip>
          <a:stretch>
            <a:fillRect/>
          </a:stretch>
        </p:blipFill>
        <p:spPr>
          <a:xfrm>
            <a:off x="40925" y="2410850"/>
            <a:ext cx="12110150" cy="4447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ctrTitle"/>
          </p:nvPr>
        </p:nvSpPr>
        <p:spPr>
          <a:xfrm>
            <a:off x="1371600" y="0"/>
            <a:ext cx="9448800" cy="182509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entury Gothic"/>
              <a:buNone/>
            </a:pPr>
            <a:r>
              <a:rPr lang="en-IN">
                <a:solidFill>
                  <a:schemeClr val="accent1"/>
                </a:solidFill>
              </a:rPr>
              <a:t>HANDLING OUTLIERS </a:t>
            </a:r>
            <a:endParaRPr/>
          </a:p>
        </p:txBody>
      </p:sp>
      <p:sp>
        <p:nvSpPr>
          <p:cNvPr id="285" name="Google Shape;285;p40"/>
          <p:cNvSpPr txBox="1"/>
          <p:nvPr>
            <p:ph idx="1" type="subTitle"/>
          </p:nvPr>
        </p:nvSpPr>
        <p:spPr>
          <a:xfrm>
            <a:off x="1371600" y="1825096"/>
            <a:ext cx="9448800" cy="1574281"/>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rgbClr val="D4D4D4"/>
              </a:buClr>
              <a:buSzPct val="100000"/>
              <a:buNone/>
            </a:pPr>
            <a:r>
              <a:rPr b="0" lang="en-IN" sz="3600">
                <a:solidFill>
                  <a:srgbClr val="D4D4D4"/>
                </a:solidFill>
                <a:highlight>
                  <a:srgbClr val="1E1E1E"/>
                </a:highlight>
                <a:latin typeface="Times New Roman"/>
                <a:ea typeface="Times New Roman"/>
                <a:cs typeface="Times New Roman"/>
                <a:sym typeface="Times New Roman"/>
              </a:rPr>
              <a:t>The outlier treatment techniques used in the provided code include removing outliers, transformations, capping or winsorizing, and robust statistical methods.</a:t>
            </a:r>
            <a:endParaRPr/>
          </a:p>
          <a:p>
            <a:pPr indent="0" lvl="0" marL="0" rtl="0" algn="l">
              <a:lnSpc>
                <a:spcPct val="90000"/>
              </a:lnSpc>
              <a:spcBef>
                <a:spcPts val="1000"/>
              </a:spcBef>
              <a:spcAft>
                <a:spcPts val="0"/>
              </a:spcAft>
              <a:buClr>
                <a:schemeClr val="lt1"/>
              </a:buClr>
              <a:buSzPct val="100000"/>
              <a:buNone/>
            </a:pPr>
            <a:r>
              <a:t/>
            </a:r>
            <a:endParaRPr sz="3600">
              <a:latin typeface="Times New Roman"/>
              <a:ea typeface="Times New Roman"/>
              <a:cs typeface="Times New Roman"/>
              <a:sym typeface="Times New Roman"/>
            </a:endParaRPr>
          </a:p>
        </p:txBody>
      </p:sp>
      <p:pic>
        <p:nvPicPr>
          <p:cNvPr id="286" name="Google Shape;286;p40"/>
          <p:cNvPicPr preferRelativeResize="0"/>
          <p:nvPr/>
        </p:nvPicPr>
        <p:blipFill rotWithShape="1">
          <a:blip r:embed="rId3">
            <a:alphaModFix/>
          </a:blip>
          <a:srcRect b="0" l="0" r="0" t="0"/>
          <a:stretch/>
        </p:blipFill>
        <p:spPr>
          <a:xfrm>
            <a:off x="2113189" y="3517639"/>
            <a:ext cx="8096250" cy="32120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ctrTitle"/>
          </p:nvPr>
        </p:nvSpPr>
        <p:spPr>
          <a:xfrm>
            <a:off x="1371600" y="254523"/>
            <a:ext cx="9448800" cy="182509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alibri"/>
              <a:buNone/>
            </a:pPr>
            <a:r>
              <a:rPr lang="en-IN">
                <a:solidFill>
                  <a:schemeClr val="accent1"/>
                </a:solidFill>
                <a:latin typeface="Calibri"/>
                <a:ea typeface="Calibri"/>
                <a:cs typeface="Calibri"/>
                <a:sym typeface="Calibri"/>
              </a:rPr>
              <a:t>DATA SPLITTING </a:t>
            </a:r>
            <a:endParaRPr/>
          </a:p>
        </p:txBody>
      </p:sp>
      <p:sp>
        <p:nvSpPr>
          <p:cNvPr id="292" name="Google Shape;292;p41"/>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t/>
            </a:r>
            <a:endParaRPr/>
          </a:p>
        </p:txBody>
      </p:sp>
      <p:pic>
        <p:nvPicPr>
          <p:cNvPr id="293" name="Google Shape;293;p41"/>
          <p:cNvPicPr preferRelativeResize="0"/>
          <p:nvPr/>
        </p:nvPicPr>
        <p:blipFill>
          <a:blip r:embed="rId3">
            <a:alphaModFix/>
          </a:blip>
          <a:stretch>
            <a:fillRect/>
          </a:stretch>
        </p:blipFill>
        <p:spPr>
          <a:xfrm>
            <a:off x="0" y="2311400"/>
            <a:ext cx="12192001" cy="454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ctrTitle"/>
          </p:nvPr>
        </p:nvSpPr>
        <p:spPr>
          <a:xfrm>
            <a:off x="1371600" y="-356113"/>
            <a:ext cx="9448800" cy="1825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alibri"/>
              <a:buNone/>
            </a:pPr>
            <a:r>
              <a:rPr lang="en-IN">
                <a:solidFill>
                  <a:schemeClr val="accent1"/>
                </a:solidFill>
                <a:latin typeface="Calibri"/>
                <a:ea typeface="Calibri"/>
                <a:cs typeface="Calibri"/>
                <a:sym typeface="Calibri"/>
              </a:rPr>
              <a:t>ML MODEL 1 </a:t>
            </a:r>
            <a:endParaRPr/>
          </a:p>
        </p:txBody>
      </p:sp>
      <p:sp>
        <p:nvSpPr>
          <p:cNvPr id="299" name="Google Shape;299;p42"/>
          <p:cNvSpPr txBox="1"/>
          <p:nvPr>
            <p:ph idx="1" type="subTitle"/>
          </p:nvPr>
        </p:nvSpPr>
        <p:spPr>
          <a:xfrm>
            <a:off x="1371600" y="1656626"/>
            <a:ext cx="9448800" cy="6858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lt1"/>
              </a:buClr>
              <a:buSzPts val="1250"/>
              <a:buNone/>
            </a:pPr>
            <a:r>
              <a:rPr lang="en-IN" sz="1850"/>
              <a:t>LINEAR REGRESSION</a:t>
            </a:r>
            <a:endParaRPr sz="1850"/>
          </a:p>
          <a:p>
            <a:pPr indent="0" lvl="0" marL="0" rtl="0" algn="l">
              <a:lnSpc>
                <a:spcPct val="70000"/>
              </a:lnSpc>
              <a:spcBef>
                <a:spcPts val="0"/>
              </a:spcBef>
              <a:spcAft>
                <a:spcPts val="0"/>
              </a:spcAft>
              <a:buClr>
                <a:schemeClr val="lt1"/>
              </a:buClr>
              <a:buSzPts val="1250"/>
              <a:buNone/>
            </a:pPr>
            <a:r>
              <a:rPr lang="en-IN" sz="1850"/>
              <a:t>Mean Squared Error: 27.20734994601512</a:t>
            </a:r>
            <a:endParaRPr sz="1850"/>
          </a:p>
          <a:p>
            <a:pPr indent="0" lvl="0" marL="0" rtl="0" algn="l">
              <a:lnSpc>
                <a:spcPct val="70000"/>
              </a:lnSpc>
              <a:spcBef>
                <a:spcPts val="0"/>
              </a:spcBef>
              <a:spcAft>
                <a:spcPts val="0"/>
              </a:spcAft>
              <a:buClr>
                <a:schemeClr val="dk1"/>
              </a:buClr>
              <a:buSzPts val="688"/>
              <a:buFont typeface="Arial"/>
              <a:buNone/>
            </a:pPr>
            <a:r>
              <a:rPr lang="en-IN" sz="1850"/>
              <a:t>R-squared score: 0.8740713514754447</a:t>
            </a:r>
            <a:endParaRPr sz="1850"/>
          </a:p>
          <a:p>
            <a:pPr indent="0" lvl="0" marL="0" rtl="0" algn="l">
              <a:lnSpc>
                <a:spcPct val="70000"/>
              </a:lnSpc>
              <a:spcBef>
                <a:spcPts val="0"/>
              </a:spcBef>
              <a:spcAft>
                <a:spcPts val="0"/>
              </a:spcAft>
              <a:buClr>
                <a:schemeClr val="lt1"/>
              </a:buClr>
              <a:buSzPts val="1250"/>
              <a:buNone/>
            </a:pPr>
            <a:r>
              <a:t/>
            </a:r>
            <a:endParaRPr sz="1850"/>
          </a:p>
        </p:txBody>
      </p:sp>
      <p:pic>
        <p:nvPicPr>
          <p:cNvPr id="300" name="Google Shape;300;p42"/>
          <p:cNvPicPr preferRelativeResize="0"/>
          <p:nvPr/>
        </p:nvPicPr>
        <p:blipFill>
          <a:blip r:embed="rId3">
            <a:alphaModFix/>
          </a:blip>
          <a:stretch>
            <a:fillRect/>
          </a:stretch>
        </p:blipFill>
        <p:spPr>
          <a:xfrm>
            <a:off x="0" y="2494825"/>
            <a:ext cx="12192000" cy="4363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ctrTitle"/>
          </p:nvPr>
        </p:nvSpPr>
        <p:spPr>
          <a:xfrm>
            <a:off x="1371600" y="-310160"/>
            <a:ext cx="9448800" cy="1825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alibri"/>
              <a:buNone/>
            </a:pPr>
            <a:r>
              <a:rPr lang="en-IN">
                <a:solidFill>
                  <a:schemeClr val="accent1"/>
                </a:solidFill>
                <a:latin typeface="Calibri"/>
                <a:ea typeface="Calibri"/>
                <a:cs typeface="Calibri"/>
                <a:sym typeface="Calibri"/>
              </a:rPr>
              <a:t>ML MODEL-2</a:t>
            </a:r>
            <a:endParaRPr/>
          </a:p>
        </p:txBody>
      </p:sp>
      <p:sp>
        <p:nvSpPr>
          <p:cNvPr id="306" name="Google Shape;306;p43"/>
          <p:cNvSpPr txBox="1"/>
          <p:nvPr/>
        </p:nvSpPr>
        <p:spPr>
          <a:xfrm>
            <a:off x="776100" y="1515050"/>
            <a:ext cx="10428000" cy="1340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IN" sz="1750">
                <a:solidFill>
                  <a:srgbClr val="D4D4D4"/>
                </a:solidFill>
                <a:highlight>
                  <a:srgbClr val="1E1E1E"/>
                </a:highlight>
                <a:latin typeface="Courier New"/>
                <a:ea typeface="Courier New"/>
                <a:cs typeface="Courier New"/>
                <a:sym typeface="Courier New"/>
              </a:rPr>
              <a:t>DecisionTreeRegressor</a:t>
            </a:r>
            <a:endParaRPr sz="17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IN" sz="2100">
                <a:solidFill>
                  <a:schemeClr val="lt1"/>
                </a:solidFill>
                <a:latin typeface="Century Gothic"/>
                <a:ea typeface="Century Gothic"/>
                <a:cs typeface="Century Gothic"/>
                <a:sym typeface="Century Gothic"/>
              </a:rPr>
              <a:t>Mean Squared Error: 55.716</a:t>
            </a:r>
            <a:endParaRPr sz="2100">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IN" sz="2100">
                <a:solidFill>
                  <a:schemeClr val="lt1"/>
                </a:solidFill>
                <a:latin typeface="Century Gothic"/>
                <a:ea typeface="Century Gothic"/>
                <a:cs typeface="Century Gothic"/>
                <a:sym typeface="Century Gothic"/>
              </a:rPr>
              <a:t>R-squared score: 0.7421196626971843</a:t>
            </a:r>
            <a:endParaRPr sz="21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2100">
              <a:solidFill>
                <a:schemeClr val="lt1"/>
              </a:solidFill>
              <a:latin typeface="Century Gothic"/>
              <a:ea typeface="Century Gothic"/>
              <a:cs typeface="Century Gothic"/>
              <a:sym typeface="Century Gothic"/>
            </a:endParaRPr>
          </a:p>
        </p:txBody>
      </p:sp>
      <p:pic>
        <p:nvPicPr>
          <p:cNvPr id="307" name="Google Shape;307;p43"/>
          <p:cNvPicPr preferRelativeResize="0"/>
          <p:nvPr/>
        </p:nvPicPr>
        <p:blipFill>
          <a:blip r:embed="rId3">
            <a:alphaModFix/>
          </a:blip>
          <a:stretch>
            <a:fillRect/>
          </a:stretch>
        </p:blipFill>
        <p:spPr>
          <a:xfrm>
            <a:off x="0" y="2709325"/>
            <a:ext cx="12192000" cy="4148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ctrTitle"/>
          </p:nvPr>
        </p:nvSpPr>
        <p:spPr>
          <a:xfrm>
            <a:off x="1428050" y="-395113"/>
            <a:ext cx="9448800" cy="1825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alibri"/>
              <a:buNone/>
            </a:pPr>
            <a:r>
              <a:rPr lang="en-IN">
                <a:solidFill>
                  <a:schemeClr val="accent1"/>
                </a:solidFill>
                <a:latin typeface="Calibri"/>
                <a:ea typeface="Calibri"/>
                <a:cs typeface="Calibri"/>
                <a:sym typeface="Calibri"/>
              </a:rPr>
              <a:t>ML MODEL-3 </a:t>
            </a:r>
            <a:endParaRPr/>
          </a:p>
        </p:txBody>
      </p:sp>
      <p:sp>
        <p:nvSpPr>
          <p:cNvPr id="313" name="Google Shape;313;p44"/>
          <p:cNvSpPr txBox="1"/>
          <p:nvPr>
            <p:ph idx="1" type="subTitle"/>
          </p:nvPr>
        </p:nvSpPr>
        <p:spPr>
          <a:xfrm>
            <a:off x="1244600" y="1656651"/>
            <a:ext cx="9448800" cy="685800"/>
          </a:xfrm>
          <a:prstGeom prst="rect">
            <a:avLst/>
          </a:prstGeom>
          <a:noFill/>
          <a:ln>
            <a:noFill/>
          </a:ln>
        </p:spPr>
        <p:txBody>
          <a:bodyPr anchorCtr="0" anchor="t" bIns="45700" lIns="91425" spcFirstLastPara="1" rIns="91425" wrap="square" tIns="45700">
            <a:noAutofit/>
          </a:bodyPr>
          <a:lstStyle/>
          <a:p>
            <a:pPr indent="0" lvl="0" marL="0" rtl="0" algn="l">
              <a:lnSpc>
                <a:spcPct val="115714"/>
              </a:lnSpc>
              <a:spcBef>
                <a:spcPts val="0"/>
              </a:spcBef>
              <a:spcAft>
                <a:spcPts val="0"/>
              </a:spcAft>
              <a:buClr>
                <a:schemeClr val="dk1"/>
              </a:buClr>
              <a:buSzPts val="770"/>
              <a:buFont typeface="Arial"/>
              <a:buNone/>
            </a:pPr>
            <a:r>
              <a:rPr lang="en-IN" sz="1435">
                <a:solidFill>
                  <a:srgbClr val="D4D4D4"/>
                </a:solidFill>
                <a:highlight>
                  <a:srgbClr val="1E1E1E"/>
                </a:highlight>
                <a:latin typeface="Courier New"/>
                <a:ea typeface="Courier New"/>
                <a:cs typeface="Courier New"/>
                <a:sym typeface="Courier New"/>
              </a:rPr>
              <a:t>RandomForestRegressor</a:t>
            </a:r>
            <a:endParaRPr sz="1435">
              <a:solidFill>
                <a:srgbClr val="D4D4D4"/>
              </a:solidFill>
              <a:highlight>
                <a:srgbClr val="1E1E1E"/>
              </a:highlight>
              <a:latin typeface="Courier New"/>
              <a:ea typeface="Courier New"/>
              <a:cs typeface="Courier New"/>
              <a:sym typeface="Courier New"/>
            </a:endParaRPr>
          </a:p>
          <a:p>
            <a:pPr indent="0" lvl="0" marL="0" rtl="0" algn="l">
              <a:lnSpc>
                <a:spcPct val="70000"/>
              </a:lnSpc>
              <a:spcBef>
                <a:spcPts val="0"/>
              </a:spcBef>
              <a:spcAft>
                <a:spcPts val="0"/>
              </a:spcAft>
              <a:buClr>
                <a:schemeClr val="lt1"/>
              </a:buClr>
              <a:buSzPts val="1400"/>
              <a:buNone/>
            </a:pPr>
            <a:r>
              <a:rPr lang="en-IN" sz="1800"/>
              <a:t>Mean Squared Error: 31.349544800000004</a:t>
            </a:r>
            <a:endParaRPr sz="1800"/>
          </a:p>
          <a:p>
            <a:pPr indent="0" lvl="0" marL="0" rtl="0" algn="l">
              <a:lnSpc>
                <a:spcPct val="70000"/>
              </a:lnSpc>
              <a:spcBef>
                <a:spcPts val="0"/>
              </a:spcBef>
              <a:spcAft>
                <a:spcPts val="0"/>
              </a:spcAft>
              <a:buClr>
                <a:schemeClr val="dk1"/>
              </a:buClr>
              <a:buSzPts val="770"/>
              <a:buFont typeface="Arial"/>
              <a:buNone/>
            </a:pPr>
            <a:r>
              <a:rPr lang="en-IN" sz="1800"/>
              <a:t>R-squared score: 0.8548992894803336</a:t>
            </a:r>
            <a:endParaRPr sz="1800"/>
          </a:p>
          <a:p>
            <a:pPr indent="0" lvl="0" marL="0" rtl="0" algn="l">
              <a:lnSpc>
                <a:spcPct val="70000"/>
              </a:lnSpc>
              <a:spcBef>
                <a:spcPts val="0"/>
              </a:spcBef>
              <a:spcAft>
                <a:spcPts val="0"/>
              </a:spcAft>
              <a:buClr>
                <a:schemeClr val="lt1"/>
              </a:buClr>
              <a:buSzPts val="1400"/>
              <a:buNone/>
            </a:pPr>
            <a:r>
              <a:t/>
            </a:r>
            <a:endParaRPr sz="1800"/>
          </a:p>
        </p:txBody>
      </p:sp>
      <p:pic>
        <p:nvPicPr>
          <p:cNvPr id="314" name="Google Shape;314;p44"/>
          <p:cNvPicPr preferRelativeResize="0"/>
          <p:nvPr/>
        </p:nvPicPr>
        <p:blipFill>
          <a:blip r:embed="rId3">
            <a:alphaModFix/>
          </a:blip>
          <a:stretch>
            <a:fillRect/>
          </a:stretch>
        </p:blipFill>
        <p:spPr>
          <a:xfrm>
            <a:off x="0" y="2494850"/>
            <a:ext cx="12192001" cy="436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ctrTitle"/>
          </p:nvPr>
        </p:nvSpPr>
        <p:spPr>
          <a:xfrm>
            <a:off x="1371600" y="786368"/>
            <a:ext cx="9448800" cy="182509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Calibri"/>
              <a:buNone/>
            </a:pPr>
            <a:r>
              <a:rPr lang="en-IN">
                <a:solidFill>
                  <a:srgbClr val="FF0000"/>
                </a:solidFill>
                <a:latin typeface="Calibri"/>
                <a:ea typeface="Calibri"/>
                <a:cs typeface="Calibri"/>
                <a:sym typeface="Calibri"/>
              </a:rPr>
              <a:t>CONCLUSION</a:t>
            </a:r>
            <a:r>
              <a:rPr lang="en-IN">
                <a:latin typeface="Times New Roman"/>
                <a:ea typeface="Times New Roman"/>
                <a:cs typeface="Times New Roman"/>
                <a:sym typeface="Times New Roman"/>
              </a:rPr>
              <a:t> </a:t>
            </a:r>
            <a:endParaRPr/>
          </a:p>
        </p:txBody>
      </p:sp>
      <p:sp>
        <p:nvSpPr>
          <p:cNvPr id="320" name="Google Shape;320;p45"/>
          <p:cNvSpPr txBox="1"/>
          <p:nvPr>
            <p:ph idx="1" type="subTitle"/>
          </p:nvPr>
        </p:nvSpPr>
        <p:spPr>
          <a:xfrm>
            <a:off x="1371600" y="2980167"/>
            <a:ext cx="9448800" cy="12663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lang="en-IN" sz="2800"/>
              <a:t>We have successfully performed all the algorithms and other necessary techniques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ctrTitle"/>
          </p:nvPr>
        </p:nvSpPr>
        <p:spPr>
          <a:xfrm>
            <a:off x="1524000" y="699796"/>
            <a:ext cx="9144000" cy="281016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C0000"/>
              </a:buClr>
              <a:buSzPts val="4800"/>
              <a:buFont typeface="Arial"/>
              <a:buNone/>
            </a:pPr>
            <a:r>
              <a:rPr b="1" i="0" lang="en-IN" sz="4800" u="none" strike="noStrike">
                <a:solidFill>
                  <a:srgbClr val="CC0000"/>
                </a:solidFill>
                <a:latin typeface="Arial"/>
                <a:ea typeface="Arial"/>
                <a:cs typeface="Arial"/>
                <a:sym typeface="Arial"/>
              </a:rPr>
              <a:t>PROBLEM STATEMENT</a:t>
            </a:r>
            <a:br>
              <a:rPr b="0" lang="en-IN"/>
            </a:br>
            <a:br>
              <a:rPr lang="en-IN"/>
            </a:br>
            <a:endParaRPr/>
          </a:p>
        </p:txBody>
      </p:sp>
      <p:sp>
        <p:nvSpPr>
          <p:cNvPr id="157" name="Google Shape;157;p21"/>
          <p:cNvSpPr txBox="1"/>
          <p:nvPr>
            <p:ph idx="1" type="subTitle"/>
          </p:nvPr>
        </p:nvSpPr>
        <p:spPr>
          <a:xfrm>
            <a:off x="1524000" y="2519265"/>
            <a:ext cx="9144000" cy="31724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200"/>
              <a:buNone/>
            </a:pPr>
            <a:r>
              <a:rPr b="0" i="0" lang="en-IN" sz="3200">
                <a:latin typeface="arial"/>
                <a:ea typeface="arial"/>
                <a:cs typeface="arial"/>
                <a:sym typeface="arial"/>
              </a:rPr>
              <a:t>  Develop a model to predict student performance (e.g., grades) based on features such as study time, attendance, socioeconomic status, etc. This project involves data preprocessing, feature selection, and training a regression model using algorithms like linear regression, decision trees, or ensemble methods.</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2"/>
          <p:cNvPicPr preferRelativeResize="0"/>
          <p:nvPr/>
        </p:nvPicPr>
        <p:blipFill rotWithShape="1">
          <a:blip r:embed="rId3">
            <a:alphaModFix/>
          </a:blip>
          <a:srcRect b="0" l="0" r="0" t="0"/>
          <a:stretch/>
        </p:blipFill>
        <p:spPr>
          <a:xfrm>
            <a:off x="1" y="778565"/>
            <a:ext cx="12201484" cy="53049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CC0000"/>
              </a:buClr>
              <a:buSzPct val="100000"/>
              <a:buFont typeface="Arial"/>
              <a:buNone/>
            </a:pPr>
            <a:r>
              <a:rPr b="1" i="0" lang="en-IN" sz="6700" u="none" strike="noStrike">
                <a:solidFill>
                  <a:srgbClr val="CC0000"/>
                </a:solidFill>
                <a:latin typeface="Arial"/>
                <a:ea typeface="Arial"/>
                <a:cs typeface="Arial"/>
                <a:sym typeface="Arial"/>
              </a:rPr>
              <a:t>OBJECTIVE</a:t>
            </a:r>
            <a:br>
              <a:rPr b="0" lang="en-IN"/>
            </a:br>
            <a:br>
              <a:rPr lang="en-IN"/>
            </a:br>
            <a:endParaRPr/>
          </a:p>
        </p:txBody>
      </p:sp>
      <p:sp>
        <p:nvSpPr>
          <p:cNvPr id="168" name="Google Shape;168;p23"/>
          <p:cNvSpPr txBox="1"/>
          <p:nvPr>
            <p:ph idx="1" type="subTitle"/>
          </p:nvPr>
        </p:nvSpPr>
        <p:spPr>
          <a:xfrm>
            <a:off x="1524000" y="2631233"/>
            <a:ext cx="9144000" cy="330303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lt1"/>
              </a:buClr>
              <a:buSzPct val="100000"/>
              <a:buNone/>
            </a:pPr>
            <a:r>
              <a:rPr b="1" i="0" lang="en-IN" sz="2800" u="none" strike="noStrike">
                <a:latin typeface="Calibri"/>
                <a:ea typeface="Calibri"/>
                <a:cs typeface="Calibri"/>
                <a:sym typeface="Calibri"/>
              </a:rPr>
              <a:t>   The objective of the project is to perform an exploratory data analysis, data pre-processing, data cleaning and at the end, apply different Data Visualization techniques to get the meaningful insight from the given data. This project aims applying some amazing Python Libraries like as Plotty which will give a boost to our visual understanding of the data.</a:t>
            </a:r>
            <a:endParaRPr b="0" sz="3200"/>
          </a:p>
          <a:p>
            <a:pPr indent="0" lvl="0" marL="0" rtl="0" algn="l">
              <a:lnSpc>
                <a:spcPct val="90000"/>
              </a:lnSpc>
              <a:spcBef>
                <a:spcPts val="1000"/>
              </a:spcBef>
              <a:spcAft>
                <a:spcPts val="0"/>
              </a:spcAft>
              <a:buClr>
                <a:schemeClr val="lt1"/>
              </a:buClr>
              <a:buSzPct val="100000"/>
              <a:buNone/>
            </a:pPr>
            <a:br>
              <a:rPr lang="en-IN" sz="3200"/>
            </a:b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ctrTitle"/>
          </p:nvPr>
        </p:nvSpPr>
        <p:spPr>
          <a:xfrm>
            <a:off x="1524000" y="1122363"/>
            <a:ext cx="9144000" cy="115430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C0000"/>
              </a:buClr>
              <a:buSzPts val="6000"/>
              <a:buFont typeface="Arial"/>
              <a:buNone/>
            </a:pPr>
            <a:r>
              <a:rPr b="1" i="0" lang="en-IN" u="none" strike="noStrike">
                <a:solidFill>
                  <a:srgbClr val="CC0000"/>
                </a:solidFill>
                <a:latin typeface="Arial"/>
                <a:ea typeface="Arial"/>
                <a:cs typeface="Arial"/>
                <a:sym typeface="Arial"/>
              </a:rPr>
              <a:t>TOOLS USED</a:t>
            </a:r>
            <a:endParaRPr sz="23900"/>
          </a:p>
        </p:txBody>
      </p:sp>
      <p:sp>
        <p:nvSpPr>
          <p:cNvPr id="174" name="Google Shape;174;p24"/>
          <p:cNvSpPr txBox="1"/>
          <p:nvPr>
            <p:ph idx="1" type="subTitle"/>
          </p:nvPr>
        </p:nvSpPr>
        <p:spPr>
          <a:xfrm>
            <a:off x="1524000" y="3004456"/>
            <a:ext cx="9144000" cy="3107095"/>
          </a:xfrm>
          <a:prstGeom prst="rect">
            <a:avLst/>
          </a:prstGeom>
          <a:noFill/>
          <a:ln>
            <a:noFill/>
          </a:ln>
        </p:spPr>
        <p:txBody>
          <a:bodyPr anchorCtr="0" anchor="t" bIns="45700" lIns="91425" spcFirstLastPara="1" rIns="91425" wrap="square" tIns="45700">
            <a:normAutofit/>
          </a:bodyPr>
          <a:lstStyle/>
          <a:p>
            <a:pPr indent="-152400" lvl="0" marL="0" rtl="0" algn="l">
              <a:lnSpc>
                <a:spcPct val="90000"/>
              </a:lnSpc>
              <a:spcBef>
                <a:spcPts val="0"/>
              </a:spcBef>
              <a:spcAft>
                <a:spcPts val="0"/>
              </a:spcAft>
              <a:buClr>
                <a:schemeClr val="lt1"/>
              </a:buClr>
              <a:buSzPts val="2400"/>
              <a:buFont typeface="Arial"/>
              <a:buChar char="•"/>
            </a:pPr>
            <a:r>
              <a:rPr b="1" lang="en-IN" sz="2400">
                <a:latin typeface="Calibri"/>
                <a:ea typeface="Calibri"/>
                <a:cs typeface="Calibri"/>
                <a:sym typeface="Calibri"/>
              </a:rPr>
              <a:t>Google Collab</a:t>
            </a:r>
            <a:r>
              <a:rPr b="1" i="0" lang="en-IN" sz="2400" u="none" strike="noStrike">
                <a:latin typeface="Calibri"/>
                <a:ea typeface="Calibri"/>
                <a:cs typeface="Calibri"/>
                <a:sym typeface="Calibri"/>
              </a:rPr>
              <a:t> is used as IDE.</a:t>
            </a:r>
            <a:endParaRPr b="1" i="0" sz="2400" u="none" strike="noStrike">
              <a:latin typeface="Arial"/>
              <a:ea typeface="Arial"/>
              <a:cs typeface="Arial"/>
              <a:sym typeface="Arial"/>
            </a:endParaRPr>
          </a:p>
          <a:p>
            <a:pPr indent="-152400" lvl="0" marL="0" rtl="0" algn="l">
              <a:lnSpc>
                <a:spcPct val="90000"/>
              </a:lnSpc>
              <a:spcBef>
                <a:spcPts val="0"/>
              </a:spcBef>
              <a:spcAft>
                <a:spcPts val="0"/>
              </a:spcAft>
              <a:buClr>
                <a:schemeClr val="lt1"/>
              </a:buClr>
              <a:buSzPts val="2400"/>
              <a:buFont typeface="Arial"/>
              <a:buChar char="•"/>
            </a:pPr>
            <a:r>
              <a:rPr b="1" i="0" lang="en-IN" sz="2400" u="none" strike="noStrike">
                <a:latin typeface="Calibri"/>
                <a:ea typeface="Calibri"/>
                <a:cs typeface="Calibri"/>
                <a:sym typeface="Calibri"/>
              </a:rPr>
              <a:t>Pandas and NumPy are used for Data Manipulation &amp; Pre-processing and Mathematical functions respectively.</a:t>
            </a:r>
            <a:endParaRPr b="1" i="0" sz="2400" u="none" strike="noStrike">
              <a:latin typeface="Arial"/>
              <a:ea typeface="Arial"/>
              <a:cs typeface="Arial"/>
              <a:sym typeface="Arial"/>
            </a:endParaRPr>
          </a:p>
          <a:p>
            <a:pPr indent="-152400" lvl="0" marL="0" rtl="0" algn="l">
              <a:lnSpc>
                <a:spcPct val="90000"/>
              </a:lnSpc>
              <a:spcBef>
                <a:spcPts val="0"/>
              </a:spcBef>
              <a:spcAft>
                <a:spcPts val="0"/>
              </a:spcAft>
              <a:buClr>
                <a:schemeClr val="lt1"/>
              </a:buClr>
              <a:buSzPts val="2400"/>
              <a:buFont typeface="Arial"/>
              <a:buChar char="•"/>
            </a:pPr>
            <a:r>
              <a:rPr b="1" i="0" lang="en-IN" sz="2400" u="none" strike="noStrike">
                <a:latin typeface="Calibri"/>
                <a:ea typeface="Calibri"/>
                <a:cs typeface="Calibri"/>
                <a:sym typeface="Calibri"/>
              </a:rPr>
              <a:t>Exploratory data analysis is automated by data prep.</a:t>
            </a:r>
            <a:endParaRPr b="1" i="0" sz="2400" u="none" strike="noStrike">
              <a:latin typeface="Arial"/>
              <a:ea typeface="Arial"/>
              <a:cs typeface="Arial"/>
              <a:sym typeface="Arial"/>
            </a:endParaRPr>
          </a:p>
          <a:p>
            <a:pPr indent="-152400" lvl="0" marL="0" rtl="0" algn="l">
              <a:lnSpc>
                <a:spcPct val="90000"/>
              </a:lnSpc>
              <a:spcBef>
                <a:spcPts val="0"/>
              </a:spcBef>
              <a:spcAft>
                <a:spcPts val="0"/>
              </a:spcAft>
              <a:buClr>
                <a:schemeClr val="lt1"/>
              </a:buClr>
              <a:buSzPts val="2400"/>
              <a:buFont typeface="Arial"/>
              <a:buChar char="•"/>
            </a:pPr>
            <a:r>
              <a:rPr b="1" i="0" lang="en-IN" sz="2400" u="none" strike="noStrike">
                <a:latin typeface="Calibri"/>
                <a:ea typeface="Calibri"/>
                <a:cs typeface="Calibri"/>
                <a:sym typeface="Calibri"/>
              </a:rPr>
              <a:t>For visualization of the plots, Matplotlib, Seaborn</a:t>
            </a:r>
            <a:r>
              <a:rPr b="1" lang="en-IN" sz="2400">
                <a:latin typeface="Calibri"/>
                <a:ea typeface="Calibri"/>
                <a:cs typeface="Calibri"/>
                <a:sym typeface="Calibri"/>
              </a:rPr>
              <a:t> </a:t>
            </a:r>
            <a:r>
              <a:rPr b="1" i="0" lang="en-IN" sz="2400" u="none" strike="noStrike">
                <a:latin typeface="Calibri"/>
                <a:ea typeface="Calibri"/>
                <a:cs typeface="Calibri"/>
                <a:sym typeface="Calibri"/>
              </a:rPr>
              <a:t>are used.</a:t>
            </a:r>
            <a:endParaRPr b="1" i="0" sz="2400" u="none" strike="noStrike">
              <a:latin typeface="Arial"/>
              <a:ea typeface="Arial"/>
              <a:cs typeface="Arial"/>
              <a:sym typeface="Arial"/>
            </a:endParaRPr>
          </a:p>
          <a:p>
            <a:pPr indent="-152400" lvl="0" marL="0" rtl="0" algn="l">
              <a:lnSpc>
                <a:spcPct val="90000"/>
              </a:lnSpc>
              <a:spcBef>
                <a:spcPts val="0"/>
              </a:spcBef>
              <a:spcAft>
                <a:spcPts val="0"/>
              </a:spcAft>
              <a:buClr>
                <a:schemeClr val="lt1"/>
              </a:buClr>
              <a:buSzPts val="2400"/>
              <a:buFont typeface="Arial"/>
              <a:buChar char="•"/>
            </a:pPr>
            <a:r>
              <a:rPr b="1" i="0" lang="en-IN" sz="2400" u="none" strike="noStrike">
                <a:latin typeface="Calibri"/>
                <a:ea typeface="Calibri"/>
                <a:cs typeface="Calibri"/>
                <a:sym typeface="Calibri"/>
              </a:rPr>
              <a:t>GitHub is used as version control system</a:t>
            </a:r>
            <a:endParaRPr b="1" i="0" sz="2400" u="none" strike="noStrike">
              <a:latin typeface="Arial"/>
              <a:ea typeface="Arial"/>
              <a:cs typeface="Arial"/>
              <a:sym typeface="Arial"/>
            </a:endParaRPr>
          </a:p>
          <a:p>
            <a:pPr indent="0" lvl="0" marL="0" rtl="0" algn="l">
              <a:lnSpc>
                <a:spcPct val="90000"/>
              </a:lnSpc>
              <a:spcBef>
                <a:spcPts val="1000"/>
              </a:spcBef>
              <a:spcAft>
                <a:spcPts val="0"/>
              </a:spcAft>
              <a:buClr>
                <a:schemeClr val="lt1"/>
              </a:buClr>
              <a:buSzPts val="2800"/>
              <a:buNone/>
            </a:pPr>
            <a:br>
              <a:rPr b="0" lang="en-IN" sz="2800"/>
            </a:b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838200" y="1035698"/>
            <a:ext cx="10515600" cy="65499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C0000"/>
              </a:buClr>
              <a:buSzPct val="100000"/>
              <a:buFont typeface="Arial"/>
              <a:buNone/>
            </a:pPr>
            <a:r>
              <a:rPr b="1" i="0" lang="en-IN" u="none" strike="noStrike">
                <a:solidFill>
                  <a:srgbClr val="CC0000"/>
                </a:solidFill>
                <a:latin typeface="Arial"/>
                <a:ea typeface="Arial"/>
                <a:cs typeface="Arial"/>
                <a:sym typeface="Arial"/>
              </a:rPr>
              <a:t>DATA SUMMARY</a:t>
            </a:r>
            <a:br>
              <a:rPr b="0" lang="en-IN"/>
            </a:br>
            <a:br>
              <a:rPr lang="en-IN"/>
            </a:br>
            <a:endParaRPr/>
          </a:p>
        </p:txBody>
      </p:sp>
      <p:sp>
        <p:nvSpPr>
          <p:cNvPr id="180" name="Google Shape;180;p25"/>
          <p:cNvSpPr txBox="1"/>
          <p:nvPr>
            <p:ph idx="1" type="body"/>
          </p:nvPr>
        </p:nvSpPr>
        <p:spPr>
          <a:xfrm>
            <a:off x="838200" y="1825625"/>
            <a:ext cx="353785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0000"/>
              </a:buClr>
              <a:buSzPts val="1800"/>
              <a:buChar char="•"/>
            </a:pPr>
            <a:r>
              <a:rPr b="1" i="0" lang="en-IN" sz="1800" u="sng">
                <a:solidFill>
                  <a:srgbClr val="CC0000"/>
                </a:solidFill>
                <a:latin typeface="Calibri"/>
                <a:ea typeface="Calibri"/>
                <a:cs typeface="Calibri"/>
                <a:sym typeface="Calibri"/>
              </a:rPr>
              <a:t>Numerical Data</a:t>
            </a:r>
            <a:endParaRPr/>
          </a:p>
          <a:p>
            <a:pPr indent="-114300" lvl="0" marL="228600" rtl="0" algn="l">
              <a:lnSpc>
                <a:spcPct val="90000"/>
              </a:lnSpc>
              <a:spcBef>
                <a:spcPts val="1000"/>
              </a:spcBef>
              <a:spcAft>
                <a:spcPts val="0"/>
              </a:spcAft>
              <a:buClr>
                <a:schemeClr val="lt1"/>
              </a:buClr>
              <a:buSzPts val="1800"/>
              <a:buNone/>
            </a:pPr>
            <a:r>
              <a:t/>
            </a:r>
            <a:endParaRPr b="1" sz="1800" u="sng">
              <a:latin typeface="Calibri"/>
              <a:ea typeface="Calibri"/>
              <a:cs typeface="Calibri"/>
              <a:sym typeface="Calibri"/>
            </a:endParaRPr>
          </a:p>
          <a:p>
            <a:pPr indent="-228600" lvl="0" marL="228600" rtl="0" algn="l">
              <a:lnSpc>
                <a:spcPct val="90000"/>
              </a:lnSpc>
              <a:spcBef>
                <a:spcPts val="0"/>
              </a:spcBef>
              <a:spcAft>
                <a:spcPts val="0"/>
              </a:spcAft>
              <a:buClr>
                <a:schemeClr val="lt1"/>
              </a:buClr>
              <a:buSzPts val="1800"/>
              <a:buChar char="•"/>
            </a:pPr>
            <a:r>
              <a:rPr b="1" i="0" lang="en-IN" sz="1800" u="none" strike="noStrike">
                <a:latin typeface="Calibri"/>
                <a:ea typeface="Calibri"/>
                <a:cs typeface="Calibri"/>
                <a:sym typeface="Calibri"/>
              </a:rPr>
              <a:t>Maths score </a:t>
            </a:r>
            <a:endParaRPr/>
          </a:p>
          <a:p>
            <a:pPr indent="-228600" lvl="0" marL="228600" rtl="0" algn="l">
              <a:lnSpc>
                <a:spcPct val="90000"/>
              </a:lnSpc>
              <a:spcBef>
                <a:spcPts val="0"/>
              </a:spcBef>
              <a:spcAft>
                <a:spcPts val="0"/>
              </a:spcAft>
              <a:buClr>
                <a:schemeClr val="lt1"/>
              </a:buClr>
              <a:buSzPts val="1800"/>
              <a:buChar char="•"/>
            </a:pPr>
            <a:r>
              <a:rPr b="1" lang="en-IN" sz="1800">
                <a:latin typeface="Calibri"/>
                <a:ea typeface="Calibri"/>
                <a:cs typeface="Calibri"/>
                <a:sym typeface="Calibri"/>
              </a:rPr>
              <a:t>Reading score </a:t>
            </a:r>
            <a:endParaRPr/>
          </a:p>
          <a:p>
            <a:pPr indent="-228600" lvl="0" marL="228600" rtl="0" algn="l">
              <a:lnSpc>
                <a:spcPct val="90000"/>
              </a:lnSpc>
              <a:spcBef>
                <a:spcPts val="0"/>
              </a:spcBef>
              <a:spcAft>
                <a:spcPts val="0"/>
              </a:spcAft>
              <a:buClr>
                <a:schemeClr val="lt1"/>
              </a:buClr>
              <a:buSzPts val="1800"/>
              <a:buChar char="•"/>
            </a:pPr>
            <a:r>
              <a:rPr b="1" lang="en-IN" sz="1800">
                <a:latin typeface="Calibri"/>
                <a:ea typeface="Calibri"/>
                <a:cs typeface="Calibri"/>
                <a:sym typeface="Calibri"/>
              </a:rPr>
              <a:t>Writing score </a:t>
            </a:r>
            <a:endParaRPr/>
          </a:p>
          <a:p>
            <a:pPr indent="-88900" lvl="0" marL="228600" rtl="0" algn="l">
              <a:lnSpc>
                <a:spcPct val="90000"/>
              </a:lnSpc>
              <a:spcBef>
                <a:spcPts val="0"/>
              </a:spcBef>
              <a:spcAft>
                <a:spcPts val="0"/>
              </a:spcAft>
              <a:buClr>
                <a:schemeClr val="lt1"/>
              </a:buClr>
              <a:buSzPts val="2200"/>
              <a:buNone/>
            </a:pPr>
            <a:r>
              <a:t/>
            </a:r>
            <a:endParaRPr b="0"/>
          </a:p>
          <a:p>
            <a:pPr indent="0" lvl="0" marL="0" rtl="0" algn="l">
              <a:lnSpc>
                <a:spcPct val="90000"/>
              </a:lnSpc>
              <a:spcBef>
                <a:spcPts val="1000"/>
              </a:spcBef>
              <a:spcAft>
                <a:spcPts val="0"/>
              </a:spcAft>
              <a:buClr>
                <a:schemeClr val="lt1"/>
              </a:buClr>
              <a:buSzPts val="2200"/>
              <a:buNone/>
            </a:pPr>
            <a:r>
              <a:t/>
            </a:r>
            <a:endParaRPr/>
          </a:p>
        </p:txBody>
      </p:sp>
      <p:sp>
        <p:nvSpPr>
          <p:cNvPr id="181" name="Google Shape;181;p25"/>
          <p:cNvSpPr txBox="1"/>
          <p:nvPr>
            <p:ph idx="2" type="body"/>
          </p:nvPr>
        </p:nvSpPr>
        <p:spPr>
          <a:xfrm>
            <a:off x="7212562" y="1825625"/>
            <a:ext cx="414123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0000"/>
              </a:buClr>
              <a:buSzPts val="1800"/>
              <a:buChar char="•"/>
            </a:pPr>
            <a:r>
              <a:rPr b="1" i="0" lang="en-IN" sz="1800" u="sng">
                <a:solidFill>
                  <a:srgbClr val="CC0000"/>
                </a:solidFill>
                <a:latin typeface="Calibri"/>
                <a:ea typeface="Calibri"/>
                <a:cs typeface="Calibri"/>
                <a:sym typeface="Calibri"/>
              </a:rPr>
              <a:t>Categorical Data</a:t>
            </a:r>
            <a:endParaRPr/>
          </a:p>
          <a:p>
            <a:pPr indent="-114300" lvl="0" marL="228600" rtl="0" algn="l">
              <a:lnSpc>
                <a:spcPct val="90000"/>
              </a:lnSpc>
              <a:spcBef>
                <a:spcPts val="1000"/>
              </a:spcBef>
              <a:spcAft>
                <a:spcPts val="0"/>
              </a:spcAft>
              <a:buClr>
                <a:schemeClr val="lt1"/>
              </a:buClr>
              <a:buSzPts val="1800"/>
              <a:buNone/>
            </a:pPr>
            <a:r>
              <a:t/>
            </a:r>
            <a:endParaRPr b="1" sz="1800" u="sng">
              <a:latin typeface="Calibri"/>
              <a:ea typeface="Calibri"/>
              <a:cs typeface="Calibri"/>
              <a:sym typeface="Calibri"/>
            </a:endParaRPr>
          </a:p>
          <a:p>
            <a:pPr indent="-228600" lvl="0" marL="228600" rtl="0" algn="l">
              <a:lnSpc>
                <a:spcPct val="90000"/>
              </a:lnSpc>
              <a:spcBef>
                <a:spcPts val="1000"/>
              </a:spcBef>
              <a:spcAft>
                <a:spcPts val="0"/>
              </a:spcAft>
              <a:buClr>
                <a:schemeClr val="lt1"/>
              </a:buClr>
              <a:buSzPts val="1800"/>
              <a:buChar char="•"/>
            </a:pPr>
            <a:r>
              <a:rPr b="0" i="0" lang="en-IN" sz="1800" u="none" strike="noStrike">
                <a:solidFill>
                  <a:schemeClr val="lt1"/>
                </a:solidFill>
                <a:latin typeface="Arial"/>
                <a:ea typeface="Arial"/>
                <a:cs typeface="Arial"/>
                <a:sym typeface="Arial"/>
              </a:rPr>
              <a:t>race/ethnicity</a:t>
            </a:r>
            <a:endParaRPr/>
          </a:p>
          <a:p>
            <a:pPr indent="-228600" lvl="0" marL="228600" rtl="0" algn="l">
              <a:lnSpc>
                <a:spcPct val="90000"/>
              </a:lnSpc>
              <a:spcBef>
                <a:spcPts val="1000"/>
              </a:spcBef>
              <a:spcAft>
                <a:spcPts val="0"/>
              </a:spcAft>
              <a:buClr>
                <a:schemeClr val="lt1"/>
              </a:buClr>
              <a:buSzPts val="1800"/>
              <a:buChar char="•"/>
            </a:pPr>
            <a:r>
              <a:rPr lang="en-IN" sz="1800">
                <a:latin typeface="Arial"/>
                <a:ea typeface="Arial"/>
                <a:cs typeface="Arial"/>
                <a:sym typeface="Arial"/>
              </a:rPr>
              <a:t>Gender </a:t>
            </a:r>
            <a:endParaRPr b="0" i="0" sz="1800" u="none" strike="noStrike">
              <a:solidFill>
                <a:schemeClr val="lt1"/>
              </a:solidFill>
              <a:latin typeface="Arial"/>
              <a:ea typeface="Arial"/>
              <a:cs typeface="Arial"/>
              <a:sym typeface="Arial"/>
            </a:endParaRPr>
          </a:p>
          <a:p>
            <a:pPr indent="0" lvl="0" marL="0" rtl="0" algn="l">
              <a:lnSpc>
                <a:spcPct val="90000"/>
              </a:lnSpc>
              <a:spcBef>
                <a:spcPts val="1000"/>
              </a:spcBef>
              <a:spcAft>
                <a:spcPts val="0"/>
              </a:spcAft>
              <a:buClr>
                <a:schemeClr val="lt1"/>
              </a:buClr>
              <a:buSzPts val="2200"/>
              <a:buNone/>
            </a:pPr>
            <a:r>
              <a:t/>
            </a:r>
            <a:endParaRPr/>
          </a:p>
          <a:p>
            <a:pPr indent="-228600" lvl="0" marL="228600" rtl="0" algn="l">
              <a:lnSpc>
                <a:spcPct val="90000"/>
              </a:lnSpc>
              <a:spcBef>
                <a:spcPts val="0"/>
              </a:spcBef>
              <a:spcAft>
                <a:spcPts val="0"/>
              </a:spcAft>
              <a:buClr>
                <a:srgbClr val="CC0000"/>
              </a:buClr>
              <a:buSzPts val="1800"/>
              <a:buChar char="•"/>
            </a:pPr>
            <a:r>
              <a:rPr b="1" i="0" lang="en-IN" sz="1800" u="sng">
                <a:solidFill>
                  <a:srgbClr val="CC0000"/>
                </a:solidFill>
                <a:latin typeface="Calibri"/>
                <a:ea typeface="Calibri"/>
                <a:cs typeface="Calibri"/>
                <a:sym typeface="Calibri"/>
              </a:rPr>
              <a:t>Unique Data</a:t>
            </a:r>
            <a:endParaRPr b="0"/>
          </a:p>
          <a:p>
            <a:pPr indent="-228600" lvl="0" marL="228600" rtl="0" algn="l">
              <a:lnSpc>
                <a:spcPct val="90000"/>
              </a:lnSpc>
              <a:spcBef>
                <a:spcPts val="0"/>
              </a:spcBef>
              <a:spcAft>
                <a:spcPts val="0"/>
              </a:spcAft>
              <a:buClr>
                <a:schemeClr val="lt1"/>
              </a:buClr>
              <a:buSzPts val="2200"/>
              <a:buChar char="•"/>
            </a:pPr>
            <a:br>
              <a:rPr b="0" lang="en-IN"/>
            </a:br>
            <a:r>
              <a:rPr b="1" i="0" lang="en-IN" sz="1800" u="none" strike="noStrike">
                <a:latin typeface="Calibri"/>
                <a:ea typeface="Calibri"/>
                <a:cs typeface="Calibri"/>
                <a:sym typeface="Calibri"/>
              </a:rPr>
              <a:t>n/a</a:t>
            </a:r>
            <a:endParaRPr b="0"/>
          </a:p>
          <a:p>
            <a:pPr indent="0" lvl="0" marL="0" rtl="0" algn="l">
              <a:lnSpc>
                <a:spcPct val="90000"/>
              </a:lnSpc>
              <a:spcBef>
                <a:spcPts val="1000"/>
              </a:spcBef>
              <a:spcAft>
                <a:spcPts val="0"/>
              </a:spcAft>
              <a:buClr>
                <a:schemeClr val="lt1"/>
              </a:buClr>
              <a:buSzPts val="2200"/>
              <a:buNone/>
            </a:pPr>
            <a:r>
              <a:t/>
            </a:r>
            <a:endParaRPr/>
          </a:p>
        </p:txBody>
      </p:sp>
      <p:pic>
        <p:nvPicPr>
          <p:cNvPr descr="Release notes" id="182" name="Google Shape;182;p25"/>
          <p:cNvPicPr preferRelativeResize="0"/>
          <p:nvPr/>
        </p:nvPicPr>
        <p:blipFill rotWithShape="1">
          <a:blip r:embed="rId3">
            <a:alphaModFix/>
          </a:blip>
          <a:srcRect b="0" l="0" r="0" t="0"/>
          <a:stretch/>
        </p:blipFill>
        <p:spPr>
          <a:xfrm>
            <a:off x="4155037" y="1900237"/>
            <a:ext cx="3057525" cy="305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831850" y="1709739"/>
            <a:ext cx="10515600" cy="150018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CC0000"/>
              </a:buClr>
              <a:buSzPct val="100000"/>
              <a:buFont typeface="Arial"/>
              <a:buNone/>
            </a:pPr>
            <a:r>
              <a:rPr b="1" i="0" lang="en-IN" sz="4400" u="none" strike="noStrike">
                <a:solidFill>
                  <a:srgbClr val="CC0000"/>
                </a:solidFill>
                <a:latin typeface="Arial"/>
                <a:ea typeface="Arial"/>
                <a:cs typeface="Arial"/>
                <a:sym typeface="Arial"/>
              </a:rPr>
              <a:t>DATA SET</a:t>
            </a:r>
            <a:br>
              <a:rPr b="0" lang="en-IN" sz="8000"/>
            </a:br>
            <a:br>
              <a:rPr lang="en-IN" sz="8000"/>
            </a:br>
            <a:endParaRPr sz="8000"/>
          </a:p>
        </p:txBody>
      </p:sp>
      <p:sp>
        <p:nvSpPr>
          <p:cNvPr id="188" name="Google Shape;188;p26"/>
          <p:cNvSpPr txBox="1"/>
          <p:nvPr>
            <p:ph idx="1" type="body"/>
          </p:nvPr>
        </p:nvSpPr>
        <p:spPr>
          <a:xfrm>
            <a:off x="831850" y="1287625"/>
            <a:ext cx="10515600" cy="671804"/>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000000"/>
              </a:buClr>
              <a:buSzPts val="1800"/>
              <a:buNone/>
            </a:pPr>
            <a:r>
              <a:rPr b="1" i="0" lang="en-IN" sz="1800" u="none" strike="noStrike">
                <a:solidFill>
                  <a:srgbClr val="000000"/>
                </a:solidFill>
                <a:latin typeface="Calibri"/>
                <a:ea typeface="Calibri"/>
                <a:cs typeface="Calibri"/>
                <a:sym typeface="Calibri"/>
              </a:rPr>
              <a:t>This is the Airbnb Hosting dataset. In the below table it shows the top and bottom 5 rows respectively</a:t>
            </a:r>
            <a:endParaRPr b="1" i="0" sz="1800" u="none" strike="noStrike">
              <a:solidFill>
                <a:srgbClr val="212121"/>
              </a:solidFill>
              <a:latin typeface="Arial"/>
              <a:ea typeface="Arial"/>
              <a:cs typeface="Arial"/>
              <a:sym typeface="Arial"/>
            </a:endParaRPr>
          </a:p>
          <a:p>
            <a:pPr indent="0" lvl="0" marL="0" rtl="0" algn="r">
              <a:lnSpc>
                <a:spcPct val="90000"/>
              </a:lnSpc>
              <a:spcBef>
                <a:spcPts val="1000"/>
              </a:spcBef>
              <a:spcAft>
                <a:spcPts val="0"/>
              </a:spcAft>
              <a:buClr>
                <a:schemeClr val="lt1"/>
              </a:buClr>
              <a:buSzPts val="2200"/>
              <a:buNone/>
            </a:pPr>
            <a:r>
              <a:t/>
            </a:r>
            <a:endParaRPr/>
          </a:p>
        </p:txBody>
      </p:sp>
      <p:graphicFrame>
        <p:nvGraphicFramePr>
          <p:cNvPr id="189" name="Google Shape;189;p26"/>
          <p:cNvGraphicFramePr/>
          <p:nvPr/>
        </p:nvGraphicFramePr>
        <p:xfrm>
          <a:off x="942392" y="1709739"/>
          <a:ext cx="3000000" cy="3000000"/>
        </p:xfrm>
        <a:graphic>
          <a:graphicData uri="http://schemas.openxmlformats.org/drawingml/2006/table">
            <a:tbl>
              <a:tblPr>
                <a:noFill/>
                <a:tableStyleId>{42551B10-0FE6-4DA6-891F-18BCBB3BA600}</a:tableStyleId>
              </a:tblPr>
              <a:tblGrid>
                <a:gridCol w="904400"/>
                <a:gridCol w="904400"/>
                <a:gridCol w="2167900"/>
                <a:gridCol w="1290100"/>
                <a:gridCol w="1649200"/>
                <a:gridCol w="904400"/>
                <a:gridCol w="904400"/>
                <a:gridCol w="904400"/>
              </a:tblGrid>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gender</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race/ethnicity</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parental level of education</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lunch</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test preparation course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math score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reading score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writing score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female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some college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completed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70</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78</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associate's degree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96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93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female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some college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free/reduced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B</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some college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free/reduced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70</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70</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63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female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associate's degree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C</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some high school</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68</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female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associate's degree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82</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80</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female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B</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some high school</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46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61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58</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C</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some high school</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80</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female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C</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bachelor's degree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completed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69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B</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some high school</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69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69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B</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master's degree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50</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49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B</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bachelor's degree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free/reduced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A</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some college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70</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70</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C</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master's degree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free/reduced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52</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master's degree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free/reduced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56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46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43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female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C</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some college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free/reduced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35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47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41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female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C</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high school</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standard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92</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600">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female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group 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associate's degree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free/reduced</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IN" sz="1000" u="none" cap="none" strike="noStrike">
                          <a:solidFill>
                            <a:schemeClr val="lt1"/>
                          </a:solidFill>
                          <a:latin typeface="Arial"/>
                          <a:ea typeface="Arial"/>
                          <a:cs typeface="Arial"/>
                          <a:sym typeface="Arial"/>
                        </a:rPr>
                        <a:t>none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80</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82</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000" u="none" cap="none" strike="noStrike">
                          <a:solidFill>
                            <a:schemeClr val="lt1"/>
                          </a:solidFill>
                          <a:latin typeface="Arial"/>
                          <a:ea typeface="Arial"/>
                          <a:cs typeface="Arial"/>
                          <a:sym typeface="Arial"/>
                        </a:rPr>
                        <a:t>85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ctrTitle"/>
          </p:nvPr>
        </p:nvSpPr>
        <p:spPr>
          <a:xfrm>
            <a:off x="1524000" y="209940"/>
            <a:ext cx="9144000" cy="325171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C0000"/>
              </a:buClr>
              <a:buSzPts val="4000"/>
              <a:buFont typeface="Arial"/>
              <a:buNone/>
            </a:pPr>
            <a:r>
              <a:rPr b="1" i="0" lang="en-IN" sz="4000" u="none" strike="noStrike">
                <a:solidFill>
                  <a:srgbClr val="CC0000"/>
                </a:solidFill>
                <a:latin typeface="Arial"/>
                <a:ea typeface="Arial"/>
                <a:cs typeface="Arial"/>
                <a:sym typeface="Arial"/>
              </a:rPr>
              <a:t>FEATURES DESCRIPTION</a:t>
            </a:r>
            <a:br>
              <a:rPr b="0" lang="en-IN" sz="8000"/>
            </a:br>
            <a:br>
              <a:rPr lang="en-IN" sz="8000"/>
            </a:br>
            <a:endParaRPr sz="8000"/>
          </a:p>
        </p:txBody>
      </p:sp>
      <p:sp>
        <p:nvSpPr>
          <p:cNvPr id="195" name="Google Shape;195;p27"/>
          <p:cNvSpPr txBox="1"/>
          <p:nvPr>
            <p:ph idx="1" type="subTitle"/>
          </p:nvPr>
        </p:nvSpPr>
        <p:spPr>
          <a:xfrm>
            <a:off x="1524000" y="1838132"/>
            <a:ext cx="9144000" cy="4721288"/>
          </a:xfrm>
          <a:prstGeom prst="rect">
            <a:avLst/>
          </a:prstGeom>
          <a:noFill/>
          <a:ln>
            <a:noFill/>
          </a:ln>
        </p:spPr>
        <p:txBody>
          <a:bodyPr anchorCtr="0" anchor="t" bIns="45700" lIns="91425" spcFirstLastPara="1" rIns="91425" wrap="square" tIns="45700">
            <a:normAutofit fontScale="55000" lnSpcReduction="20000"/>
          </a:bodyPr>
          <a:lstStyle/>
          <a:p>
            <a:pPr indent="-125729" lvl="0" marL="0" rtl="0" algn="l">
              <a:lnSpc>
                <a:spcPct val="90000"/>
              </a:lnSpc>
              <a:spcBef>
                <a:spcPts val="0"/>
              </a:spcBef>
              <a:spcAft>
                <a:spcPts val="0"/>
              </a:spcAft>
              <a:buClr>
                <a:schemeClr val="lt1"/>
              </a:buClr>
              <a:buSzPct val="100000"/>
              <a:buFont typeface="Century Gothic"/>
              <a:buAutoNum type="arabicPeriod"/>
            </a:pPr>
            <a:r>
              <a:rPr b="1" i="0" lang="en-IN" sz="3600">
                <a:latin typeface="Arial"/>
                <a:ea typeface="Arial"/>
                <a:cs typeface="Arial"/>
                <a:sym typeface="Arial"/>
              </a:rPr>
              <a:t>Gender:</a:t>
            </a:r>
            <a:r>
              <a:rPr b="0" i="0" lang="en-IN" sz="3600">
                <a:latin typeface="Arial"/>
                <a:ea typeface="Arial"/>
                <a:cs typeface="Arial"/>
                <a:sym typeface="Arial"/>
              </a:rPr>
              <a:t> Indicates the gender of the student, whether they are male or female.</a:t>
            </a:r>
            <a:endParaRPr/>
          </a:p>
          <a:p>
            <a:pPr indent="-125729" lvl="0" marL="0" rtl="0" algn="l">
              <a:lnSpc>
                <a:spcPct val="90000"/>
              </a:lnSpc>
              <a:spcBef>
                <a:spcPts val="1000"/>
              </a:spcBef>
              <a:spcAft>
                <a:spcPts val="0"/>
              </a:spcAft>
              <a:buClr>
                <a:schemeClr val="lt1"/>
              </a:buClr>
              <a:buSzPct val="100000"/>
              <a:buFont typeface="Century Gothic"/>
              <a:buAutoNum type="arabicPeriod"/>
            </a:pPr>
            <a:r>
              <a:rPr b="1" i="0" lang="en-IN" sz="3600">
                <a:latin typeface="Arial"/>
                <a:ea typeface="Arial"/>
                <a:cs typeface="Arial"/>
                <a:sym typeface="Arial"/>
              </a:rPr>
              <a:t>Race/Ethnicity:</a:t>
            </a:r>
            <a:r>
              <a:rPr b="0" i="0" lang="en-IN" sz="3600">
                <a:latin typeface="Arial"/>
                <a:ea typeface="Arial"/>
                <a:cs typeface="Arial"/>
                <a:sym typeface="Arial"/>
              </a:rPr>
              <a:t> Describes the racial or ethnic group to which the student belongs. In this dataset, the groups are labeled A, B, C, D, and E.</a:t>
            </a:r>
            <a:endParaRPr/>
          </a:p>
          <a:p>
            <a:pPr indent="-125729" lvl="0" marL="0" rtl="0" algn="l">
              <a:lnSpc>
                <a:spcPct val="90000"/>
              </a:lnSpc>
              <a:spcBef>
                <a:spcPts val="1000"/>
              </a:spcBef>
              <a:spcAft>
                <a:spcPts val="0"/>
              </a:spcAft>
              <a:buClr>
                <a:schemeClr val="lt1"/>
              </a:buClr>
              <a:buSzPct val="100000"/>
              <a:buFont typeface="Century Gothic"/>
              <a:buAutoNum type="arabicPeriod"/>
            </a:pPr>
            <a:r>
              <a:rPr b="1" i="0" lang="en-IN" sz="3600">
                <a:latin typeface="Arial"/>
                <a:ea typeface="Arial"/>
                <a:cs typeface="Arial"/>
                <a:sym typeface="Arial"/>
              </a:rPr>
              <a:t>Parental Level of Education:</a:t>
            </a:r>
            <a:r>
              <a:rPr b="0" i="0" lang="en-IN" sz="3600">
                <a:latin typeface="Arial"/>
                <a:ea typeface="Arial"/>
                <a:cs typeface="Arial"/>
                <a:sym typeface="Arial"/>
              </a:rPr>
              <a:t> Represents the highest level of education attained by the student's parents. Categories include some high school, high school, some college, associate's degree, bachelor's degree, and master's degree.</a:t>
            </a:r>
            <a:endParaRPr/>
          </a:p>
          <a:p>
            <a:pPr indent="-125729" lvl="0" marL="0" rtl="0" algn="l">
              <a:lnSpc>
                <a:spcPct val="90000"/>
              </a:lnSpc>
              <a:spcBef>
                <a:spcPts val="1000"/>
              </a:spcBef>
              <a:spcAft>
                <a:spcPts val="0"/>
              </a:spcAft>
              <a:buClr>
                <a:schemeClr val="lt1"/>
              </a:buClr>
              <a:buSzPct val="100000"/>
              <a:buFont typeface="Century Gothic"/>
              <a:buAutoNum type="arabicPeriod"/>
            </a:pPr>
            <a:r>
              <a:rPr b="1" i="0" lang="en-IN" sz="3600">
                <a:latin typeface="Arial"/>
                <a:ea typeface="Arial"/>
                <a:cs typeface="Arial"/>
                <a:sym typeface="Arial"/>
              </a:rPr>
              <a:t>Lunch:</a:t>
            </a:r>
            <a:r>
              <a:rPr b="0" i="0" lang="en-IN" sz="3600">
                <a:latin typeface="Arial"/>
                <a:ea typeface="Arial"/>
                <a:cs typeface="Arial"/>
                <a:sym typeface="Arial"/>
              </a:rPr>
              <a:t> Specifies whether the student receives a standard lunch or qualifies for free/reduced lunch. This can be an indicator of the student's socioeconomic background.</a:t>
            </a:r>
            <a:endParaRPr/>
          </a:p>
          <a:p>
            <a:pPr indent="-125729" lvl="0" marL="0" rtl="0" algn="l">
              <a:lnSpc>
                <a:spcPct val="90000"/>
              </a:lnSpc>
              <a:spcBef>
                <a:spcPts val="1000"/>
              </a:spcBef>
              <a:spcAft>
                <a:spcPts val="0"/>
              </a:spcAft>
              <a:buClr>
                <a:schemeClr val="lt1"/>
              </a:buClr>
              <a:buSzPct val="100000"/>
              <a:buFont typeface="Century Gothic"/>
              <a:buAutoNum type="arabicPeriod"/>
            </a:pPr>
            <a:r>
              <a:rPr b="1" i="0" lang="en-IN" sz="3600">
                <a:latin typeface="Arial"/>
                <a:ea typeface="Arial"/>
                <a:cs typeface="Arial"/>
                <a:sym typeface="Arial"/>
              </a:rPr>
              <a:t>Test Preparation Course:</a:t>
            </a:r>
            <a:r>
              <a:rPr b="0" i="0" lang="en-IN" sz="3600">
                <a:latin typeface="Arial"/>
                <a:ea typeface="Arial"/>
                <a:cs typeface="Arial"/>
                <a:sym typeface="Arial"/>
              </a:rPr>
              <a:t> Indicates whether the student completed a test preparation course before taking the exam. Options are "completed" or "none."</a:t>
            </a:r>
            <a:endParaRPr/>
          </a:p>
          <a:p>
            <a:pPr indent="-125729" lvl="0" marL="0" rtl="0" algn="l">
              <a:lnSpc>
                <a:spcPct val="90000"/>
              </a:lnSpc>
              <a:spcBef>
                <a:spcPts val="1000"/>
              </a:spcBef>
              <a:spcAft>
                <a:spcPts val="0"/>
              </a:spcAft>
              <a:buClr>
                <a:schemeClr val="lt1"/>
              </a:buClr>
              <a:buSzPct val="100000"/>
              <a:buFont typeface="Century Gothic"/>
              <a:buAutoNum type="arabicPeriod"/>
            </a:pPr>
            <a:r>
              <a:rPr b="1" i="0" lang="en-IN" sz="3600">
                <a:latin typeface="Arial"/>
                <a:ea typeface="Arial"/>
                <a:cs typeface="Arial"/>
                <a:sym typeface="Arial"/>
              </a:rPr>
              <a:t>Math Score:</a:t>
            </a:r>
            <a:r>
              <a:rPr b="0" i="0" lang="en-IN" sz="3600">
                <a:latin typeface="Arial"/>
                <a:ea typeface="Arial"/>
                <a:cs typeface="Arial"/>
                <a:sym typeface="Arial"/>
              </a:rPr>
              <a:t> Represents the score achieved by the student in the math section of the exam.</a:t>
            </a:r>
            <a:endParaRPr/>
          </a:p>
          <a:p>
            <a:pPr indent="-125729" lvl="0" marL="0" rtl="0" algn="l">
              <a:lnSpc>
                <a:spcPct val="90000"/>
              </a:lnSpc>
              <a:spcBef>
                <a:spcPts val="1000"/>
              </a:spcBef>
              <a:spcAft>
                <a:spcPts val="0"/>
              </a:spcAft>
              <a:buClr>
                <a:schemeClr val="lt1"/>
              </a:buClr>
              <a:buSzPct val="100000"/>
              <a:buFont typeface="Century Gothic"/>
              <a:buAutoNum type="arabicPeriod"/>
            </a:pPr>
            <a:r>
              <a:rPr b="1" i="0" lang="en-IN" sz="3600">
                <a:latin typeface="Arial"/>
                <a:ea typeface="Arial"/>
                <a:cs typeface="Arial"/>
                <a:sym typeface="Arial"/>
              </a:rPr>
              <a:t>Reading Score:</a:t>
            </a:r>
            <a:r>
              <a:rPr b="0" i="0" lang="en-IN" sz="3600">
                <a:latin typeface="Arial"/>
                <a:ea typeface="Arial"/>
                <a:cs typeface="Arial"/>
                <a:sym typeface="Arial"/>
              </a:rPr>
              <a:t> Represents the score achieved by the student in the reading section of the exam.</a:t>
            </a:r>
            <a:endParaRPr/>
          </a:p>
          <a:p>
            <a:pPr indent="-125729" lvl="0" marL="0" rtl="0" algn="l">
              <a:lnSpc>
                <a:spcPct val="90000"/>
              </a:lnSpc>
              <a:spcBef>
                <a:spcPts val="1000"/>
              </a:spcBef>
              <a:spcAft>
                <a:spcPts val="0"/>
              </a:spcAft>
              <a:buClr>
                <a:schemeClr val="lt1"/>
              </a:buClr>
              <a:buSzPct val="100000"/>
              <a:buFont typeface="Century Gothic"/>
              <a:buAutoNum type="arabicPeriod"/>
            </a:pPr>
            <a:r>
              <a:rPr b="1" i="0" lang="en-IN" sz="3600">
                <a:latin typeface="Arial"/>
                <a:ea typeface="Arial"/>
                <a:cs typeface="Arial"/>
                <a:sym typeface="Arial"/>
              </a:rPr>
              <a:t>Writing Score:</a:t>
            </a:r>
            <a:r>
              <a:rPr b="0" i="0" lang="en-IN" sz="3600">
                <a:latin typeface="Arial"/>
                <a:ea typeface="Arial"/>
                <a:cs typeface="Arial"/>
                <a:sym typeface="Arial"/>
              </a:rPr>
              <a:t> Represents the score achieved by the student in the writing section of the exam.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