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1" r:id="rId1"/>
  </p:sldMasterIdLst>
  <p:sldIdLst>
    <p:sldId id="256" r:id="rId2"/>
    <p:sldId id="257" r:id="rId3"/>
    <p:sldId id="258" r:id="rId4"/>
    <p:sldId id="259"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bh Jain" initials="RJ" lastIdx="1" clrIdx="0">
    <p:extLst>
      <p:ext uri="{19B8F6BF-5375-455C-9EA6-DF929625EA0E}">
        <p15:presenceInfo xmlns:p15="http://schemas.microsoft.com/office/powerpoint/2012/main" userId="S::rishja@microsoft.com::8218128d-fcb9-425a-9ae1-c5e1534b4aa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94687"/>
  </p:normalViewPr>
  <p:slideViewPr>
    <p:cSldViewPr snapToGrid="0" snapToObjects="1">
      <p:cViewPr varScale="1">
        <p:scale>
          <a:sx n="141" d="100"/>
          <a:sy n="141"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C1EFAAA-696A-9F45-A812-3C59FC642F73}" type="datetimeFigureOut">
              <a:rPr lang="en-US" smtClean="0"/>
              <a:t>1/13/19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206640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1EFAAA-696A-9F45-A812-3C59FC642F73}"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314127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1EFAAA-696A-9F45-A812-3C59FC642F7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3745391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1EFAAA-696A-9F45-A812-3C59FC642F7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257818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1EFAAA-696A-9F45-A812-3C59FC642F7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293566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1EFAAA-696A-9F45-A812-3C59FC642F73}" type="datetimeFigureOut">
              <a:rPr lang="en-US" smtClean="0"/>
              <a:t>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2320510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1EFAAA-696A-9F45-A812-3C59FC642F73}" type="datetimeFigureOut">
              <a:rPr lang="en-US" smtClean="0"/>
              <a:t>1/13/19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1650081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1EFAAA-696A-9F45-A812-3C59FC642F7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1718537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C1EFAAA-696A-9F45-A812-3C59FC642F7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332298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EFAAA-696A-9F45-A812-3C59FC642F7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150266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1EFAAA-696A-9F45-A812-3C59FC642F7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7671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EFAAA-696A-9F45-A812-3C59FC642F73}"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301006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EFAAA-696A-9F45-A812-3C59FC642F73}" type="datetimeFigureOut">
              <a:rPr lang="en-US" smtClean="0"/>
              <a:t>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54012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EFAAA-696A-9F45-A812-3C59FC642F73}" type="datetimeFigureOut">
              <a:rPr lang="en-US" smtClean="0"/>
              <a:t>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78643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EFAAA-696A-9F45-A812-3C59FC642F73}" type="datetimeFigureOut">
              <a:rPr lang="en-US" smtClean="0"/>
              <a:t>1/13/19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300003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1EFAAA-696A-9F45-A812-3C59FC642F73}"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3977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1EFAAA-696A-9F45-A812-3C59FC642F73}"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63A305-DD00-A24C-8520-EF338D66FDFB}" type="slidenum">
              <a:rPr lang="en-US" smtClean="0"/>
              <a:t>‹#›</a:t>
            </a:fld>
            <a:endParaRPr lang="en-US"/>
          </a:p>
        </p:txBody>
      </p:sp>
    </p:spTree>
    <p:extLst>
      <p:ext uri="{BB962C8B-B14F-4D97-AF65-F5344CB8AC3E}">
        <p14:creationId xmlns:p14="http://schemas.microsoft.com/office/powerpoint/2010/main" val="176731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C1EFAAA-696A-9F45-A812-3C59FC642F73}" type="datetimeFigureOut">
              <a:rPr lang="en-US" smtClean="0"/>
              <a:t>1/13/19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063A305-DD00-A24C-8520-EF338D66FDFB}" type="slidenum">
              <a:rPr lang="en-US" smtClean="0"/>
              <a:t>‹#›</a:t>
            </a:fld>
            <a:endParaRPr lang="en-US"/>
          </a:p>
        </p:txBody>
      </p:sp>
    </p:spTree>
    <p:extLst>
      <p:ext uri="{BB962C8B-B14F-4D97-AF65-F5344CB8AC3E}">
        <p14:creationId xmlns:p14="http://schemas.microsoft.com/office/powerpoint/2010/main" val="315151418"/>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F5C2-7469-4744-9CD6-2E119E6C0685}"/>
              </a:ext>
            </a:extLst>
          </p:cNvPr>
          <p:cNvSpPr>
            <a:spLocks noGrp="1"/>
          </p:cNvSpPr>
          <p:nvPr>
            <p:ph type="ctrTitle"/>
          </p:nvPr>
        </p:nvSpPr>
        <p:spPr>
          <a:xfrm>
            <a:off x="1154955" y="1538418"/>
            <a:ext cx="8825658" cy="2677648"/>
          </a:xfrm>
        </p:spPr>
        <p:txBody>
          <a:bodyPr>
            <a:normAutofit/>
          </a:bodyPr>
          <a:lstStyle/>
          <a:p>
            <a:r>
              <a:rPr lang="en-US" dirty="0"/>
              <a:t>Intelligent optimization of distribution of resources </a:t>
            </a:r>
          </a:p>
        </p:txBody>
      </p:sp>
      <p:sp>
        <p:nvSpPr>
          <p:cNvPr id="3" name="Subtitle 2">
            <a:extLst>
              <a:ext uri="{FF2B5EF4-FFF2-40B4-BE49-F238E27FC236}">
                <a16:creationId xmlns:a16="http://schemas.microsoft.com/office/drawing/2014/main" id="{93B16CAB-B081-FE4B-AB5C-3D04F4204F64}"/>
              </a:ext>
            </a:extLst>
          </p:cNvPr>
          <p:cNvSpPr>
            <a:spLocks noGrp="1"/>
          </p:cNvSpPr>
          <p:nvPr>
            <p:ph type="subTitle" idx="1"/>
          </p:nvPr>
        </p:nvSpPr>
        <p:spPr>
          <a:xfrm>
            <a:off x="1154955" y="4342813"/>
            <a:ext cx="8825658" cy="861420"/>
          </a:xfrm>
        </p:spPr>
        <p:txBody>
          <a:bodyPr>
            <a:normAutofit/>
          </a:bodyPr>
          <a:lstStyle/>
          <a:p>
            <a:pPr algn="r"/>
            <a:r>
              <a:rPr lang="en-US" dirty="0"/>
              <a:t>Team 7: Throttling Error</a:t>
            </a:r>
          </a:p>
          <a:p>
            <a:endParaRPr lang="en-US" dirty="0"/>
          </a:p>
          <a:p>
            <a:pPr marL="285750" indent="-285750">
              <a:buFontTx/>
              <a:buChar char="-"/>
            </a:pPr>
            <a:endParaRPr lang="en-US" dirty="0"/>
          </a:p>
        </p:txBody>
      </p:sp>
    </p:spTree>
    <p:extLst>
      <p:ext uri="{BB962C8B-B14F-4D97-AF65-F5344CB8AC3E}">
        <p14:creationId xmlns:p14="http://schemas.microsoft.com/office/powerpoint/2010/main" val="17790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EAD-4682-164D-84A9-CF5F2A4AE1A5}"/>
              </a:ext>
            </a:extLst>
          </p:cNvPr>
          <p:cNvSpPr>
            <a:spLocks noGrp="1"/>
          </p:cNvSpPr>
          <p:nvPr>
            <p:ph type="title"/>
          </p:nvPr>
        </p:nvSpPr>
        <p:spPr/>
        <p:txBody>
          <a:bodyPr/>
          <a:lstStyle/>
          <a:p>
            <a:r>
              <a:rPr lang="en-US" dirty="0"/>
              <a:t>What?</a:t>
            </a:r>
          </a:p>
        </p:txBody>
      </p:sp>
      <p:grpSp>
        <p:nvGrpSpPr>
          <p:cNvPr id="4" name="Group 3">
            <a:extLst>
              <a:ext uri="{FF2B5EF4-FFF2-40B4-BE49-F238E27FC236}">
                <a16:creationId xmlns:a16="http://schemas.microsoft.com/office/drawing/2014/main" id="{DE0A7348-FA0F-5F49-80ED-1128D7521574}"/>
              </a:ext>
            </a:extLst>
          </p:cNvPr>
          <p:cNvGrpSpPr/>
          <p:nvPr/>
        </p:nvGrpSpPr>
        <p:grpSpPr>
          <a:xfrm>
            <a:off x="4874209" y="1859703"/>
            <a:ext cx="2044332" cy="794464"/>
            <a:chOff x="1213773" y="3479485"/>
            <a:chExt cx="2044332" cy="794464"/>
          </a:xfrm>
        </p:grpSpPr>
        <p:sp>
          <p:nvSpPr>
            <p:cNvPr id="5" name="Rectangle 4">
              <a:extLst>
                <a:ext uri="{FF2B5EF4-FFF2-40B4-BE49-F238E27FC236}">
                  <a16:creationId xmlns:a16="http://schemas.microsoft.com/office/drawing/2014/main" id="{3B54761E-E317-9843-A917-814CFF707F81}"/>
                </a:ext>
              </a:extLst>
            </p:cNvPr>
            <p:cNvSpPr/>
            <p:nvPr/>
          </p:nvSpPr>
          <p:spPr>
            <a:xfrm>
              <a:off x="1233996" y="3479485"/>
              <a:ext cx="2024109" cy="794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9C4F92F-86E8-294E-9554-F4961EEBB138}"/>
                </a:ext>
              </a:extLst>
            </p:cNvPr>
            <p:cNvSpPr/>
            <p:nvPr/>
          </p:nvSpPr>
          <p:spPr>
            <a:xfrm>
              <a:off x="1213773" y="3512769"/>
              <a:ext cx="2031712" cy="707886"/>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Workforce Client</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pic>
        <p:nvPicPr>
          <p:cNvPr id="8" name="Picture 7">
            <a:extLst>
              <a:ext uri="{FF2B5EF4-FFF2-40B4-BE49-F238E27FC236}">
                <a16:creationId xmlns:a16="http://schemas.microsoft.com/office/drawing/2014/main" id="{26BFB00D-E5C0-2843-B25C-8B69AB95BA9E}"/>
              </a:ext>
            </a:extLst>
          </p:cNvPr>
          <p:cNvPicPr>
            <a:picLocks noChangeAspect="1"/>
          </p:cNvPicPr>
          <p:nvPr/>
        </p:nvPicPr>
        <p:blipFill>
          <a:blip r:embed="rId2"/>
          <a:stretch>
            <a:fillRect/>
          </a:stretch>
        </p:blipFill>
        <p:spPr>
          <a:xfrm>
            <a:off x="1154954" y="3100865"/>
            <a:ext cx="2982157" cy="2921708"/>
          </a:xfrm>
          <a:prstGeom prst="rect">
            <a:avLst/>
          </a:prstGeom>
        </p:spPr>
      </p:pic>
      <p:sp>
        <p:nvSpPr>
          <p:cNvPr id="9" name="TextBox 8">
            <a:extLst>
              <a:ext uri="{FF2B5EF4-FFF2-40B4-BE49-F238E27FC236}">
                <a16:creationId xmlns:a16="http://schemas.microsoft.com/office/drawing/2014/main" id="{55BF17EC-9F01-B74E-BE21-D1365C138E24}"/>
              </a:ext>
            </a:extLst>
          </p:cNvPr>
          <p:cNvSpPr txBox="1"/>
          <p:nvPr/>
        </p:nvSpPr>
        <p:spPr>
          <a:xfrm>
            <a:off x="5264762" y="2946167"/>
            <a:ext cx="5718232" cy="923330"/>
          </a:xfrm>
          <a:prstGeom prst="rect">
            <a:avLst/>
          </a:prstGeom>
          <a:noFill/>
        </p:spPr>
        <p:txBody>
          <a:bodyPr wrap="none" rtlCol="0">
            <a:spAutoFit/>
          </a:bodyPr>
          <a:lstStyle/>
          <a:p>
            <a:pPr algn="ctr"/>
            <a:r>
              <a:rPr lang="en-US" dirty="0"/>
              <a:t>The resource client gets a heat map of the next </a:t>
            </a:r>
          </a:p>
          <a:p>
            <a:pPr algn="ctr"/>
            <a:r>
              <a:rPr lang="en-US" dirty="0"/>
              <a:t>“# of predicted orders/ # of resources available” </a:t>
            </a:r>
          </a:p>
          <a:p>
            <a:pPr algn="ctr"/>
            <a:r>
              <a:rPr lang="en-US" dirty="0"/>
              <a:t>in that area </a:t>
            </a:r>
          </a:p>
        </p:txBody>
      </p:sp>
      <p:sp>
        <p:nvSpPr>
          <p:cNvPr id="10" name="TextBox 9">
            <a:extLst>
              <a:ext uri="{FF2B5EF4-FFF2-40B4-BE49-F238E27FC236}">
                <a16:creationId xmlns:a16="http://schemas.microsoft.com/office/drawing/2014/main" id="{688A9615-EBB0-6F42-A48C-79EAFEDAD3B4}"/>
              </a:ext>
            </a:extLst>
          </p:cNvPr>
          <p:cNvSpPr txBox="1"/>
          <p:nvPr/>
        </p:nvSpPr>
        <p:spPr>
          <a:xfrm>
            <a:off x="4798787" y="4207106"/>
            <a:ext cx="6830716" cy="646331"/>
          </a:xfrm>
          <a:prstGeom prst="rect">
            <a:avLst/>
          </a:prstGeom>
          <a:noFill/>
        </p:spPr>
        <p:txBody>
          <a:bodyPr wrap="none" rtlCol="0">
            <a:spAutoFit/>
          </a:bodyPr>
          <a:lstStyle/>
          <a:p>
            <a:pPr algn="ctr"/>
            <a:r>
              <a:rPr lang="en-US" dirty="0"/>
              <a:t>Resource makes an informed decision, based on heat map</a:t>
            </a:r>
            <a:br>
              <a:rPr lang="en-US" dirty="0"/>
            </a:br>
            <a:r>
              <a:rPr lang="en-US" dirty="0"/>
              <a:t>(can still retain his/her location specifics)</a:t>
            </a:r>
          </a:p>
        </p:txBody>
      </p:sp>
      <p:cxnSp>
        <p:nvCxnSpPr>
          <p:cNvPr id="13" name="Straight Arrow Connector 12">
            <a:extLst>
              <a:ext uri="{FF2B5EF4-FFF2-40B4-BE49-F238E27FC236}">
                <a16:creationId xmlns:a16="http://schemas.microsoft.com/office/drawing/2014/main" id="{7C14CBA2-A0E9-7F40-8148-68DD5ED10787}"/>
              </a:ext>
            </a:extLst>
          </p:cNvPr>
          <p:cNvCxnSpPr/>
          <p:nvPr/>
        </p:nvCxnSpPr>
        <p:spPr>
          <a:xfrm>
            <a:off x="8123878" y="4853437"/>
            <a:ext cx="0" cy="373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964882F-1795-CC41-A7E5-5E471CC189E4}"/>
              </a:ext>
            </a:extLst>
          </p:cNvPr>
          <p:cNvSpPr txBox="1"/>
          <p:nvPr/>
        </p:nvSpPr>
        <p:spPr>
          <a:xfrm>
            <a:off x="5062792" y="5227128"/>
            <a:ext cx="6122189" cy="369332"/>
          </a:xfrm>
          <a:prstGeom prst="rect">
            <a:avLst/>
          </a:prstGeom>
          <a:noFill/>
        </p:spPr>
        <p:txBody>
          <a:bodyPr wrap="none" rtlCol="0">
            <a:spAutoFit/>
          </a:bodyPr>
          <a:lstStyle/>
          <a:p>
            <a:pPr algn="ctr"/>
            <a:r>
              <a:rPr lang="en-US" dirty="0"/>
              <a:t>Updating the heat map based on the decision taken</a:t>
            </a:r>
          </a:p>
        </p:txBody>
      </p:sp>
      <p:cxnSp>
        <p:nvCxnSpPr>
          <p:cNvPr id="18" name="Straight Arrow Connector 17">
            <a:extLst>
              <a:ext uri="{FF2B5EF4-FFF2-40B4-BE49-F238E27FC236}">
                <a16:creationId xmlns:a16="http://schemas.microsoft.com/office/drawing/2014/main" id="{6D40C773-4866-D547-8F54-DD590CC72A68}"/>
              </a:ext>
            </a:extLst>
          </p:cNvPr>
          <p:cNvCxnSpPr/>
          <p:nvPr/>
        </p:nvCxnSpPr>
        <p:spPr>
          <a:xfrm>
            <a:off x="8126168" y="3837880"/>
            <a:ext cx="0" cy="373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14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EA55-2C94-F34A-BECF-EEC856533A11}"/>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9EE93BE6-D484-F248-AF75-506FAA1B1EF1}"/>
              </a:ext>
            </a:extLst>
          </p:cNvPr>
          <p:cNvSpPr>
            <a:spLocks noGrp="1"/>
          </p:cNvSpPr>
          <p:nvPr>
            <p:ph idx="1"/>
          </p:nvPr>
        </p:nvSpPr>
        <p:spPr>
          <a:xfrm>
            <a:off x="478149" y="2672841"/>
            <a:ext cx="11142721" cy="3416300"/>
          </a:xfrm>
        </p:spPr>
        <p:txBody>
          <a:bodyPr/>
          <a:lstStyle/>
          <a:p>
            <a:endParaRPr lang="en-US" dirty="0"/>
          </a:p>
          <a:p>
            <a:r>
              <a:rPr lang="en-US" dirty="0"/>
              <a:t>Improved customer satisfaction</a:t>
            </a:r>
          </a:p>
          <a:p>
            <a:r>
              <a:rPr lang="en-US" dirty="0"/>
              <a:t>Better experience for the workforce</a:t>
            </a:r>
          </a:p>
          <a:p>
            <a:r>
              <a:rPr lang="en-US" dirty="0"/>
              <a:t>Decrease latency by better distribution of workforce</a:t>
            </a:r>
          </a:p>
        </p:txBody>
      </p:sp>
    </p:spTree>
    <p:extLst>
      <p:ext uri="{BB962C8B-B14F-4D97-AF65-F5344CB8AC3E}">
        <p14:creationId xmlns:p14="http://schemas.microsoft.com/office/powerpoint/2010/main" val="249693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8" name="Group 2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9" name="Rectangle 2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A4FAB86-4069-C24A-8C32-206EC65AC285}"/>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rPr>
              <a:t>How?</a:t>
            </a:r>
            <a:endParaRPr lang="en-US" sz="5400">
              <a:solidFill>
                <a:schemeClr val="tx1"/>
              </a:solidFill>
            </a:endParaRPr>
          </a:p>
        </p:txBody>
      </p:sp>
      <p:cxnSp>
        <p:nvCxnSpPr>
          <p:cNvPr id="32" name="Straight Connector 3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5228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8" name="Group 2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9" name="Rectangle 2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cxnSp>
        <p:nvCxnSpPr>
          <p:cNvPr id="32" name="Straight Connector 3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41C49F8-4C53-CA48-9949-7E9A87B1520B}"/>
              </a:ext>
            </a:extLst>
          </p:cNvPr>
          <p:cNvSpPr/>
          <p:nvPr/>
        </p:nvSpPr>
        <p:spPr>
          <a:xfrm>
            <a:off x="9014086" y="5385358"/>
            <a:ext cx="1551929"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Server</a:t>
            </a:r>
          </a:p>
        </p:txBody>
      </p:sp>
      <p:grpSp>
        <p:nvGrpSpPr>
          <p:cNvPr id="14" name="Group 13">
            <a:extLst>
              <a:ext uri="{FF2B5EF4-FFF2-40B4-BE49-F238E27FC236}">
                <a16:creationId xmlns:a16="http://schemas.microsoft.com/office/drawing/2014/main" id="{EF04FB6A-3E0B-2841-8BF3-9E6FDA190453}"/>
              </a:ext>
            </a:extLst>
          </p:cNvPr>
          <p:cNvGrpSpPr/>
          <p:nvPr/>
        </p:nvGrpSpPr>
        <p:grpSpPr>
          <a:xfrm>
            <a:off x="8725490" y="1233872"/>
            <a:ext cx="2123023" cy="3835289"/>
            <a:chOff x="7768181" y="1143000"/>
            <a:chExt cx="2087018" cy="4013200"/>
          </a:xfrm>
        </p:grpSpPr>
        <p:sp>
          <p:nvSpPr>
            <p:cNvPr id="15" name="Rectangle 14">
              <a:extLst>
                <a:ext uri="{FF2B5EF4-FFF2-40B4-BE49-F238E27FC236}">
                  <a16:creationId xmlns:a16="http://schemas.microsoft.com/office/drawing/2014/main" id="{A467C0E0-B5BF-AF4E-9C3C-62B229D667F3}"/>
                </a:ext>
              </a:extLst>
            </p:cNvPr>
            <p:cNvSpPr/>
            <p:nvPr/>
          </p:nvSpPr>
          <p:spPr>
            <a:xfrm>
              <a:off x="7816060" y="1143000"/>
              <a:ext cx="2039139" cy="401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7EFECC0-12F5-654D-BC47-335FF6336AE7}"/>
                </a:ext>
              </a:extLst>
            </p:cNvPr>
            <p:cNvGrpSpPr/>
            <p:nvPr/>
          </p:nvGrpSpPr>
          <p:grpSpPr>
            <a:xfrm>
              <a:off x="7768181" y="1349406"/>
              <a:ext cx="2045135" cy="3400821"/>
              <a:chOff x="7768181" y="1349406"/>
              <a:chExt cx="2045135" cy="3400821"/>
            </a:xfrm>
          </p:grpSpPr>
          <p:sp>
            <p:nvSpPr>
              <p:cNvPr id="17" name="Rectangle 16">
                <a:extLst>
                  <a:ext uri="{FF2B5EF4-FFF2-40B4-BE49-F238E27FC236}">
                    <a16:creationId xmlns:a16="http://schemas.microsoft.com/office/drawing/2014/main" id="{811A3C88-4E4D-F349-917F-90313740B573}"/>
                  </a:ext>
                </a:extLst>
              </p:cNvPr>
              <p:cNvSpPr/>
              <p:nvPr/>
            </p:nvSpPr>
            <p:spPr>
              <a:xfrm>
                <a:off x="7892249" y="1349406"/>
                <a:ext cx="1873188" cy="852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220916-D380-4141-95D4-7886EE188763}"/>
                  </a:ext>
                </a:extLst>
              </p:cNvPr>
              <p:cNvSpPr/>
              <p:nvPr/>
            </p:nvSpPr>
            <p:spPr>
              <a:xfrm>
                <a:off x="7816060" y="1446753"/>
                <a:ext cx="1997256" cy="707886"/>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Trained</a:t>
                </a:r>
              </a:p>
              <a:p>
                <a:pPr algn="ctr"/>
                <a:r>
                  <a:rPr lang="en-US" sz="2000" b="0" cap="none" spc="0" dirty="0">
                    <a:ln w="0"/>
                    <a:solidFill>
                      <a:schemeClr val="tx1"/>
                    </a:solidFill>
                    <a:effectLst>
                      <a:outerShdw blurRad="38100" dist="19050" dir="2700000" algn="tl" rotWithShape="0">
                        <a:schemeClr val="dk1">
                          <a:alpha val="40000"/>
                        </a:schemeClr>
                      </a:outerShdw>
                    </a:effectLst>
                  </a:rPr>
                  <a:t>Model</a:t>
                </a:r>
              </a:p>
            </p:txBody>
          </p:sp>
          <p:sp>
            <p:nvSpPr>
              <p:cNvPr id="19" name="Rectangle 18">
                <a:extLst>
                  <a:ext uri="{FF2B5EF4-FFF2-40B4-BE49-F238E27FC236}">
                    <a16:creationId xmlns:a16="http://schemas.microsoft.com/office/drawing/2014/main" id="{5A318AA6-93D8-CF44-BB56-A6A94AF7F5F9}"/>
                  </a:ext>
                </a:extLst>
              </p:cNvPr>
              <p:cNvSpPr/>
              <p:nvPr/>
            </p:nvSpPr>
            <p:spPr>
              <a:xfrm>
                <a:off x="7899034" y="2406230"/>
                <a:ext cx="1873188" cy="1189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531D861-9A7D-EA4A-9F7C-681C9F76237B}"/>
                  </a:ext>
                </a:extLst>
              </p:cNvPr>
              <p:cNvSpPr/>
              <p:nvPr/>
            </p:nvSpPr>
            <p:spPr>
              <a:xfrm>
                <a:off x="7768181" y="2785634"/>
                <a:ext cx="1997256"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APIs</a:t>
                </a:r>
              </a:p>
            </p:txBody>
          </p:sp>
          <p:sp>
            <p:nvSpPr>
              <p:cNvPr id="21" name="Rectangle 20">
                <a:extLst>
                  <a:ext uri="{FF2B5EF4-FFF2-40B4-BE49-F238E27FC236}">
                    <a16:creationId xmlns:a16="http://schemas.microsoft.com/office/drawing/2014/main" id="{3252D891-0480-4142-96DE-8F8530630943}"/>
                  </a:ext>
                </a:extLst>
              </p:cNvPr>
              <p:cNvSpPr/>
              <p:nvPr/>
            </p:nvSpPr>
            <p:spPr>
              <a:xfrm>
                <a:off x="7899034" y="3897971"/>
                <a:ext cx="1873188" cy="852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C71C62-07C2-674D-B51F-9D0ED1292DC0}"/>
                  </a:ext>
                </a:extLst>
              </p:cNvPr>
              <p:cNvSpPr/>
              <p:nvPr/>
            </p:nvSpPr>
            <p:spPr>
              <a:xfrm>
                <a:off x="7816060" y="4046246"/>
                <a:ext cx="1997256"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Database</a:t>
                </a:r>
              </a:p>
            </p:txBody>
          </p:sp>
        </p:grpSp>
      </p:grpSp>
      <p:grpSp>
        <p:nvGrpSpPr>
          <p:cNvPr id="37" name="Group 36">
            <a:extLst>
              <a:ext uri="{FF2B5EF4-FFF2-40B4-BE49-F238E27FC236}">
                <a16:creationId xmlns:a16="http://schemas.microsoft.com/office/drawing/2014/main" id="{1F22C696-7B92-3F43-BE9F-DFCABD36C12F}"/>
              </a:ext>
            </a:extLst>
          </p:cNvPr>
          <p:cNvGrpSpPr/>
          <p:nvPr/>
        </p:nvGrpSpPr>
        <p:grpSpPr>
          <a:xfrm>
            <a:off x="1036220" y="1621321"/>
            <a:ext cx="2044332" cy="2777318"/>
            <a:chOff x="1320600" y="1646638"/>
            <a:chExt cx="2044332" cy="2777318"/>
          </a:xfrm>
        </p:grpSpPr>
        <p:grpSp>
          <p:nvGrpSpPr>
            <p:cNvPr id="27" name="Group 26">
              <a:extLst>
                <a:ext uri="{FF2B5EF4-FFF2-40B4-BE49-F238E27FC236}">
                  <a16:creationId xmlns:a16="http://schemas.microsoft.com/office/drawing/2014/main" id="{689F097A-5012-6048-8CF1-33E888478E94}"/>
                </a:ext>
              </a:extLst>
            </p:cNvPr>
            <p:cNvGrpSpPr/>
            <p:nvPr/>
          </p:nvGrpSpPr>
          <p:grpSpPr>
            <a:xfrm>
              <a:off x="1320600" y="1646638"/>
              <a:ext cx="2044332" cy="794464"/>
              <a:chOff x="1213773" y="3479485"/>
              <a:chExt cx="2044332" cy="794464"/>
            </a:xfrm>
          </p:grpSpPr>
          <p:sp>
            <p:nvSpPr>
              <p:cNvPr id="31" name="Rectangle 30">
                <a:extLst>
                  <a:ext uri="{FF2B5EF4-FFF2-40B4-BE49-F238E27FC236}">
                    <a16:creationId xmlns:a16="http://schemas.microsoft.com/office/drawing/2014/main" id="{D0195349-4D02-5041-8D42-E2FC934DE3BE}"/>
                  </a:ext>
                </a:extLst>
              </p:cNvPr>
              <p:cNvSpPr/>
              <p:nvPr/>
            </p:nvSpPr>
            <p:spPr>
              <a:xfrm>
                <a:off x="1233996" y="3479485"/>
                <a:ext cx="2024109" cy="794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64E8946-F093-B446-A18A-8E3461F24DB1}"/>
                  </a:ext>
                </a:extLst>
              </p:cNvPr>
              <p:cNvSpPr/>
              <p:nvPr/>
            </p:nvSpPr>
            <p:spPr>
              <a:xfrm>
                <a:off x="1213773" y="3690649"/>
                <a:ext cx="2031712"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Workforce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pic>
          <p:nvPicPr>
            <p:cNvPr id="34" name="Picture 33">
              <a:extLst>
                <a:ext uri="{FF2B5EF4-FFF2-40B4-BE49-F238E27FC236}">
                  <a16:creationId xmlns:a16="http://schemas.microsoft.com/office/drawing/2014/main" id="{32056089-E42C-7541-A149-470AB95DBEA6}"/>
                </a:ext>
              </a:extLst>
            </p:cNvPr>
            <p:cNvPicPr>
              <a:picLocks noChangeAspect="1"/>
            </p:cNvPicPr>
            <p:nvPr/>
          </p:nvPicPr>
          <p:blipFill>
            <a:blip r:embed="rId3"/>
            <a:stretch>
              <a:fillRect/>
            </a:stretch>
          </p:blipFill>
          <p:spPr>
            <a:xfrm>
              <a:off x="1340823" y="2453240"/>
              <a:ext cx="2011489" cy="1970716"/>
            </a:xfrm>
            <a:prstGeom prst="rect">
              <a:avLst/>
            </a:prstGeom>
          </p:spPr>
        </p:pic>
      </p:grpSp>
      <p:cxnSp>
        <p:nvCxnSpPr>
          <p:cNvPr id="6" name="Straight Arrow Connector 5">
            <a:extLst>
              <a:ext uri="{FF2B5EF4-FFF2-40B4-BE49-F238E27FC236}">
                <a16:creationId xmlns:a16="http://schemas.microsoft.com/office/drawing/2014/main" id="{A66373D0-70E4-A846-846E-B5981B81FE3D}"/>
              </a:ext>
            </a:extLst>
          </p:cNvPr>
          <p:cNvCxnSpPr>
            <a:cxnSpLocks/>
          </p:cNvCxnSpPr>
          <p:nvPr/>
        </p:nvCxnSpPr>
        <p:spPr>
          <a:xfrm flipV="1">
            <a:off x="3116637" y="2944993"/>
            <a:ext cx="5644938" cy="4987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562945C-874A-5D4F-98D6-C3B68DE6551E}"/>
              </a:ext>
            </a:extLst>
          </p:cNvPr>
          <p:cNvCxnSpPr>
            <a:cxnSpLocks/>
            <a:stCxn id="15" idx="1"/>
          </p:cNvCxnSpPr>
          <p:nvPr/>
        </p:nvCxnSpPr>
        <p:spPr>
          <a:xfrm flipH="1">
            <a:off x="3080552" y="3151517"/>
            <a:ext cx="5693643" cy="3454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5F0453C-C747-0B48-87FF-811F156A5A83}"/>
              </a:ext>
            </a:extLst>
          </p:cNvPr>
          <p:cNvCxnSpPr>
            <a:cxnSpLocks/>
          </p:cNvCxnSpPr>
          <p:nvPr/>
        </p:nvCxnSpPr>
        <p:spPr>
          <a:xfrm flipV="1">
            <a:off x="10437812" y="2101660"/>
            <a:ext cx="0" cy="4699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208BC83-8882-354A-9598-4B1192232B06}"/>
              </a:ext>
            </a:extLst>
          </p:cNvPr>
          <p:cNvCxnSpPr>
            <a:cxnSpLocks/>
          </p:cNvCxnSpPr>
          <p:nvPr/>
        </p:nvCxnSpPr>
        <p:spPr>
          <a:xfrm flipV="1">
            <a:off x="10437812" y="3429000"/>
            <a:ext cx="0" cy="4699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8A15F84-1D54-8843-B14F-1F8BD2B1E891}"/>
              </a:ext>
            </a:extLst>
          </p:cNvPr>
          <p:cNvCxnSpPr>
            <a:cxnSpLocks/>
          </p:cNvCxnSpPr>
          <p:nvPr/>
        </p:nvCxnSpPr>
        <p:spPr>
          <a:xfrm>
            <a:off x="9152029" y="2131485"/>
            <a:ext cx="0" cy="46201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0E2E44-56EC-8D4E-9CED-0A5E8F6C6AFC}"/>
              </a:ext>
            </a:extLst>
          </p:cNvPr>
          <p:cNvCxnSpPr>
            <a:cxnSpLocks/>
          </p:cNvCxnSpPr>
          <p:nvPr/>
        </p:nvCxnSpPr>
        <p:spPr>
          <a:xfrm>
            <a:off x="9143782" y="3506519"/>
            <a:ext cx="0" cy="46201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8740054-2480-E04E-A4A4-2EF27F22D82C}"/>
              </a:ext>
            </a:extLst>
          </p:cNvPr>
          <p:cNvSpPr/>
          <p:nvPr/>
        </p:nvSpPr>
        <p:spPr>
          <a:xfrm>
            <a:off x="1286222" y="5305154"/>
            <a:ext cx="1551929"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Client</a:t>
            </a:r>
          </a:p>
        </p:txBody>
      </p:sp>
    </p:spTree>
    <p:extLst>
      <p:ext uri="{BB962C8B-B14F-4D97-AF65-F5344CB8AC3E}">
        <p14:creationId xmlns:p14="http://schemas.microsoft.com/office/powerpoint/2010/main" val="315869181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16CC-CF98-9645-9DF7-3C666D879D26}"/>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E9C21B79-A515-9249-9386-DC9749F5147F}"/>
              </a:ext>
            </a:extLst>
          </p:cNvPr>
          <p:cNvSpPr>
            <a:spLocks noGrp="1"/>
          </p:cNvSpPr>
          <p:nvPr>
            <p:ph idx="1"/>
          </p:nvPr>
        </p:nvSpPr>
        <p:spPr>
          <a:xfrm>
            <a:off x="1154954" y="2621255"/>
            <a:ext cx="8825659" cy="3416300"/>
          </a:xfrm>
        </p:spPr>
        <p:txBody>
          <a:bodyPr/>
          <a:lstStyle/>
          <a:p>
            <a:r>
              <a:rPr lang="en-US" dirty="0"/>
              <a:t>We are currently reliant on the manual decisions of the resources for keeping their experience optimal. Once we grow more confident with the model, we can aim for better efficiency by providing active guidance.</a:t>
            </a:r>
          </a:p>
          <a:p>
            <a:r>
              <a:rPr lang="en-US" dirty="0"/>
              <a:t>Concurrently predicting possible drop in the intensity of the hotspots considering time taken to reach there.</a:t>
            </a:r>
          </a:p>
          <a:p>
            <a:r>
              <a:rPr lang="en-US" dirty="0"/>
              <a:t>Predicting drivers movement on the go to reduce sudden mass movement into higher intensity areas</a:t>
            </a:r>
          </a:p>
          <a:p>
            <a:endParaRPr lang="en-US" dirty="0"/>
          </a:p>
        </p:txBody>
      </p:sp>
    </p:spTree>
    <p:extLst>
      <p:ext uri="{BB962C8B-B14F-4D97-AF65-F5344CB8AC3E}">
        <p14:creationId xmlns:p14="http://schemas.microsoft.com/office/powerpoint/2010/main" val="9127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AB86-4069-C24A-8C32-206EC65AC285}"/>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rPr>
              <a:t>Demo</a:t>
            </a:r>
          </a:p>
        </p:txBody>
      </p:sp>
    </p:spTree>
    <p:extLst>
      <p:ext uri="{BB962C8B-B14F-4D97-AF65-F5344CB8AC3E}">
        <p14:creationId xmlns:p14="http://schemas.microsoft.com/office/powerpoint/2010/main" val="685193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{D50AFD34-C51C-A140-ABDF-38D6BB4F6D7E}tf10001076</Template>
  <TotalTime>234</TotalTime>
  <Words>155</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Intelligent optimization of distribution of resources </vt:lpstr>
      <vt:lpstr>What?</vt:lpstr>
      <vt:lpstr>Why?</vt:lpstr>
      <vt:lpstr>How?</vt:lpstr>
      <vt:lpstr>PowerPoint Presentation</vt:lpstr>
      <vt:lpstr>Future Scope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optimized distribution of resources</dc:title>
  <dc:creator>Rishabh Jain</dc:creator>
  <cp:lastModifiedBy>Rishabh Jain</cp:lastModifiedBy>
  <cp:revision>9</cp:revision>
  <dcterms:created xsi:type="dcterms:W3CDTF">2019-01-12T22:29:15Z</dcterms:created>
  <dcterms:modified xsi:type="dcterms:W3CDTF">2019-01-13T02:24:09Z</dcterms:modified>
</cp:coreProperties>
</file>