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10"/>
  </p:notesMasterIdLst>
  <p:sldIdLst>
    <p:sldId id="256" r:id="rId2"/>
    <p:sldId id="268" r:id="rId3"/>
    <p:sldId id="260" r:id="rId4"/>
    <p:sldId id="273" r:id="rId5"/>
    <p:sldId id="277" r:id="rId6"/>
    <p:sldId id="274" r:id="rId7"/>
    <p:sldId id="275" r:id="rId8"/>
    <p:sldId id="27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B34B0A-4795-41B1-8D1E-FAC528E364A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BC53B26-6998-4FE6-8982-CAB83A45D815}">
      <dgm:prSet phldrT="[Text]"/>
      <dgm:spPr/>
      <dgm:t>
        <a:bodyPr/>
        <a:lstStyle/>
        <a:p>
          <a:r>
            <a:rPr lang="en-IN" dirty="0"/>
            <a:t>Aims</a:t>
          </a:r>
        </a:p>
      </dgm:t>
    </dgm:pt>
    <dgm:pt modelId="{74AB2BAC-3F76-4FC8-97A8-46F4F3DD103A}" type="parTrans" cxnId="{F05CB287-1F36-4D51-856B-EF4D3E06C2C1}">
      <dgm:prSet/>
      <dgm:spPr/>
      <dgm:t>
        <a:bodyPr/>
        <a:lstStyle/>
        <a:p>
          <a:endParaRPr lang="en-IN"/>
        </a:p>
      </dgm:t>
    </dgm:pt>
    <dgm:pt modelId="{F2912BF7-B769-4C0D-925E-596B2D3A951A}" type="sibTrans" cxnId="{F05CB287-1F36-4D51-856B-EF4D3E06C2C1}">
      <dgm:prSet/>
      <dgm:spPr/>
      <dgm:t>
        <a:bodyPr/>
        <a:lstStyle/>
        <a:p>
          <a:endParaRPr lang="en-IN"/>
        </a:p>
      </dgm:t>
    </dgm:pt>
    <dgm:pt modelId="{4B90CB0A-6747-4F3C-A58C-E92B4D4437BF}">
      <dgm:prSet phldrT="[Text]" custT="1"/>
      <dgm:spPr/>
      <dgm:t>
        <a:bodyPr/>
        <a:lstStyle/>
        <a:p>
          <a:r>
            <a:rPr lang="en-US" sz="1600" b="0" i="0" dirty="0"/>
            <a:t>Create a maze and generate both a volumetric and a feature map by parsing a configuration file. The user should then be able to specify a destination location and a two-wheeled differential drive robot should then navigate from its current position to the destination using a planning algorithm</a:t>
          </a:r>
          <a:r>
            <a:rPr lang="en-US" sz="1800" b="0" i="0" dirty="0"/>
            <a:t>.</a:t>
          </a:r>
          <a:endParaRPr lang="en-IN" sz="1800" b="0" dirty="0"/>
        </a:p>
      </dgm:t>
    </dgm:pt>
    <dgm:pt modelId="{256ECA98-3B4F-4108-8A9F-53B09902622D}" type="parTrans" cxnId="{18CA7309-96C5-4CE3-8087-56675D263456}">
      <dgm:prSet/>
      <dgm:spPr/>
      <dgm:t>
        <a:bodyPr/>
        <a:lstStyle/>
        <a:p>
          <a:endParaRPr lang="en-IN"/>
        </a:p>
      </dgm:t>
    </dgm:pt>
    <dgm:pt modelId="{0FAC33F6-C29D-40C2-BDA6-5E891FC072C8}" type="sibTrans" cxnId="{18CA7309-96C5-4CE3-8087-56675D263456}">
      <dgm:prSet/>
      <dgm:spPr/>
      <dgm:t>
        <a:bodyPr/>
        <a:lstStyle/>
        <a:p>
          <a:endParaRPr lang="en-IN"/>
        </a:p>
      </dgm:t>
    </dgm:pt>
    <dgm:pt modelId="{B86DB81C-5338-4BE4-9031-59379F535D10}">
      <dgm:prSet phldrT="[Text]"/>
      <dgm:spPr/>
      <dgm:t>
        <a:bodyPr/>
        <a:lstStyle/>
        <a:p>
          <a:r>
            <a:rPr lang="en-IN" dirty="0"/>
            <a:t>Objectives</a:t>
          </a:r>
        </a:p>
      </dgm:t>
    </dgm:pt>
    <dgm:pt modelId="{696B3C36-2A67-47A4-A3AC-A6FF9EB6A264}" type="parTrans" cxnId="{B6362076-0EBB-45CB-991B-F26AB7021F25}">
      <dgm:prSet/>
      <dgm:spPr/>
      <dgm:t>
        <a:bodyPr/>
        <a:lstStyle/>
        <a:p>
          <a:endParaRPr lang="en-IN"/>
        </a:p>
      </dgm:t>
    </dgm:pt>
    <dgm:pt modelId="{706A37CE-7095-49F7-BA1D-0E9546FFEF35}" type="sibTrans" cxnId="{B6362076-0EBB-45CB-991B-F26AB7021F25}">
      <dgm:prSet/>
      <dgm:spPr/>
      <dgm:t>
        <a:bodyPr/>
        <a:lstStyle/>
        <a:p>
          <a:endParaRPr lang="en-IN"/>
        </a:p>
      </dgm:t>
    </dgm:pt>
    <dgm:pt modelId="{C9A74616-F663-4D3B-9048-41FDA3C2BCD5}">
      <dgm:prSet phldrT="[Text]"/>
      <dgm:spPr/>
      <dgm:t>
        <a:bodyPr/>
        <a:lstStyle/>
        <a:p>
          <a:r>
            <a:rPr lang="en-IN" b="1" dirty="0"/>
            <a:t>Build a test maze and two evaluation mazes of increasing complexity </a:t>
          </a:r>
        </a:p>
      </dgm:t>
    </dgm:pt>
    <dgm:pt modelId="{A9F0C781-C197-4BE9-BAE5-DC656182D01A}" type="parTrans" cxnId="{86F20541-34A7-498A-A6FB-F87A9C72E314}">
      <dgm:prSet/>
      <dgm:spPr/>
      <dgm:t>
        <a:bodyPr/>
        <a:lstStyle/>
        <a:p>
          <a:endParaRPr lang="en-IN"/>
        </a:p>
      </dgm:t>
    </dgm:pt>
    <dgm:pt modelId="{6B16D113-E36B-470D-BF44-327187FF6954}" type="sibTrans" cxnId="{86F20541-34A7-498A-A6FB-F87A9C72E314}">
      <dgm:prSet/>
      <dgm:spPr/>
      <dgm:t>
        <a:bodyPr/>
        <a:lstStyle/>
        <a:p>
          <a:endParaRPr lang="en-IN"/>
        </a:p>
      </dgm:t>
    </dgm:pt>
    <dgm:pt modelId="{7C89CA81-4E56-4986-9672-37EA29801230}">
      <dgm:prSet phldrT="[Text]"/>
      <dgm:spPr/>
      <dgm:t>
        <a:bodyPr/>
        <a:lstStyle/>
        <a:p>
          <a:r>
            <a:rPr lang="en-GB" b="1" dirty="0"/>
            <a:t>Create a volumetric (grid-based binary) map to aid in maze visualisation</a:t>
          </a:r>
          <a:endParaRPr lang="en-IN" b="1" dirty="0"/>
        </a:p>
      </dgm:t>
    </dgm:pt>
    <dgm:pt modelId="{49EE3B79-7AA0-4F72-9DE4-C904A7ED9F08}" type="parTrans" cxnId="{0198209A-AADC-441B-9350-8D4B4164209A}">
      <dgm:prSet/>
      <dgm:spPr/>
      <dgm:t>
        <a:bodyPr/>
        <a:lstStyle/>
        <a:p>
          <a:endParaRPr lang="en-IN"/>
        </a:p>
      </dgm:t>
    </dgm:pt>
    <dgm:pt modelId="{993ACA67-6827-40C8-B3C3-AF33992B21F2}" type="sibTrans" cxnId="{0198209A-AADC-441B-9350-8D4B4164209A}">
      <dgm:prSet/>
      <dgm:spPr/>
      <dgm:t>
        <a:bodyPr/>
        <a:lstStyle/>
        <a:p>
          <a:endParaRPr lang="en-IN"/>
        </a:p>
      </dgm:t>
    </dgm:pt>
    <dgm:pt modelId="{0DE90424-3431-4E95-A408-ED450682611D}">
      <dgm:prSet phldrT="[Text]"/>
      <dgm:spPr/>
      <dgm:t>
        <a:bodyPr/>
        <a:lstStyle/>
        <a:p>
          <a:r>
            <a:rPr lang="en-GB" b="1" dirty="0"/>
            <a:t>Create a feature (graph-based) map with nodes at intersections</a:t>
          </a:r>
          <a:endParaRPr lang="en-IN" b="1" dirty="0"/>
        </a:p>
      </dgm:t>
    </dgm:pt>
    <dgm:pt modelId="{043BD34C-B0E7-48E1-A182-2E6531F03004}" type="parTrans" cxnId="{8BDCD9CC-879F-4820-B8FA-F9FF7D0F08E2}">
      <dgm:prSet/>
      <dgm:spPr/>
      <dgm:t>
        <a:bodyPr/>
        <a:lstStyle/>
        <a:p>
          <a:endParaRPr lang="en-IN"/>
        </a:p>
      </dgm:t>
    </dgm:pt>
    <dgm:pt modelId="{4B8114DD-9E4D-4204-B7FC-D3B7DF8BB158}" type="sibTrans" cxnId="{8BDCD9CC-879F-4820-B8FA-F9FF7D0F08E2}">
      <dgm:prSet/>
      <dgm:spPr/>
      <dgm:t>
        <a:bodyPr/>
        <a:lstStyle/>
        <a:p>
          <a:endParaRPr lang="en-IN"/>
        </a:p>
      </dgm:t>
    </dgm:pt>
    <dgm:pt modelId="{C17A7C25-2C26-4924-A032-519E4AA8F644}">
      <dgm:prSet phldrT="[Text]"/>
      <dgm:spPr/>
      <dgm:t>
        <a:bodyPr/>
        <a:lstStyle/>
        <a:p>
          <a:r>
            <a:rPr lang="en-GB" b="1" dirty="0"/>
            <a:t>Implement a route planning algorithm (A*) that uses the feature map to discover a route to a certain location.</a:t>
          </a:r>
          <a:endParaRPr lang="en-IN" b="1" dirty="0"/>
        </a:p>
      </dgm:t>
    </dgm:pt>
    <dgm:pt modelId="{231A2FAC-F64B-41F1-B215-628DD5A18875}" type="parTrans" cxnId="{864D070D-E545-4CE2-A174-2704537438E1}">
      <dgm:prSet/>
      <dgm:spPr/>
      <dgm:t>
        <a:bodyPr/>
        <a:lstStyle/>
        <a:p>
          <a:endParaRPr lang="en-IN"/>
        </a:p>
      </dgm:t>
    </dgm:pt>
    <dgm:pt modelId="{6D762CD5-B9EA-4105-8313-2D4F44C18A8D}" type="sibTrans" cxnId="{864D070D-E545-4CE2-A174-2704537438E1}">
      <dgm:prSet/>
      <dgm:spPr/>
      <dgm:t>
        <a:bodyPr/>
        <a:lstStyle/>
        <a:p>
          <a:endParaRPr lang="en-IN"/>
        </a:p>
      </dgm:t>
    </dgm:pt>
    <dgm:pt modelId="{882EA4BD-838D-4BD3-9795-51A962666820}">
      <dgm:prSet phldrT="[Text]"/>
      <dgm:spPr/>
      <dgm:t>
        <a:bodyPr/>
        <a:lstStyle/>
        <a:p>
          <a:r>
            <a:rPr lang="en-GB" b="1" dirty="0"/>
            <a:t>Create a user-friendly interface for </a:t>
          </a:r>
          <a:r>
            <a:rPr lang="en-GB" b="1" dirty="0" err="1"/>
            <a:t>Webots</a:t>
          </a:r>
          <a:r>
            <a:rPr lang="en-GB" b="1" dirty="0"/>
            <a:t> so that users may choose a destination and provide telemetry.</a:t>
          </a:r>
          <a:endParaRPr lang="en-IN" b="1" dirty="0"/>
        </a:p>
      </dgm:t>
    </dgm:pt>
    <dgm:pt modelId="{1DC4EB08-63EB-459C-96E1-945B384F324C}" type="parTrans" cxnId="{F3F9A3FC-E081-4BC7-8300-65E236CE0721}">
      <dgm:prSet/>
      <dgm:spPr/>
      <dgm:t>
        <a:bodyPr/>
        <a:lstStyle/>
        <a:p>
          <a:endParaRPr lang="en-IN"/>
        </a:p>
      </dgm:t>
    </dgm:pt>
    <dgm:pt modelId="{9B70B1B6-BD9D-4E03-97E0-9DEB0DBE8A84}" type="sibTrans" cxnId="{F3F9A3FC-E081-4BC7-8300-65E236CE0721}">
      <dgm:prSet/>
      <dgm:spPr/>
      <dgm:t>
        <a:bodyPr/>
        <a:lstStyle/>
        <a:p>
          <a:endParaRPr lang="en-IN"/>
        </a:p>
      </dgm:t>
    </dgm:pt>
    <dgm:pt modelId="{ED663C50-312C-453E-AF28-A51C9E6F6EC1}">
      <dgm:prSet phldrT="[Text]"/>
      <dgm:spPr/>
      <dgm:t>
        <a:bodyPr/>
        <a:lstStyle/>
        <a:p>
          <a:r>
            <a:rPr lang="en-GB" b="1" i="0" dirty="0"/>
            <a:t>a differential drive robot should use a wall following (or other) algorithm to navigate the map.</a:t>
          </a:r>
          <a:br>
            <a:rPr lang="en-GB" b="1" i="0" dirty="0"/>
          </a:br>
          <a:endParaRPr lang="en-IN" b="1" dirty="0"/>
        </a:p>
      </dgm:t>
    </dgm:pt>
    <dgm:pt modelId="{43AFA1E5-24DF-440E-BFD6-CE6C06867025}" type="parTrans" cxnId="{A0D71F0B-280E-4AC2-8F94-F4909F0A40F7}">
      <dgm:prSet/>
      <dgm:spPr/>
      <dgm:t>
        <a:bodyPr/>
        <a:lstStyle/>
        <a:p>
          <a:endParaRPr lang="en-GB"/>
        </a:p>
      </dgm:t>
    </dgm:pt>
    <dgm:pt modelId="{FFEDEE62-D98C-4CC7-9D79-FDE42319E43E}" type="sibTrans" cxnId="{A0D71F0B-280E-4AC2-8F94-F4909F0A40F7}">
      <dgm:prSet/>
      <dgm:spPr/>
      <dgm:t>
        <a:bodyPr/>
        <a:lstStyle/>
        <a:p>
          <a:endParaRPr lang="en-GB"/>
        </a:p>
      </dgm:t>
    </dgm:pt>
    <dgm:pt modelId="{9DB489DA-511C-4298-A81D-84F232E486EA}" type="pres">
      <dgm:prSet presAssocID="{19B34B0A-4795-41B1-8D1E-FAC528E364AB}" presName="Name0" presStyleCnt="0">
        <dgm:presLayoutVars>
          <dgm:dir/>
          <dgm:animLvl val="lvl"/>
          <dgm:resizeHandles val="exact"/>
        </dgm:presLayoutVars>
      </dgm:prSet>
      <dgm:spPr/>
    </dgm:pt>
    <dgm:pt modelId="{14F5CB5A-E4D3-41F6-A2A4-7BCC4CDA7754}" type="pres">
      <dgm:prSet presAssocID="{2BC53B26-6998-4FE6-8982-CAB83A45D815}" presName="linNode" presStyleCnt="0"/>
      <dgm:spPr/>
    </dgm:pt>
    <dgm:pt modelId="{08FDDC61-28BA-427E-9774-6439A05A1310}" type="pres">
      <dgm:prSet presAssocID="{2BC53B26-6998-4FE6-8982-CAB83A45D81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946A5D99-6E1D-41E8-A955-F81A4E87141E}" type="pres">
      <dgm:prSet presAssocID="{2BC53B26-6998-4FE6-8982-CAB83A45D815}" presName="descendantText" presStyleLbl="alignAccFollowNode1" presStyleIdx="0" presStyleCnt="2">
        <dgm:presLayoutVars>
          <dgm:bulletEnabled val="1"/>
        </dgm:presLayoutVars>
      </dgm:prSet>
      <dgm:spPr/>
    </dgm:pt>
    <dgm:pt modelId="{3EEE7E2E-E4F8-4128-9D81-FD04F2C96441}" type="pres">
      <dgm:prSet presAssocID="{F2912BF7-B769-4C0D-925E-596B2D3A951A}" presName="sp" presStyleCnt="0"/>
      <dgm:spPr/>
    </dgm:pt>
    <dgm:pt modelId="{3872F0A7-0D63-4FBF-A575-FC998C37BAE6}" type="pres">
      <dgm:prSet presAssocID="{B86DB81C-5338-4BE4-9031-59379F535D10}" presName="linNode" presStyleCnt="0"/>
      <dgm:spPr/>
    </dgm:pt>
    <dgm:pt modelId="{729B02A7-B3B6-4D81-B3E0-B6E9B4D1CD72}" type="pres">
      <dgm:prSet presAssocID="{B86DB81C-5338-4BE4-9031-59379F535D10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E3E91773-1702-4CEF-BFD4-9099624A54C5}" type="pres">
      <dgm:prSet presAssocID="{B86DB81C-5338-4BE4-9031-59379F535D10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18CA7309-96C5-4CE3-8087-56675D263456}" srcId="{2BC53B26-6998-4FE6-8982-CAB83A45D815}" destId="{4B90CB0A-6747-4F3C-A58C-E92B4D4437BF}" srcOrd="0" destOrd="0" parTransId="{256ECA98-3B4F-4108-8A9F-53B09902622D}" sibTransId="{0FAC33F6-C29D-40C2-BDA6-5E891FC072C8}"/>
    <dgm:cxn modelId="{A0D71F0B-280E-4AC2-8F94-F4909F0A40F7}" srcId="{B86DB81C-5338-4BE4-9031-59379F535D10}" destId="{ED663C50-312C-453E-AF28-A51C9E6F6EC1}" srcOrd="5" destOrd="0" parTransId="{43AFA1E5-24DF-440E-BFD6-CE6C06867025}" sibTransId="{FFEDEE62-D98C-4CC7-9D79-FDE42319E43E}"/>
    <dgm:cxn modelId="{1007D60B-B686-4859-864F-8C2F6F0615F5}" type="presOf" srcId="{C17A7C25-2C26-4924-A032-519E4AA8F644}" destId="{E3E91773-1702-4CEF-BFD4-9099624A54C5}" srcOrd="0" destOrd="3" presId="urn:microsoft.com/office/officeart/2005/8/layout/vList5"/>
    <dgm:cxn modelId="{864D070D-E545-4CE2-A174-2704537438E1}" srcId="{B86DB81C-5338-4BE4-9031-59379F535D10}" destId="{C17A7C25-2C26-4924-A032-519E4AA8F644}" srcOrd="3" destOrd="0" parTransId="{231A2FAC-F64B-41F1-B215-628DD5A18875}" sibTransId="{6D762CD5-B9EA-4105-8313-2D4F44C18A8D}"/>
    <dgm:cxn modelId="{0DB51F11-65C3-46A2-B7E1-4D95ABECCF90}" type="presOf" srcId="{ED663C50-312C-453E-AF28-A51C9E6F6EC1}" destId="{E3E91773-1702-4CEF-BFD4-9099624A54C5}" srcOrd="0" destOrd="5" presId="urn:microsoft.com/office/officeart/2005/8/layout/vList5"/>
    <dgm:cxn modelId="{A0A34734-345C-47C5-BBB4-464821296E64}" type="presOf" srcId="{4B90CB0A-6747-4F3C-A58C-E92B4D4437BF}" destId="{946A5D99-6E1D-41E8-A955-F81A4E87141E}" srcOrd="0" destOrd="0" presId="urn:microsoft.com/office/officeart/2005/8/layout/vList5"/>
    <dgm:cxn modelId="{86BB6D3A-7D9D-4912-9C65-6CA41E935FA1}" type="presOf" srcId="{2BC53B26-6998-4FE6-8982-CAB83A45D815}" destId="{08FDDC61-28BA-427E-9774-6439A05A1310}" srcOrd="0" destOrd="0" presId="urn:microsoft.com/office/officeart/2005/8/layout/vList5"/>
    <dgm:cxn modelId="{86F20541-34A7-498A-A6FB-F87A9C72E314}" srcId="{B86DB81C-5338-4BE4-9031-59379F535D10}" destId="{C9A74616-F663-4D3B-9048-41FDA3C2BCD5}" srcOrd="0" destOrd="0" parTransId="{A9F0C781-C197-4BE9-BAE5-DC656182D01A}" sibTransId="{6B16D113-E36B-470D-BF44-327187FF6954}"/>
    <dgm:cxn modelId="{EFE0126D-EAF7-4231-8B32-E5B927B153F3}" type="presOf" srcId="{19B34B0A-4795-41B1-8D1E-FAC528E364AB}" destId="{9DB489DA-511C-4298-A81D-84F232E486EA}" srcOrd="0" destOrd="0" presId="urn:microsoft.com/office/officeart/2005/8/layout/vList5"/>
    <dgm:cxn modelId="{B6362076-0EBB-45CB-991B-F26AB7021F25}" srcId="{19B34B0A-4795-41B1-8D1E-FAC528E364AB}" destId="{B86DB81C-5338-4BE4-9031-59379F535D10}" srcOrd="1" destOrd="0" parTransId="{696B3C36-2A67-47A4-A3AC-A6FF9EB6A264}" sibTransId="{706A37CE-7095-49F7-BA1D-0E9546FFEF35}"/>
    <dgm:cxn modelId="{F05CB287-1F36-4D51-856B-EF4D3E06C2C1}" srcId="{19B34B0A-4795-41B1-8D1E-FAC528E364AB}" destId="{2BC53B26-6998-4FE6-8982-CAB83A45D815}" srcOrd="0" destOrd="0" parTransId="{74AB2BAC-3F76-4FC8-97A8-46F4F3DD103A}" sibTransId="{F2912BF7-B769-4C0D-925E-596B2D3A951A}"/>
    <dgm:cxn modelId="{3FC5818B-4730-4DF6-BF19-6608D42EA661}" type="presOf" srcId="{7C89CA81-4E56-4986-9672-37EA29801230}" destId="{E3E91773-1702-4CEF-BFD4-9099624A54C5}" srcOrd="0" destOrd="1" presId="urn:microsoft.com/office/officeart/2005/8/layout/vList5"/>
    <dgm:cxn modelId="{0198209A-AADC-441B-9350-8D4B4164209A}" srcId="{B86DB81C-5338-4BE4-9031-59379F535D10}" destId="{7C89CA81-4E56-4986-9672-37EA29801230}" srcOrd="1" destOrd="0" parTransId="{49EE3B79-7AA0-4F72-9DE4-C904A7ED9F08}" sibTransId="{993ACA67-6827-40C8-B3C3-AF33992B21F2}"/>
    <dgm:cxn modelId="{904588AB-8F84-4C75-8B98-FF1E23E9B868}" type="presOf" srcId="{C9A74616-F663-4D3B-9048-41FDA3C2BCD5}" destId="{E3E91773-1702-4CEF-BFD4-9099624A54C5}" srcOrd="0" destOrd="0" presId="urn:microsoft.com/office/officeart/2005/8/layout/vList5"/>
    <dgm:cxn modelId="{9F787FC0-315D-49C9-A3AF-25D3C9410919}" type="presOf" srcId="{882EA4BD-838D-4BD3-9795-51A962666820}" destId="{E3E91773-1702-4CEF-BFD4-9099624A54C5}" srcOrd="0" destOrd="4" presId="urn:microsoft.com/office/officeart/2005/8/layout/vList5"/>
    <dgm:cxn modelId="{8BDCD9CC-879F-4820-B8FA-F9FF7D0F08E2}" srcId="{B86DB81C-5338-4BE4-9031-59379F535D10}" destId="{0DE90424-3431-4E95-A408-ED450682611D}" srcOrd="2" destOrd="0" parTransId="{043BD34C-B0E7-48E1-A182-2E6531F03004}" sibTransId="{4B8114DD-9E4D-4204-B7FC-D3B7DF8BB158}"/>
    <dgm:cxn modelId="{9915A5EB-2EBD-448A-8FE1-63E4ABDE0A80}" type="presOf" srcId="{0DE90424-3431-4E95-A408-ED450682611D}" destId="{E3E91773-1702-4CEF-BFD4-9099624A54C5}" srcOrd="0" destOrd="2" presId="urn:microsoft.com/office/officeart/2005/8/layout/vList5"/>
    <dgm:cxn modelId="{5E0D6AF4-8D0B-47B6-B509-7BE71EBF07D8}" type="presOf" srcId="{B86DB81C-5338-4BE4-9031-59379F535D10}" destId="{729B02A7-B3B6-4D81-B3E0-B6E9B4D1CD72}" srcOrd="0" destOrd="0" presId="urn:microsoft.com/office/officeart/2005/8/layout/vList5"/>
    <dgm:cxn modelId="{F3F9A3FC-E081-4BC7-8300-65E236CE0721}" srcId="{B86DB81C-5338-4BE4-9031-59379F535D10}" destId="{882EA4BD-838D-4BD3-9795-51A962666820}" srcOrd="4" destOrd="0" parTransId="{1DC4EB08-63EB-459C-96E1-945B384F324C}" sibTransId="{9B70B1B6-BD9D-4E03-97E0-9DEB0DBE8A84}"/>
    <dgm:cxn modelId="{949D36A4-5022-4D6C-A20D-122441B7B55E}" type="presParOf" srcId="{9DB489DA-511C-4298-A81D-84F232E486EA}" destId="{14F5CB5A-E4D3-41F6-A2A4-7BCC4CDA7754}" srcOrd="0" destOrd="0" presId="urn:microsoft.com/office/officeart/2005/8/layout/vList5"/>
    <dgm:cxn modelId="{C7DCF968-0503-4A8A-B542-85E73B13E5CD}" type="presParOf" srcId="{14F5CB5A-E4D3-41F6-A2A4-7BCC4CDA7754}" destId="{08FDDC61-28BA-427E-9774-6439A05A1310}" srcOrd="0" destOrd="0" presId="urn:microsoft.com/office/officeart/2005/8/layout/vList5"/>
    <dgm:cxn modelId="{77070F7A-3BA6-4180-BF2F-74D6F393F691}" type="presParOf" srcId="{14F5CB5A-E4D3-41F6-A2A4-7BCC4CDA7754}" destId="{946A5D99-6E1D-41E8-A955-F81A4E87141E}" srcOrd="1" destOrd="0" presId="urn:microsoft.com/office/officeart/2005/8/layout/vList5"/>
    <dgm:cxn modelId="{987B2472-F4AA-498A-A000-50A946F8E681}" type="presParOf" srcId="{9DB489DA-511C-4298-A81D-84F232E486EA}" destId="{3EEE7E2E-E4F8-4128-9D81-FD04F2C96441}" srcOrd="1" destOrd="0" presId="urn:microsoft.com/office/officeart/2005/8/layout/vList5"/>
    <dgm:cxn modelId="{CEE9A106-9167-4F00-A287-1A607BBCDFDA}" type="presParOf" srcId="{9DB489DA-511C-4298-A81D-84F232E486EA}" destId="{3872F0A7-0D63-4FBF-A575-FC998C37BAE6}" srcOrd="2" destOrd="0" presId="urn:microsoft.com/office/officeart/2005/8/layout/vList5"/>
    <dgm:cxn modelId="{AA065900-9F03-4AB2-8A8D-99AC4A7F848C}" type="presParOf" srcId="{3872F0A7-0D63-4FBF-A575-FC998C37BAE6}" destId="{729B02A7-B3B6-4D81-B3E0-B6E9B4D1CD72}" srcOrd="0" destOrd="0" presId="urn:microsoft.com/office/officeart/2005/8/layout/vList5"/>
    <dgm:cxn modelId="{6DF7E4D7-4856-48EC-BA14-97256B5F3A4E}" type="presParOf" srcId="{3872F0A7-0D63-4FBF-A575-FC998C37BAE6}" destId="{E3E91773-1702-4CEF-BFD4-9099624A54C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6A5D99-6E1D-41E8-A955-F81A4E87141E}">
      <dsp:nvSpPr>
        <dsp:cNvPr id="0" name=""/>
        <dsp:cNvSpPr/>
      </dsp:nvSpPr>
      <dsp:spPr>
        <a:xfrm rot="5400000">
          <a:off x="5034726" y="-1568181"/>
          <a:ext cx="2055491" cy="57058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Create a maze and generate both a volumetric and a feature map by parsing a configuration file. The user should then be able to specify a destination location and a two-wheeled differential drive robot should then navigate from its current position to the destination using a planning algorithm</a:t>
          </a:r>
          <a:r>
            <a:rPr lang="en-US" sz="1800" b="0" i="0" kern="1200" dirty="0"/>
            <a:t>.</a:t>
          </a:r>
          <a:endParaRPr lang="en-IN" sz="1800" b="0" kern="1200" dirty="0"/>
        </a:p>
      </dsp:txBody>
      <dsp:txXfrm rot="-5400000">
        <a:off x="3209544" y="357342"/>
        <a:ext cx="5605515" cy="1854809"/>
      </dsp:txXfrm>
    </dsp:sp>
    <dsp:sp modelId="{08FDDC61-28BA-427E-9774-6439A05A1310}">
      <dsp:nvSpPr>
        <dsp:cNvPr id="0" name=""/>
        <dsp:cNvSpPr/>
      </dsp:nvSpPr>
      <dsp:spPr>
        <a:xfrm>
          <a:off x="0" y="64"/>
          <a:ext cx="3209544" cy="25693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dirty="0"/>
            <a:t>Aims</a:t>
          </a:r>
        </a:p>
      </dsp:txBody>
      <dsp:txXfrm>
        <a:off x="125426" y="125490"/>
        <a:ext cx="2958692" cy="2318512"/>
      </dsp:txXfrm>
    </dsp:sp>
    <dsp:sp modelId="{E3E91773-1702-4CEF-BFD4-9099624A54C5}">
      <dsp:nvSpPr>
        <dsp:cNvPr id="0" name=""/>
        <dsp:cNvSpPr/>
      </dsp:nvSpPr>
      <dsp:spPr>
        <a:xfrm rot="5400000">
          <a:off x="5034726" y="1129650"/>
          <a:ext cx="2055491" cy="57058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b="1" kern="1200" dirty="0"/>
            <a:t>Build a test maze and two evaluation mazes of increasing complexity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b="1" kern="1200" dirty="0"/>
            <a:t>Create a volumetric (grid-based binary) map to aid in maze visualisation</a:t>
          </a:r>
          <a:endParaRPr lang="en-IN" sz="11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b="1" kern="1200" dirty="0"/>
            <a:t>Create a feature (graph-based) map with nodes at intersections</a:t>
          </a:r>
          <a:endParaRPr lang="en-IN" sz="11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b="1" kern="1200" dirty="0"/>
            <a:t>Implement a route planning algorithm (A*) that uses the feature map to discover a route to a certain location.</a:t>
          </a:r>
          <a:endParaRPr lang="en-IN" sz="11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b="1" kern="1200" dirty="0"/>
            <a:t>Create a user-friendly interface for </a:t>
          </a:r>
          <a:r>
            <a:rPr lang="en-GB" sz="1100" b="1" kern="1200" dirty="0" err="1"/>
            <a:t>Webots</a:t>
          </a:r>
          <a:r>
            <a:rPr lang="en-GB" sz="1100" b="1" kern="1200" dirty="0"/>
            <a:t> so that users may choose a destination and provide telemetry.</a:t>
          </a:r>
          <a:endParaRPr lang="en-IN" sz="11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b="1" i="0" kern="1200" dirty="0"/>
            <a:t>a differential drive robot should use a wall following (or other) algorithm to navigate the map.</a:t>
          </a:r>
          <a:br>
            <a:rPr lang="en-GB" sz="1100" b="1" i="0" kern="1200" dirty="0"/>
          </a:br>
          <a:endParaRPr lang="en-IN" sz="1100" b="1" kern="1200" dirty="0"/>
        </a:p>
      </dsp:txBody>
      <dsp:txXfrm rot="-5400000">
        <a:off x="3209544" y="3055174"/>
        <a:ext cx="5605515" cy="1854809"/>
      </dsp:txXfrm>
    </dsp:sp>
    <dsp:sp modelId="{729B02A7-B3B6-4D81-B3E0-B6E9B4D1CD72}">
      <dsp:nvSpPr>
        <dsp:cNvPr id="0" name=""/>
        <dsp:cNvSpPr/>
      </dsp:nvSpPr>
      <dsp:spPr>
        <a:xfrm>
          <a:off x="0" y="2697896"/>
          <a:ext cx="3209544" cy="25693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dirty="0"/>
            <a:t>Objectives</a:t>
          </a:r>
        </a:p>
      </dsp:txBody>
      <dsp:txXfrm>
        <a:off x="125426" y="2823322"/>
        <a:ext cx="2958692" cy="2318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4F979-EA84-4EB4-A22A-16E56A057B8B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12E87-88FD-4D34-AA23-682704FAA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408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9891-34D0-47AD-AA14-44D31FE4BBF9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7AD23DE-325F-42F8-8049-7961BEA92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050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9891-34D0-47AD-AA14-44D31FE4BBF9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AD23DE-325F-42F8-8049-7961BEA92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57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9891-34D0-47AD-AA14-44D31FE4BBF9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AD23DE-325F-42F8-8049-7961BEA92F0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949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9891-34D0-47AD-AA14-44D31FE4BBF9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AD23DE-325F-42F8-8049-7961BEA92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053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9891-34D0-47AD-AA14-44D31FE4BBF9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AD23DE-325F-42F8-8049-7961BEA92F03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7299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9891-34D0-47AD-AA14-44D31FE4BBF9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AD23DE-325F-42F8-8049-7961BEA92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209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9891-34D0-47AD-AA14-44D31FE4BBF9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23DE-325F-42F8-8049-7961BEA92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172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9891-34D0-47AD-AA14-44D31FE4BBF9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23DE-325F-42F8-8049-7961BEA92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36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9891-34D0-47AD-AA14-44D31FE4BBF9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23DE-325F-42F8-8049-7961BEA92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63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9891-34D0-47AD-AA14-44D31FE4BBF9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AD23DE-325F-42F8-8049-7961BEA92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93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9891-34D0-47AD-AA14-44D31FE4BBF9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7AD23DE-325F-42F8-8049-7961BEA92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82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9891-34D0-47AD-AA14-44D31FE4BBF9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7AD23DE-325F-42F8-8049-7961BEA92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74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9891-34D0-47AD-AA14-44D31FE4BBF9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23DE-325F-42F8-8049-7961BEA92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324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9891-34D0-47AD-AA14-44D31FE4BBF9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23DE-325F-42F8-8049-7961BEA92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34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9891-34D0-47AD-AA14-44D31FE4BBF9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23DE-325F-42F8-8049-7961BEA92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93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9891-34D0-47AD-AA14-44D31FE4BBF9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AD23DE-325F-42F8-8049-7961BEA92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56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79891-34D0-47AD-AA14-44D31FE4BBF9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7AD23DE-325F-42F8-8049-7961BEA92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6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8F140-5792-68F1-62FC-BB84FC906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912" y="719396"/>
            <a:ext cx="7496175" cy="1897062"/>
          </a:xfrm>
        </p:spPr>
        <p:txBody>
          <a:bodyPr>
            <a:normAutofit fontScale="90000"/>
          </a:bodyPr>
          <a:lstStyle/>
          <a:p>
            <a:pPr algn="ctr"/>
            <a:r>
              <a:rPr lang="en-IN" b="0" i="0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Generating Visualizing and Navigating a maze in 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Webots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B59C6-D113-34A6-4C6D-1A72C0522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5012" y="4923651"/>
            <a:ext cx="2514601" cy="1214953"/>
          </a:xfrm>
        </p:spPr>
        <p:txBody>
          <a:bodyPr>
            <a:normAutofit/>
          </a:bodyPr>
          <a:lstStyle/>
          <a:p>
            <a:pPr algn="ctr"/>
            <a:r>
              <a:rPr lang="en-IN" b="1" i="0" dirty="0">
                <a:solidFill>
                  <a:schemeClr val="tx1"/>
                </a:solidFill>
                <a:effectLst/>
                <a:latin typeface="Ubuntu" panose="020B0504030602030204" pitchFamily="34" charset="0"/>
              </a:rPr>
              <a:t>Final Presentation By: Rishabh Jaiswal201540604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E5D4B3-37F1-3EC0-C314-04897366659C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B56BAE-120D-4563-D725-8F721340D2CE}"/>
              </a:ext>
            </a:extLst>
          </p:cNvPr>
          <p:cNvSpPr txBox="1"/>
          <p:nvPr/>
        </p:nvSpPr>
        <p:spPr>
          <a:xfrm>
            <a:off x="2838450" y="3238448"/>
            <a:ext cx="27336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latin typeface="Ubuntu" panose="020B0504030602030204" pitchFamily="34" charset="0"/>
              </a:rPr>
              <a:t>Under the guidance of </a:t>
            </a:r>
          </a:p>
          <a:p>
            <a:pPr algn="ctr"/>
            <a:r>
              <a:rPr lang="en-IN" b="1" dirty="0">
                <a:latin typeface="Ubuntu" panose="020B0504030602030204" pitchFamily="34" charset="0"/>
              </a:rPr>
              <a:t>Primary Supervisor</a:t>
            </a:r>
          </a:p>
          <a:p>
            <a:pPr algn="ctr"/>
            <a:r>
              <a:rPr lang="en-IN" b="1" dirty="0">
                <a:latin typeface="Ubuntu" panose="020B0504030602030204" pitchFamily="34" charset="0"/>
              </a:rPr>
              <a:t>Terry Payne</a:t>
            </a:r>
          </a:p>
          <a:p>
            <a:pPr algn="ctr"/>
            <a:r>
              <a:rPr lang="en-IN" b="1" dirty="0">
                <a:latin typeface="Ubuntu" panose="020B0504030602030204" pitchFamily="34" charset="0"/>
              </a:rPr>
              <a:t>Secondary Supervisor</a:t>
            </a:r>
          </a:p>
          <a:p>
            <a:pPr algn="ctr"/>
            <a:r>
              <a:rPr lang="en-IN" b="1" dirty="0">
                <a:latin typeface="Ubuntu" panose="020B0504030602030204" pitchFamily="34" charset="0"/>
              </a:rPr>
              <a:t>Valentina </a:t>
            </a:r>
            <a:r>
              <a:rPr lang="en-IN" b="1" dirty="0" err="1">
                <a:latin typeface="Ubuntu" panose="020B0504030602030204" pitchFamily="34" charset="0"/>
              </a:rPr>
              <a:t>Tamma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3F7353-7BD1-4095-EDA5-6C20B698F487}"/>
              </a:ext>
            </a:extLst>
          </p:cNvPr>
          <p:cNvSpPr txBox="1"/>
          <p:nvPr/>
        </p:nvSpPr>
        <p:spPr>
          <a:xfrm>
            <a:off x="5572124" y="4377231"/>
            <a:ext cx="2047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4D1257-AFB8-16DA-87E2-ADB116055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900" y="19050"/>
            <a:ext cx="3467100" cy="35946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777E80-17B2-BD27-6859-6674FF5F27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900" y="3613666"/>
            <a:ext cx="3467100" cy="322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13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B4367-5E86-4B4B-97B6-FFEC3087B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556998"/>
            <a:ext cx="8911687" cy="1280890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rgbClr val="444444"/>
                </a:solidFill>
                <a:latin typeface="Ubuntu" panose="020B0504030602030204" pitchFamily="34" charset="0"/>
              </a:rPr>
              <a:t>Project Description</a:t>
            </a:r>
            <a:endParaRPr lang="en-IN" sz="4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CD925F-0A79-57B8-CDCA-CB2949FA0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61020"/>
            <a:ext cx="8915400" cy="4250202"/>
          </a:xfrm>
        </p:spPr>
        <p:txBody>
          <a:bodyPr>
            <a:normAutofit fontScale="70000" lnSpcReduction="2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How does autonomous cars navigate in an unknown area? Or how does robot vacuum cleaner move around the room? </a:t>
            </a:r>
          </a:p>
          <a:p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Real world unknown location can be mapped as a maze with obstacles, walls and allowable moving area in the form of Worlds in 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webots</a:t>
            </a:r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Webots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– 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Robot simulation software that allows user to create 3D virtual worlds with physical properties and programmable robots to exhibit desired behavior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World -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 world, 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Webots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is a 3D description of the properties of robots and of their environment</a:t>
            </a:r>
          </a:p>
          <a:p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Robot – Adept pioneer 2  is a three-wheeled robot (2 motorized wheels and one passive caster wheel) mounted with several sensors including 16 ultrasonic sensors</a:t>
            </a:r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To find the shortest path to a location we need to read this world file and convert it to a programmable form. </a:t>
            </a:r>
          </a:p>
          <a:p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After successfully reading this file all the location of walls and obstacles along with their volumes can be abstracted and mapped to a 2D binary array where enclosed area by 1s denotes the area enclosed by obstacles and 0 denotes the free area</a:t>
            </a:r>
          </a:p>
          <a:p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Now we have the allowable paths for the robot but to solve the problem of finding the shortest path this areas are converted into a graph</a:t>
            </a:r>
          </a:p>
          <a:p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Now on this graph shortest path finding algorithm A* is applied  and the shortest path is calculated</a:t>
            </a:r>
          </a:p>
          <a:p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A Wall following robot is not simulated to navigate on this path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860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A48E1-7EF3-2275-151F-6819DD394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587260"/>
            <a:ext cx="8911687" cy="1280890"/>
          </a:xfrm>
        </p:spPr>
        <p:txBody>
          <a:bodyPr>
            <a:normAutofit/>
          </a:bodyPr>
          <a:lstStyle/>
          <a:p>
            <a:r>
              <a:rPr lang="en-IN" sz="4800" b="0" i="0" dirty="0">
                <a:solidFill>
                  <a:srgbClr val="444444"/>
                </a:solidFill>
                <a:effectLst/>
                <a:latin typeface="Ubuntu" panose="020B0504030602030204" pitchFamily="34" charset="0"/>
              </a:rPr>
              <a:t>Aims and Objectives</a:t>
            </a:r>
            <a:endParaRPr lang="en-IN" sz="4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B06704B-BE26-0965-0B3B-EDE4202EC3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1013018"/>
              </p:ext>
            </p:extLst>
          </p:nvPr>
        </p:nvGraphicFramePr>
        <p:xfrm>
          <a:off x="2589213" y="1590675"/>
          <a:ext cx="8915400" cy="5267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02C2E771-ADC3-4C17-9169-4825DB68EB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74198" y="4672669"/>
            <a:ext cx="250271" cy="221609"/>
          </a:xfrm>
          <a:prstGeom prst="rect">
            <a:avLst/>
          </a:prstGeom>
        </p:spPr>
      </p:pic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89B1ED98-90C0-483C-A5B1-3CF75E013D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89833" y="4860285"/>
            <a:ext cx="250271" cy="221609"/>
          </a:xfrm>
          <a:prstGeom prst="rect">
            <a:avLst/>
          </a:prstGeom>
        </p:spPr>
      </p:pic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5EB2317-3767-49AB-AD96-F1D4700022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89135" y="5045716"/>
            <a:ext cx="250271" cy="221609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E05EA60E-610A-4B15-8FAA-17ADEF66F7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96603" y="5399893"/>
            <a:ext cx="250271" cy="221609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C399532F-45A5-4E25-AAF9-1DB5659FF9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96603" y="5585324"/>
            <a:ext cx="250271" cy="221609"/>
          </a:xfrm>
          <a:prstGeom prst="rect">
            <a:avLst/>
          </a:prstGeom>
        </p:spPr>
      </p:pic>
      <p:pic>
        <p:nvPicPr>
          <p:cNvPr id="11" name="Graphic 10" descr="Close">
            <a:extLst>
              <a:ext uri="{FF2B5EF4-FFF2-40B4-BE49-F238E27FC236}">
                <a16:creationId xmlns:a16="http://schemas.microsoft.com/office/drawing/2014/main" id="{AF622CBB-6C55-44D0-A666-61B09363CF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89135" y="5918824"/>
            <a:ext cx="259270" cy="25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6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E9AB1-B128-44C1-9484-F9B878581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9"/>
            <a:ext cx="8915400" cy="3777622"/>
          </a:xfrm>
        </p:spPr>
        <p:txBody>
          <a:bodyPr/>
          <a:lstStyle/>
          <a:p>
            <a:r>
              <a:rPr lang="en-GB" dirty="0"/>
              <a:t>A python program was developed in which the user can input the entry and destination location from the users and gives the shortest path using the terminal.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1DEBC57-DC94-4127-92F5-83C24CCE3CFC}"/>
              </a:ext>
            </a:extLst>
          </p:cNvPr>
          <p:cNvSpPr txBox="1">
            <a:spLocks/>
          </p:cNvSpPr>
          <p:nvPr/>
        </p:nvSpPr>
        <p:spPr>
          <a:xfrm>
            <a:off x="2600586" y="539911"/>
            <a:ext cx="7829979" cy="8137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600" dirty="0">
                <a:solidFill>
                  <a:srgbClr val="444444"/>
                </a:solidFill>
                <a:latin typeface="Ubuntu" panose="020B0504030602030204" pitchFamily="34" charset="0"/>
              </a:rPr>
              <a:t>Output</a:t>
            </a:r>
            <a:endParaRPr lang="en-IN" sz="36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13CE25C-4653-4A73-8C7C-71F580A5C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346" y="4622334"/>
            <a:ext cx="4033975" cy="189591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527F0D6-640D-451F-8EA3-49A77647E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075" y="2499918"/>
            <a:ext cx="4033975" cy="182880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021230E-6A94-4286-A284-105EE29BB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12" y="2499919"/>
            <a:ext cx="4065409" cy="18288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FD2B2DA-F243-4D62-A311-5BAF6BB864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075" y="4622334"/>
            <a:ext cx="4033974" cy="189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0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6277DF-4E70-4CDE-9162-EDE141EF4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582" y="442974"/>
            <a:ext cx="4085439" cy="27532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565ECE-E4FF-4E36-978B-607E3A3E3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422" y="442975"/>
            <a:ext cx="3761764" cy="27532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2939F4-7AAF-4D91-B7A3-E137D8160E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581" y="3394989"/>
            <a:ext cx="4085439" cy="30200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4DA61F-7272-42C5-A40E-1D521DB2A5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421" y="3661797"/>
            <a:ext cx="3761763" cy="275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15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3BBD1-CA14-4F63-AEAC-2B78FE3C4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0586" y="1890319"/>
            <a:ext cx="8915400" cy="3777622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evaluation mazes was developed with increasing complexity in the number of intersection of walls called nodes</a:t>
            </a:r>
          </a:p>
          <a:p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the mazes contains two paths between starting and ending locations</a:t>
            </a:r>
          </a:p>
          <a:p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software presents the shortest path which was further verified by calculating the distances of all the path</a:t>
            </a:r>
          </a:p>
          <a:p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 made from original proposal includes:</a:t>
            </a:r>
          </a:p>
          <a:p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proposal was to use both configuration file and sensors to make grid map but sensor based approach was not implemented as </a:t>
            </a:r>
            <a:r>
              <a:rPr lang="en-GB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was a much harder problem</a:t>
            </a: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proposal was to convert grid map to graph map using Voronoi diagrams. But it was implemented using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networkx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library of python for faster development of the software</a:t>
            </a:r>
            <a:endParaRPr lang="en-US" altLang="en-US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9B3090-332F-450A-940C-C4722E5B8922}"/>
              </a:ext>
            </a:extLst>
          </p:cNvPr>
          <p:cNvSpPr txBox="1">
            <a:spLocks/>
          </p:cNvSpPr>
          <p:nvPr/>
        </p:nvSpPr>
        <p:spPr>
          <a:xfrm>
            <a:off x="2600586" y="640579"/>
            <a:ext cx="7829979" cy="813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800" dirty="0">
                <a:solidFill>
                  <a:srgbClr val="444444"/>
                </a:solidFill>
                <a:latin typeface="Ubuntu" panose="020B0504030602030204" pitchFamily="34" charset="0"/>
              </a:rPr>
              <a:t>Evaluation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474103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428B8-7277-48E2-A5CE-6B8D41F3C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python program that takes starting and end point from users was developed</a:t>
            </a:r>
          </a:p>
          <a:p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test maze for development and two mazes with increasing complexity for evaluation purposes was developed(contains multiple routes)</a:t>
            </a:r>
          </a:p>
          <a:p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maze is converted into a grid based Volumetric binary map in the form of 2D array</a:t>
            </a:r>
          </a:p>
          <a:p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volumetric map is converted to feature based graph map</a:t>
            </a:r>
          </a:p>
          <a:p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A* route planning algorithm was implemented to produce the shortest in the grid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CD7528-B7CD-44ED-93B4-CEA11A117711}"/>
              </a:ext>
            </a:extLst>
          </p:cNvPr>
          <p:cNvSpPr txBox="1">
            <a:spLocks/>
          </p:cNvSpPr>
          <p:nvPr/>
        </p:nvSpPr>
        <p:spPr>
          <a:xfrm>
            <a:off x="2600586" y="539911"/>
            <a:ext cx="7829979" cy="8137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600" dirty="0">
                <a:solidFill>
                  <a:srgbClr val="444444"/>
                </a:solidFill>
                <a:latin typeface="Ubuntu" panose="020B0504030602030204" pitchFamily="34" charset="0"/>
              </a:rPr>
              <a:t>Software Demonstration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665507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3B467E-0CC4-47B7-BB8F-E151FCF2F375}"/>
              </a:ext>
            </a:extLst>
          </p:cNvPr>
          <p:cNvSpPr/>
          <p:nvPr/>
        </p:nvSpPr>
        <p:spPr>
          <a:xfrm>
            <a:off x="3846614" y="2438828"/>
            <a:ext cx="496182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32892314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944</TotalTime>
  <Words>640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Roboto</vt:lpstr>
      <vt:lpstr>Ubuntu</vt:lpstr>
      <vt:lpstr>Wingdings 3</vt:lpstr>
      <vt:lpstr>Wisp</vt:lpstr>
      <vt:lpstr>Generating Visualizing and Navigating a maze in Webots</vt:lpstr>
      <vt:lpstr>Project Description</vt:lpstr>
      <vt:lpstr>Aims and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Visualising and Navigating a maze in Webots</dc:title>
  <dc:creator>ashna chanderwal</dc:creator>
  <cp:lastModifiedBy>Jaiswal, Rishabh</cp:lastModifiedBy>
  <cp:revision>30</cp:revision>
  <dcterms:created xsi:type="dcterms:W3CDTF">2022-07-07T18:41:35Z</dcterms:created>
  <dcterms:modified xsi:type="dcterms:W3CDTF">2022-08-26T14:55:29Z</dcterms:modified>
</cp:coreProperties>
</file>