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73" r:id="rId14"/>
    <p:sldId id="274" r:id="rId15"/>
    <p:sldId id="275" r:id="rId16"/>
    <p:sldId id="277" r:id="rId17"/>
    <p:sldId id="278" r:id="rId18"/>
    <p:sldId id="279" r:id="rId19"/>
  </p:sldIdLst>
  <p:sldSz cx="12192000" cy="6858000"/>
  <p:notesSz cx="6858000" cy="9144000"/>
  <p:embeddedFontLst>
    <p:embeddedFont>
      <p:font typeface="Century Gothic" panose="020B0502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8uPC8BRrG0jerKHAnU6I8E3fQ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1.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791492a5b0_1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791492a5b0_1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2791492a5b0_1_5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791492a5b0_1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791492a5b0_1_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2791492a5b0_1_7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26"/>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6"/>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5"/>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3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36"/>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6"/>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36"/>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3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6"/>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6"/>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36"/>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4" name="Google Shape;124;p36"/>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37"/>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7"/>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3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7"/>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7"/>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3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8"/>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38"/>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3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8"/>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8"/>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3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41" name="Google Shape;141;p3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39"/>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9"/>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39"/>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3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4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40"/>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4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4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4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41"/>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41"/>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4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4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4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28"/>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2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9"/>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29"/>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2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3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30"/>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30"/>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30"/>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3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3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3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33"/>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3"/>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33"/>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3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4"/>
          <p:cNvSpPr>
            <a:spLocks noGrp="1"/>
          </p:cNvSpPr>
          <p:nvPr>
            <p:ph type="pic" idx="2"/>
          </p:nvPr>
        </p:nvSpPr>
        <p:spPr>
          <a:xfrm>
            <a:off x="2589212" y="634965"/>
            <a:ext cx="8915400" cy="3854970"/>
          </a:xfrm>
          <a:prstGeom prst="rect">
            <a:avLst/>
          </a:prstGeom>
          <a:noFill/>
          <a:ln>
            <a:noFill/>
          </a:ln>
        </p:spPr>
      </p:sp>
      <p:sp>
        <p:nvSpPr>
          <p:cNvPr id="103" name="Google Shape;103;p34"/>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3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E8E5D6"/>
            </a:gs>
          </a:gsLst>
          <a:lin ang="5400000" scaled="0"/>
        </a:gradFill>
        <a:effectLst/>
      </p:bgPr>
    </p:bg>
    <p:spTree>
      <p:nvGrpSpPr>
        <p:cNvPr id="1" name="Shape 9"/>
        <p:cNvGrpSpPr/>
        <p:nvPr/>
      </p:nvGrpSpPr>
      <p:grpSpPr>
        <a:xfrm>
          <a:off x="0" y="0"/>
          <a:ext cx="0" cy="0"/>
          <a:chOff x="0" y="0"/>
          <a:chExt cx="0" cy="0"/>
        </a:xfrm>
      </p:grpSpPr>
      <p:grpSp>
        <p:nvGrpSpPr>
          <p:cNvPr id="10" name="Google Shape;10;p25"/>
          <p:cNvGrpSpPr/>
          <p:nvPr/>
        </p:nvGrpSpPr>
        <p:grpSpPr>
          <a:xfrm>
            <a:off x="1" y="228600"/>
            <a:ext cx="2851516" cy="6638628"/>
            <a:chOff x="2487613" y="285750"/>
            <a:chExt cx="2428875" cy="5654676"/>
          </a:xfrm>
        </p:grpSpPr>
        <p:sp>
          <p:nvSpPr>
            <p:cNvPr id="11" name="Google Shape;11;p25"/>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5"/>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5"/>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5"/>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5"/>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5"/>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5"/>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5"/>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5"/>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5"/>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5"/>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5"/>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5"/>
          <p:cNvGrpSpPr/>
          <p:nvPr/>
        </p:nvGrpSpPr>
        <p:grpSpPr>
          <a:xfrm>
            <a:off x="27221" y="157"/>
            <a:ext cx="2356674" cy="6853096"/>
            <a:chOff x="6627813" y="195610"/>
            <a:chExt cx="1952625" cy="5678141"/>
          </a:xfrm>
        </p:grpSpPr>
        <p:sp>
          <p:nvSpPr>
            <p:cNvPr id="24" name="Google Shape;24;p25"/>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5"/>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5"/>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5"/>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5"/>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5"/>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5"/>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5"/>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5"/>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5"/>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5"/>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5"/>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5"/>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5"/>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F49C00"/>
              </a:buClr>
              <a:buSzPts val="3600"/>
              <a:buFont typeface="Century Gothic"/>
              <a:buNone/>
              <a:defRPr sz="3600" b="0" i="0" u="none" strike="noStrike" cap="none">
                <a:solidFill>
                  <a:srgbClr val="F49C00"/>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25"/>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2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2743081" y="1248508"/>
            <a:ext cx="6705838" cy="226278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49C00"/>
              </a:buClr>
              <a:buSzPts val="5400"/>
              <a:buFont typeface="Century Gothic"/>
              <a:buNone/>
            </a:pPr>
            <a:r>
              <a:rPr lang="en-US" b="1" dirty="0"/>
              <a:t>        </a:t>
            </a:r>
            <a:r>
              <a:rPr lang="en-US" b="1" dirty="0">
                <a:solidFill>
                  <a:schemeClr val="accent1"/>
                </a:solidFill>
              </a:rPr>
              <a:t>Explore Vibes</a:t>
            </a:r>
            <a:endParaRPr dirty="0">
              <a:solidFill>
                <a:schemeClr val="accent1"/>
              </a:solidFill>
            </a:endParaRPr>
          </a:p>
        </p:txBody>
      </p:sp>
      <p:sp>
        <p:nvSpPr>
          <p:cNvPr id="169" name="Google Shape;169;p1"/>
          <p:cNvSpPr txBox="1">
            <a:spLocks noGrp="1"/>
          </p:cNvSpPr>
          <p:nvPr>
            <p:ph type="subTitle" idx="1"/>
          </p:nvPr>
        </p:nvSpPr>
        <p:spPr>
          <a:xfrm>
            <a:off x="5815107" y="3511289"/>
            <a:ext cx="6376894" cy="334671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800"/>
              <a:buNone/>
            </a:pPr>
            <a:endParaRPr sz="2800" b="1" dirty="0">
              <a:solidFill>
                <a:schemeClr val="accent6"/>
              </a:solidFill>
              <a:latin typeface="Times New Roman"/>
              <a:ea typeface="Times New Roman"/>
              <a:cs typeface="Times New Roman"/>
              <a:sym typeface="Times New Roman"/>
            </a:endParaRPr>
          </a:p>
          <a:p>
            <a:pPr marL="0" lvl="0" indent="0" algn="l" rtl="0">
              <a:spcBef>
                <a:spcPts val="1000"/>
              </a:spcBef>
              <a:spcAft>
                <a:spcPts val="0"/>
              </a:spcAft>
              <a:buSzPts val="2800"/>
              <a:buNone/>
            </a:pPr>
            <a:r>
              <a:rPr lang="en-US" sz="2800" b="1" dirty="0">
                <a:solidFill>
                  <a:schemeClr val="accent6"/>
                </a:solidFill>
                <a:latin typeface="Times New Roman"/>
                <a:ea typeface="Times New Roman"/>
                <a:cs typeface="Times New Roman"/>
                <a:sym typeface="Times New Roman"/>
              </a:rPr>
              <a:t>								</a:t>
            </a:r>
            <a:endParaRPr dirty="0"/>
          </a:p>
          <a:p>
            <a:pPr marL="0" lvl="0" indent="0" algn="l" rtl="0">
              <a:spcBef>
                <a:spcPts val="1000"/>
              </a:spcBef>
              <a:spcAft>
                <a:spcPts val="0"/>
              </a:spcAft>
              <a:buSzPts val="2800"/>
              <a:buNone/>
            </a:pPr>
            <a:r>
              <a:rPr lang="en-US" sz="2800" b="1" dirty="0">
                <a:solidFill>
                  <a:schemeClr val="accent6"/>
                </a:solidFill>
                <a:latin typeface="Times New Roman"/>
                <a:ea typeface="Times New Roman"/>
                <a:cs typeface="Times New Roman"/>
                <a:sym typeface="Times New Roman"/>
              </a:rPr>
              <a:t>                     </a:t>
            </a:r>
            <a:r>
              <a:rPr lang="en-US" sz="2800" dirty="0">
                <a:solidFill>
                  <a:srgbClr val="0C0C0C"/>
                </a:solidFill>
                <a:latin typeface="Times New Roman"/>
                <a:ea typeface="Times New Roman"/>
                <a:cs typeface="Times New Roman"/>
                <a:sym typeface="Times New Roman"/>
              </a:rPr>
              <a:t>Presented By-</a:t>
            </a:r>
            <a:endParaRPr dirty="0"/>
          </a:p>
          <a:p>
            <a:pPr marL="0" lvl="0" indent="0" algn="r" rtl="0">
              <a:spcBef>
                <a:spcPts val="1000"/>
              </a:spcBef>
              <a:spcAft>
                <a:spcPts val="0"/>
              </a:spcAft>
              <a:buSzPts val="2800"/>
              <a:buNone/>
            </a:pPr>
            <a:r>
              <a:rPr lang="en-US" sz="2800" dirty="0">
                <a:solidFill>
                  <a:srgbClr val="0C0C0C"/>
                </a:solidFill>
                <a:latin typeface="Times New Roman"/>
                <a:ea typeface="Times New Roman"/>
                <a:cs typeface="Times New Roman"/>
                <a:sym typeface="Times New Roman"/>
              </a:rPr>
              <a:t>Bagal Dnyaneshwar </a:t>
            </a:r>
            <a:r>
              <a:rPr lang="en-US" sz="2800" dirty="0" err="1">
                <a:solidFill>
                  <a:srgbClr val="0C0C0C"/>
                </a:solidFill>
                <a:latin typeface="Times New Roman"/>
                <a:ea typeface="Times New Roman"/>
                <a:cs typeface="Times New Roman"/>
                <a:sym typeface="Times New Roman"/>
              </a:rPr>
              <a:t>Vachishtha</a:t>
            </a:r>
            <a:r>
              <a:rPr lang="en-US" sz="2800" dirty="0">
                <a:solidFill>
                  <a:srgbClr val="0C0C0C"/>
                </a:solidFill>
                <a:latin typeface="Times New Roman"/>
                <a:ea typeface="Times New Roman"/>
                <a:cs typeface="Times New Roman"/>
                <a:sym typeface="Times New Roman"/>
              </a:rPr>
              <a:t>(239015)</a:t>
            </a:r>
            <a:endParaRPr dirty="0"/>
          </a:p>
          <a:p>
            <a:pPr marL="0" lvl="0" indent="0" algn="r" rtl="0">
              <a:spcBef>
                <a:spcPts val="1000"/>
              </a:spcBef>
              <a:spcAft>
                <a:spcPts val="0"/>
              </a:spcAft>
              <a:buSzPts val="2800"/>
              <a:buNone/>
            </a:pPr>
            <a:r>
              <a:rPr lang="en-US" sz="2800" dirty="0">
                <a:solidFill>
                  <a:srgbClr val="0C0C0C"/>
                </a:solidFill>
                <a:latin typeface="Times New Roman"/>
                <a:ea typeface="Times New Roman"/>
                <a:cs typeface="Times New Roman"/>
                <a:sym typeface="Times New Roman"/>
              </a:rPr>
              <a:t>Rishabh </a:t>
            </a:r>
            <a:r>
              <a:rPr lang="en-US" sz="2800" dirty="0" err="1">
                <a:solidFill>
                  <a:srgbClr val="0C0C0C"/>
                </a:solidFill>
                <a:latin typeface="Times New Roman"/>
                <a:ea typeface="Times New Roman"/>
                <a:cs typeface="Times New Roman"/>
                <a:sym typeface="Times New Roman"/>
              </a:rPr>
              <a:t>Subhabh</a:t>
            </a:r>
            <a:r>
              <a:rPr lang="en-US" sz="2800" dirty="0">
                <a:solidFill>
                  <a:srgbClr val="0C0C0C"/>
                </a:solidFill>
                <a:latin typeface="Times New Roman"/>
                <a:ea typeface="Times New Roman"/>
                <a:cs typeface="Times New Roman"/>
                <a:sym typeface="Times New Roman"/>
              </a:rPr>
              <a:t> Jaiswal(239035)</a:t>
            </a:r>
            <a:endParaRPr sz="2800" b="1" dirty="0">
              <a:solidFill>
                <a:srgbClr val="0C0C0C"/>
              </a:solidFill>
              <a:latin typeface="Times New Roman"/>
              <a:ea typeface="Times New Roman"/>
              <a:cs typeface="Times New Roman"/>
              <a:sym typeface="Times New Roman"/>
            </a:endParaRPr>
          </a:p>
          <a:p>
            <a:pPr marL="0" lvl="0" indent="0" algn="l" rtl="0">
              <a:spcBef>
                <a:spcPts val="1000"/>
              </a:spcBef>
              <a:spcAft>
                <a:spcPts val="0"/>
              </a:spcAft>
              <a:buSzPts val="2800"/>
              <a:buNone/>
            </a:pPr>
            <a:endParaRPr sz="2800" b="1" dirty="0">
              <a:solidFill>
                <a:schemeClr val="accent6"/>
              </a:solidFill>
              <a:latin typeface="Times New Roman"/>
              <a:ea typeface="Times New Roman"/>
              <a:cs typeface="Times New Roman"/>
              <a:sym typeface="Times New Roman"/>
            </a:endParaRPr>
          </a:p>
          <a:p>
            <a:pPr marL="0" lvl="0" indent="0" algn="l" rtl="0">
              <a:spcBef>
                <a:spcPts val="1000"/>
              </a:spcBef>
              <a:spcAft>
                <a:spcPts val="0"/>
              </a:spcAft>
              <a:buSzPts val="2800"/>
              <a:buNone/>
            </a:pPr>
            <a:endParaRPr sz="2800" b="1" dirty="0">
              <a:solidFill>
                <a:schemeClr val="accent6"/>
              </a:solidFill>
              <a:latin typeface="Times New Roman"/>
              <a:ea typeface="Times New Roman"/>
              <a:cs typeface="Times New Roman"/>
              <a:sym typeface="Times New Roman"/>
            </a:endParaRPr>
          </a:p>
        </p:txBody>
      </p:sp>
      <p:pic>
        <p:nvPicPr>
          <p:cNvPr id="170" name="Google Shape;170;p1" descr="Institute for Advanced Computing and Software Development (IACSD) logo"/>
          <p:cNvPicPr preferRelativeResize="0"/>
          <p:nvPr/>
        </p:nvPicPr>
        <p:blipFill rotWithShape="1">
          <a:blip r:embed="rId3">
            <a:alphaModFix/>
          </a:blip>
          <a:srcRect/>
          <a:stretch/>
        </p:blipFill>
        <p:spPr>
          <a:xfrm>
            <a:off x="577606" y="196948"/>
            <a:ext cx="1905000" cy="1905000"/>
          </a:xfrm>
          <a:prstGeom prst="rect">
            <a:avLst/>
          </a:prstGeom>
          <a:noFill/>
          <a:ln>
            <a:noFill/>
          </a:ln>
        </p:spPr>
      </p:pic>
      <p:pic>
        <p:nvPicPr>
          <p:cNvPr id="171" name="Google Shape;171;p1"/>
          <p:cNvPicPr preferRelativeResize="0"/>
          <p:nvPr/>
        </p:nvPicPr>
        <p:blipFill rotWithShape="1">
          <a:blip r:embed="rId4">
            <a:alphaModFix/>
          </a:blip>
          <a:srcRect/>
          <a:stretch/>
        </p:blipFill>
        <p:spPr>
          <a:xfrm>
            <a:off x="8620123" y="390232"/>
            <a:ext cx="3436035" cy="115721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6"/>
          <p:cNvSpPr txBox="1">
            <a:spLocks noGrp="1"/>
          </p:cNvSpPr>
          <p:nvPr>
            <p:ph type="title"/>
          </p:nvPr>
        </p:nvSpPr>
        <p:spPr>
          <a:xfrm>
            <a:off x="230594" y="59550"/>
            <a:ext cx="8911800" cy="1281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ct val="100000"/>
              <a:buFont typeface="Times New Roman"/>
              <a:buNone/>
            </a:pPr>
            <a:r>
              <a:rPr lang="en-US" b="1" dirty="0">
                <a:solidFill>
                  <a:schemeClr val="dk1"/>
                </a:solidFill>
                <a:latin typeface="Times New Roman"/>
                <a:cs typeface="Times New Roman"/>
                <a:sym typeface="Times New Roman"/>
              </a:rPr>
              <a:t>User Controller</a:t>
            </a:r>
            <a:br>
              <a:rPr lang="en-US" dirty="0">
                <a:solidFill>
                  <a:srgbClr val="B43512"/>
                </a:solidFill>
              </a:rPr>
            </a:br>
            <a:endParaRPr b="1" dirty="0">
              <a:solidFill>
                <a:srgbClr val="B43512"/>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2B36977E-74DA-79D9-03FA-DB65E9381C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2330" y="1920486"/>
            <a:ext cx="7350935" cy="385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 name="Picture 1">
            <a:extLst>
              <a:ext uri="{FF2B5EF4-FFF2-40B4-BE49-F238E27FC236}">
                <a16:creationId xmlns:a16="http://schemas.microsoft.com/office/drawing/2014/main" id="{71817091-3D21-8B83-9D3B-3A02E5C335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45111" y="1772919"/>
            <a:ext cx="8052618" cy="4598383"/>
          </a:xfrm>
          <a:prstGeom prst="rect">
            <a:avLst/>
          </a:prstGeom>
          <a:noFill/>
          <a:ln>
            <a:noFill/>
          </a:ln>
        </p:spPr>
      </p:pic>
      <p:sp>
        <p:nvSpPr>
          <p:cNvPr id="3" name="TextBox 2">
            <a:extLst>
              <a:ext uri="{FF2B5EF4-FFF2-40B4-BE49-F238E27FC236}">
                <a16:creationId xmlns:a16="http://schemas.microsoft.com/office/drawing/2014/main" id="{BE762F24-B5BC-2330-56CC-620E28A9275F}"/>
              </a:ext>
            </a:extLst>
          </p:cNvPr>
          <p:cNvSpPr txBox="1"/>
          <p:nvPr/>
        </p:nvSpPr>
        <p:spPr>
          <a:xfrm>
            <a:off x="1789472" y="757085"/>
            <a:ext cx="3333134" cy="523220"/>
          </a:xfrm>
          <a:prstGeom prst="rect">
            <a:avLst/>
          </a:prstGeom>
          <a:noFill/>
        </p:spPr>
        <p:txBody>
          <a:bodyPr wrap="square" rtlCol="0">
            <a:spAutoFit/>
          </a:bodyPr>
          <a:lstStyle/>
          <a:p>
            <a:r>
              <a:rPr lang="en-IN" sz="2800" b="1" dirty="0"/>
              <a:t>Train Controller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 name="Picture 1">
            <a:extLst>
              <a:ext uri="{FF2B5EF4-FFF2-40B4-BE49-F238E27FC236}">
                <a16:creationId xmlns:a16="http://schemas.microsoft.com/office/drawing/2014/main" id="{A425E974-C145-F90A-1ACB-A731A29076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36961" y="1674597"/>
            <a:ext cx="7173955" cy="4755699"/>
          </a:xfrm>
          <a:prstGeom prst="rect">
            <a:avLst/>
          </a:prstGeom>
          <a:noFill/>
          <a:ln>
            <a:noFill/>
          </a:ln>
        </p:spPr>
      </p:pic>
      <p:sp>
        <p:nvSpPr>
          <p:cNvPr id="3" name="TextBox 2">
            <a:extLst>
              <a:ext uri="{FF2B5EF4-FFF2-40B4-BE49-F238E27FC236}">
                <a16:creationId xmlns:a16="http://schemas.microsoft.com/office/drawing/2014/main" id="{5ABE7DCD-2506-53ED-6DD9-4EFDFCCF21D9}"/>
              </a:ext>
            </a:extLst>
          </p:cNvPr>
          <p:cNvSpPr txBox="1"/>
          <p:nvPr/>
        </p:nvSpPr>
        <p:spPr>
          <a:xfrm>
            <a:off x="1966452" y="491613"/>
            <a:ext cx="3746090" cy="461665"/>
          </a:xfrm>
          <a:prstGeom prst="rect">
            <a:avLst/>
          </a:prstGeom>
          <a:noFill/>
        </p:spPr>
        <p:txBody>
          <a:bodyPr wrap="square" rtlCol="0">
            <a:spAutoFit/>
          </a:bodyPr>
          <a:lstStyle/>
          <a:p>
            <a:r>
              <a:rPr lang="en-IN" sz="2400" b="1" dirty="0"/>
              <a:t>Payment Controller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 name="Picture 1">
            <a:extLst>
              <a:ext uri="{FF2B5EF4-FFF2-40B4-BE49-F238E27FC236}">
                <a16:creationId xmlns:a16="http://schemas.microsoft.com/office/drawing/2014/main" id="{7A4DE040-F0D0-8F69-669D-F8CB019498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9574" y="1802447"/>
            <a:ext cx="8200103" cy="4460701"/>
          </a:xfrm>
          <a:prstGeom prst="rect">
            <a:avLst/>
          </a:prstGeom>
          <a:noFill/>
          <a:ln>
            <a:noFill/>
          </a:ln>
        </p:spPr>
      </p:pic>
      <p:sp>
        <p:nvSpPr>
          <p:cNvPr id="3" name="TextBox 2">
            <a:extLst>
              <a:ext uri="{FF2B5EF4-FFF2-40B4-BE49-F238E27FC236}">
                <a16:creationId xmlns:a16="http://schemas.microsoft.com/office/drawing/2014/main" id="{D843BCF1-FE3D-09C9-A557-53505347F893}"/>
              </a:ext>
            </a:extLst>
          </p:cNvPr>
          <p:cNvSpPr txBox="1"/>
          <p:nvPr/>
        </p:nvSpPr>
        <p:spPr>
          <a:xfrm>
            <a:off x="1877961" y="599768"/>
            <a:ext cx="3392129" cy="461665"/>
          </a:xfrm>
          <a:prstGeom prst="rect">
            <a:avLst/>
          </a:prstGeom>
          <a:noFill/>
        </p:spPr>
        <p:txBody>
          <a:bodyPr wrap="square" rtlCol="0">
            <a:spAutoFit/>
          </a:bodyPr>
          <a:lstStyle/>
          <a:p>
            <a:r>
              <a:rPr lang="en-IN" sz="2400" b="1" dirty="0"/>
              <a:t>Flight Controller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 name="Picture 1">
            <a:extLst>
              <a:ext uri="{FF2B5EF4-FFF2-40B4-BE49-F238E27FC236}">
                <a16:creationId xmlns:a16="http://schemas.microsoft.com/office/drawing/2014/main" id="{98550693-B9E8-ECCE-6DD9-4DE1DDC7F98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1085" y="1772920"/>
            <a:ext cx="8150942" cy="4559054"/>
          </a:xfrm>
          <a:prstGeom prst="rect">
            <a:avLst/>
          </a:prstGeom>
          <a:noFill/>
          <a:ln>
            <a:noFill/>
          </a:ln>
        </p:spPr>
      </p:pic>
      <p:sp>
        <p:nvSpPr>
          <p:cNvPr id="3" name="TextBox 2">
            <a:extLst>
              <a:ext uri="{FF2B5EF4-FFF2-40B4-BE49-F238E27FC236}">
                <a16:creationId xmlns:a16="http://schemas.microsoft.com/office/drawing/2014/main" id="{228FF08D-6399-EE3F-FFEA-B00475688D9A}"/>
              </a:ext>
            </a:extLst>
          </p:cNvPr>
          <p:cNvSpPr txBox="1"/>
          <p:nvPr/>
        </p:nvSpPr>
        <p:spPr>
          <a:xfrm>
            <a:off x="2143432" y="865239"/>
            <a:ext cx="4070555" cy="461665"/>
          </a:xfrm>
          <a:prstGeom prst="rect">
            <a:avLst/>
          </a:prstGeom>
          <a:noFill/>
        </p:spPr>
        <p:txBody>
          <a:bodyPr wrap="square" rtlCol="0">
            <a:spAutoFit/>
          </a:bodyPr>
          <a:lstStyle/>
          <a:p>
            <a:r>
              <a:rPr lang="en-IN" sz="2400" b="1" dirty="0"/>
              <a:t>Bus Controller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 name="Picture 1">
            <a:extLst>
              <a:ext uri="{FF2B5EF4-FFF2-40B4-BE49-F238E27FC236}">
                <a16:creationId xmlns:a16="http://schemas.microsoft.com/office/drawing/2014/main" id="{EE42A36F-7831-BD72-8CCA-E3F7E583DD4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77729" y="1772920"/>
            <a:ext cx="7914968" cy="4480396"/>
          </a:xfrm>
          <a:prstGeom prst="rect">
            <a:avLst/>
          </a:prstGeom>
          <a:noFill/>
          <a:ln>
            <a:noFill/>
          </a:ln>
        </p:spPr>
      </p:pic>
      <p:sp>
        <p:nvSpPr>
          <p:cNvPr id="3" name="TextBox 2">
            <a:extLst>
              <a:ext uri="{FF2B5EF4-FFF2-40B4-BE49-F238E27FC236}">
                <a16:creationId xmlns:a16="http://schemas.microsoft.com/office/drawing/2014/main" id="{D7A23E9E-E3F9-20B4-C4D6-BD242F749713}"/>
              </a:ext>
            </a:extLst>
          </p:cNvPr>
          <p:cNvSpPr txBox="1"/>
          <p:nvPr/>
        </p:nvSpPr>
        <p:spPr>
          <a:xfrm>
            <a:off x="2379406" y="796412"/>
            <a:ext cx="2674374" cy="461665"/>
          </a:xfrm>
          <a:prstGeom prst="rect">
            <a:avLst/>
          </a:prstGeom>
          <a:noFill/>
        </p:spPr>
        <p:txBody>
          <a:bodyPr wrap="square" rtlCol="0">
            <a:spAutoFit/>
          </a:bodyPr>
          <a:lstStyle/>
          <a:p>
            <a:r>
              <a:rPr lang="en-IN" sz="2400" b="1" dirty="0"/>
              <a:t>Schemas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1"/>
          <p:cNvSpPr txBox="1">
            <a:spLocks noGrp="1"/>
          </p:cNvSpPr>
          <p:nvPr>
            <p:ph type="title"/>
          </p:nvPr>
        </p:nvSpPr>
        <p:spPr>
          <a:xfrm>
            <a:off x="1823668"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Futures Scope</a:t>
            </a:r>
            <a:br>
              <a:rPr lang="en-US" b="1">
                <a:solidFill>
                  <a:srgbClr val="B43512"/>
                </a:solidFill>
                <a:latin typeface="Times New Roman"/>
                <a:ea typeface="Times New Roman"/>
                <a:cs typeface="Times New Roman"/>
                <a:sym typeface="Times New Roman"/>
              </a:rPr>
            </a:br>
            <a:endParaRPr/>
          </a:p>
        </p:txBody>
      </p:sp>
      <p:sp>
        <p:nvSpPr>
          <p:cNvPr id="315" name="Google Shape;315;p21"/>
          <p:cNvSpPr txBox="1">
            <a:spLocks noGrp="1"/>
          </p:cNvSpPr>
          <p:nvPr>
            <p:ph type="body" idx="1"/>
          </p:nvPr>
        </p:nvSpPr>
        <p:spPr>
          <a:xfrm>
            <a:off x="1823668" y="1768354"/>
            <a:ext cx="9213998" cy="3810643"/>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SzPts val="2400"/>
              <a:buNone/>
            </a:pPr>
            <a:endParaRPr sz="2400" dirty="0"/>
          </a:p>
          <a:p>
            <a:pPr marL="114300" indent="0">
              <a:spcAft>
                <a:spcPts val="1425"/>
              </a:spcAft>
              <a:buNone/>
            </a:pPr>
            <a:r>
              <a:rPr lang="en-IN" sz="1800" dirty="0">
                <a:solidFill>
                  <a:srgbClr val="000000"/>
                </a:solidFill>
                <a:effectLst/>
                <a:latin typeface="Wingdings" panose="05000000000000000000" pitchFamily="2" charset="2"/>
                <a:ea typeface="Times New Roman" panose="02020603050405020304" pitchFamily="18" charset="0"/>
                <a:cs typeface="Wingdings" panose="05000000000000000000" pitchFamily="2" charset="2"/>
              </a:rPr>
              <a:t>v </a:t>
            </a:r>
            <a:r>
              <a:rPr lang="en-IN" sz="1800" dirty="0">
                <a:solidFill>
                  <a:srgbClr val="000000"/>
                </a:solidFill>
                <a:effectLst/>
                <a:latin typeface="Times New Roman" panose="02020603050405020304" pitchFamily="18" charset="0"/>
                <a:ea typeface="Times New Roman" panose="02020603050405020304" pitchFamily="18" charset="0"/>
              </a:rPr>
              <a:t>We will include more functionality as per user require. </a:t>
            </a:r>
          </a:p>
          <a:p>
            <a:pPr marL="114300" indent="0">
              <a:spcAft>
                <a:spcPts val="1425"/>
              </a:spcAft>
              <a:buNone/>
            </a:pPr>
            <a:r>
              <a:rPr lang="en-IN" sz="1800" dirty="0">
                <a:solidFill>
                  <a:srgbClr val="000000"/>
                </a:solidFill>
                <a:effectLst/>
                <a:latin typeface="Wingdings" panose="05000000000000000000" pitchFamily="2" charset="2"/>
                <a:ea typeface="Times New Roman" panose="02020603050405020304" pitchFamily="18" charset="0"/>
                <a:cs typeface="Wingdings" panose="05000000000000000000" pitchFamily="2" charset="2"/>
              </a:rPr>
              <a:t>v </a:t>
            </a:r>
            <a:r>
              <a:rPr lang="en-IN" sz="1800" dirty="0">
                <a:solidFill>
                  <a:srgbClr val="000000"/>
                </a:solidFill>
                <a:effectLst/>
                <a:latin typeface="Times New Roman" panose="02020603050405020304" pitchFamily="18" charset="0"/>
                <a:ea typeface="Times New Roman" panose="02020603050405020304" pitchFamily="18" charset="0"/>
              </a:rPr>
              <a:t>Multiple package can booked by one customer at a time. </a:t>
            </a:r>
          </a:p>
          <a:p>
            <a:pPr marL="114300" indent="0">
              <a:spcAft>
                <a:spcPts val="1425"/>
              </a:spcAft>
              <a:buNone/>
            </a:pPr>
            <a:r>
              <a:rPr lang="en-IN" sz="1800" dirty="0">
                <a:solidFill>
                  <a:srgbClr val="000000"/>
                </a:solidFill>
                <a:effectLst/>
                <a:latin typeface="Wingdings" panose="05000000000000000000" pitchFamily="2" charset="2"/>
                <a:ea typeface="Times New Roman" panose="02020603050405020304" pitchFamily="18" charset="0"/>
                <a:cs typeface="Wingdings" panose="05000000000000000000" pitchFamily="2" charset="2"/>
              </a:rPr>
              <a:t>v </a:t>
            </a:r>
            <a:r>
              <a:rPr lang="en-IN" sz="1800" dirty="0">
                <a:solidFill>
                  <a:srgbClr val="000000"/>
                </a:solidFill>
                <a:effectLst/>
                <a:latin typeface="Times New Roman" panose="02020603050405020304" pitchFamily="18" charset="0"/>
                <a:ea typeface="Times New Roman" panose="02020603050405020304" pitchFamily="18" charset="0"/>
              </a:rPr>
              <a:t>Updated feature should enhanced for all modules. </a:t>
            </a:r>
          </a:p>
          <a:p>
            <a:pPr marL="114300" indent="0">
              <a:spcAft>
                <a:spcPts val="1425"/>
              </a:spcAft>
              <a:buNone/>
            </a:pPr>
            <a:r>
              <a:rPr lang="en-IN" sz="1800" dirty="0">
                <a:solidFill>
                  <a:srgbClr val="000000"/>
                </a:solidFill>
                <a:effectLst/>
                <a:latin typeface="Wingdings" panose="05000000000000000000" pitchFamily="2" charset="2"/>
                <a:ea typeface="Times New Roman" panose="02020603050405020304" pitchFamily="18" charset="0"/>
                <a:cs typeface="Wingdings" panose="05000000000000000000" pitchFamily="2" charset="2"/>
              </a:rPr>
              <a:t>v </a:t>
            </a:r>
            <a:r>
              <a:rPr lang="en-IN" sz="1800" dirty="0">
                <a:solidFill>
                  <a:srgbClr val="000000"/>
                </a:solidFill>
                <a:effectLst/>
                <a:latin typeface="Times New Roman" panose="02020603050405020304" pitchFamily="18" charset="0"/>
                <a:ea typeface="Times New Roman" panose="02020603050405020304" pitchFamily="18" charset="0"/>
              </a:rPr>
              <a:t>Real-time feedback facility available on our website. </a:t>
            </a:r>
          </a:p>
          <a:p>
            <a:pPr marL="114300" indent="0">
              <a:spcAft>
                <a:spcPts val="1425"/>
              </a:spcAft>
              <a:buNone/>
            </a:pPr>
            <a:r>
              <a:rPr lang="en-IN" sz="1800" dirty="0">
                <a:solidFill>
                  <a:srgbClr val="000000"/>
                </a:solidFill>
                <a:effectLst/>
                <a:latin typeface="Wingdings" panose="05000000000000000000" pitchFamily="2" charset="2"/>
                <a:ea typeface="Times New Roman" panose="02020603050405020304" pitchFamily="18" charset="0"/>
                <a:cs typeface="Wingdings" panose="05000000000000000000" pitchFamily="2" charset="2"/>
              </a:rPr>
              <a:t>v </a:t>
            </a:r>
            <a:r>
              <a:rPr lang="en-IN" sz="1800" dirty="0">
                <a:solidFill>
                  <a:srgbClr val="000000"/>
                </a:solidFill>
                <a:effectLst/>
                <a:latin typeface="Times New Roman" panose="02020603050405020304" pitchFamily="18" charset="0"/>
                <a:ea typeface="Times New Roman" panose="02020603050405020304" pitchFamily="18" charset="0"/>
              </a:rPr>
              <a:t>Travels management system will try to serve all expectations. </a:t>
            </a:r>
          </a:p>
          <a:p>
            <a:pPr marL="0" lvl="0" indent="0" algn="l" rtl="0">
              <a:spcBef>
                <a:spcPts val="1000"/>
              </a:spcBef>
              <a:spcAft>
                <a:spcPts val="0"/>
              </a:spcAft>
              <a:buSzPts val="2400"/>
              <a:buNone/>
            </a:pPr>
            <a:endParaRPr sz="2400" dirty="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Conclusion</a:t>
            </a:r>
            <a:endParaRPr>
              <a:solidFill>
                <a:srgbClr val="B43512"/>
              </a:solidFill>
              <a:latin typeface="Times New Roman"/>
              <a:ea typeface="Times New Roman"/>
              <a:cs typeface="Times New Roman"/>
              <a:sym typeface="Times New Roman"/>
            </a:endParaRPr>
          </a:p>
        </p:txBody>
      </p:sp>
      <p:sp>
        <p:nvSpPr>
          <p:cNvPr id="321" name="Google Shape;321;p22"/>
          <p:cNvSpPr txBox="1">
            <a:spLocks noGrp="1"/>
          </p:cNvSpPr>
          <p:nvPr>
            <p:ph type="body" idx="1"/>
          </p:nvPr>
        </p:nvSpPr>
        <p:spPr>
          <a:xfrm>
            <a:off x="2591075" y="1499650"/>
            <a:ext cx="8915400" cy="5358300"/>
          </a:xfrm>
          <a:prstGeom prst="rect">
            <a:avLst/>
          </a:prstGeom>
          <a:noFill/>
          <a:ln>
            <a:noFill/>
          </a:ln>
        </p:spPr>
        <p:txBody>
          <a:bodyPr spcFirstLastPara="1" wrap="square" lIns="91425" tIns="45700" rIns="91425" bIns="45700" anchor="t" anchorCtr="0">
            <a:normAutofit/>
          </a:bodyPr>
          <a:lstStyle/>
          <a:p>
            <a:pPr marL="438150" lvl="0" indent="-285750" algn="just" rtl="0">
              <a:spcBef>
                <a:spcPts val="1000"/>
              </a:spcBef>
              <a:spcAft>
                <a:spcPts val="0"/>
              </a:spcAft>
              <a:buSzPct val="100000"/>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rPr>
              <a:t>Here we have presented the design of a tour management system </a:t>
            </a:r>
            <a:r>
              <a:rPr lang="en-IN" sz="1800" dirty="0" err="1">
                <a:solidFill>
                  <a:srgbClr val="000000"/>
                </a:solidFill>
                <a:effectLst/>
                <a:latin typeface="Times New Roman" panose="02020603050405020304" pitchFamily="18" charset="0"/>
                <a:ea typeface="Times New Roman" panose="02020603050405020304" pitchFamily="18" charset="0"/>
              </a:rPr>
              <a:t>ExploreVibes</a:t>
            </a:r>
            <a:r>
              <a:rPr lang="en-IN" sz="1800" dirty="0">
                <a:solidFill>
                  <a:srgbClr val="000000"/>
                </a:solidFill>
                <a:effectLst/>
                <a:latin typeface="Times New Roman" panose="02020603050405020304" pitchFamily="18" charset="0"/>
                <a:ea typeface="Times New Roman" panose="02020603050405020304" pitchFamily="18" charset="0"/>
              </a:rPr>
              <a:t> that can provide the users with the required tourism guidance required anytime and anywhere.</a:t>
            </a:r>
          </a:p>
          <a:p>
            <a:pPr marL="438150" lvl="0" indent="-285750" algn="just" rtl="0">
              <a:spcBef>
                <a:spcPts val="1000"/>
              </a:spcBef>
              <a:spcAft>
                <a:spcPts val="0"/>
              </a:spcAft>
              <a:buSzPct val="100000"/>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rPr>
              <a:t> This is a combination of smartphone and Internet services.</a:t>
            </a:r>
          </a:p>
          <a:p>
            <a:pPr marL="438150" lvl="0" indent="-285750" algn="just" rtl="0">
              <a:spcBef>
                <a:spcPts val="1000"/>
              </a:spcBef>
              <a:spcAft>
                <a:spcPts val="0"/>
              </a:spcAft>
              <a:buSzPct val="100000"/>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rPr>
              <a:t>The tour management website contributes a reasonable way for the users to schedule their trips, since it provides detailed information about the tourist places including description, image. </a:t>
            </a:r>
          </a:p>
          <a:p>
            <a:pPr marL="438150" lvl="0" indent="-285750" algn="just" rtl="0">
              <a:spcBef>
                <a:spcPts val="1000"/>
              </a:spcBef>
              <a:spcAft>
                <a:spcPts val="0"/>
              </a:spcAft>
              <a:buSzPct val="100000"/>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rPr>
              <a:t>This method includes various features/services such as delivering customized packages, the distance between the source and destination </a:t>
            </a:r>
            <a:r>
              <a:rPr lang="en-IN" sz="1800" dirty="0" err="1">
                <a:solidFill>
                  <a:srgbClr val="000000"/>
                </a:solidFill>
                <a:effectLst/>
                <a:latin typeface="Times New Roman" panose="02020603050405020304" pitchFamily="18" charset="0"/>
                <a:ea typeface="Times New Roman" panose="02020603050405020304" pitchFamily="18" charset="0"/>
              </a:rPr>
              <a:t>location,online</a:t>
            </a:r>
            <a:r>
              <a:rPr lang="en-IN" sz="1800" dirty="0">
                <a:solidFill>
                  <a:srgbClr val="000000"/>
                </a:solidFill>
                <a:effectLst/>
                <a:latin typeface="Times New Roman" panose="02020603050405020304" pitchFamily="18" charset="0"/>
                <a:ea typeface="Times New Roman" panose="02020603050405020304" pitchFamily="18" charset="0"/>
              </a:rPr>
              <a:t> ticket booking a combination of smartphone and Internet services</a:t>
            </a:r>
            <a:endParaRPr sz="2400" dirty="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dirty="0">
                <a:solidFill>
                  <a:srgbClr val="B43512"/>
                </a:solidFill>
                <a:latin typeface="Times New Roman"/>
                <a:ea typeface="Times New Roman"/>
                <a:cs typeface="Times New Roman"/>
                <a:sym typeface="Times New Roman"/>
              </a:rPr>
              <a:t>References</a:t>
            </a:r>
            <a:endParaRPr dirty="0">
              <a:solidFill>
                <a:srgbClr val="B43512"/>
              </a:solidFill>
              <a:latin typeface="Times New Roman"/>
              <a:ea typeface="Times New Roman"/>
              <a:cs typeface="Times New Roman"/>
              <a:sym typeface="Times New Roman"/>
            </a:endParaRPr>
          </a:p>
        </p:txBody>
      </p:sp>
      <p:sp>
        <p:nvSpPr>
          <p:cNvPr id="327" name="Google Shape;327;p2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lnSpcReduction="10000"/>
          </a:bodyPr>
          <a:lstStyle/>
          <a:p>
            <a:pPr marL="223520" marR="758190" indent="0" algn="just">
              <a:lnSpc>
                <a:spcPct val="150000"/>
              </a:lnSpc>
              <a:spcAft>
                <a:spcPts val="30"/>
              </a:spcAft>
              <a:buNone/>
            </a:pPr>
            <a:r>
              <a:rPr lang="en-IN" sz="1800" kern="100" dirty="0">
                <a:solidFill>
                  <a:srgbClr val="00000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IN" sz="1800" kern="100" dirty="0">
                <a:solidFill>
                  <a:srgbClr val="000000"/>
                </a:solidFill>
                <a:effectLst/>
                <a:latin typeface="Times New Roman" panose="02020603050405020304" pitchFamily="18" charset="0"/>
                <a:ea typeface="Times New Roman" panose="02020603050405020304" pitchFamily="18" charset="0"/>
              </a:rPr>
              <a:t>https://reactjs.org/docs/getting-started.html   </a:t>
            </a:r>
          </a:p>
          <a:p>
            <a:pPr marL="223520" marR="758190" indent="0" algn="just">
              <a:lnSpc>
                <a:spcPct val="150000"/>
              </a:lnSpc>
              <a:spcAft>
                <a:spcPts val="30"/>
              </a:spcAft>
              <a:buNone/>
            </a:pPr>
            <a:r>
              <a:rPr lang="en-IN" sz="1800" kern="100" dirty="0">
                <a:solidFill>
                  <a:srgbClr val="00000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IN" sz="1800" kern="100" dirty="0">
                <a:solidFill>
                  <a:srgbClr val="000000"/>
                </a:solidFill>
                <a:effectLst/>
                <a:latin typeface="Times New Roman" panose="02020603050405020304" pitchFamily="18" charset="0"/>
                <a:ea typeface="Times New Roman" panose="02020603050405020304" pitchFamily="18" charset="0"/>
              </a:rPr>
              <a:t>https://docs.spring.io/spring-boot/docs/current/reference/</a:t>
            </a:r>
            <a:r>
              <a:rPr lang="en-IN" sz="1800" kern="100" dirty="0" err="1">
                <a:solidFill>
                  <a:srgbClr val="000000"/>
                </a:solidFill>
                <a:effectLst/>
                <a:latin typeface="Times New Roman" panose="02020603050405020304" pitchFamily="18" charset="0"/>
                <a:ea typeface="Times New Roman" panose="02020603050405020304" pitchFamily="18" charset="0"/>
              </a:rPr>
              <a:t>htmlsingle</a:t>
            </a: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223520" marR="758190" indent="0" algn="just">
              <a:lnSpc>
                <a:spcPct val="150000"/>
              </a:lnSpc>
              <a:spcAft>
                <a:spcPts val="30"/>
              </a:spcAft>
              <a:buNone/>
            </a:pPr>
            <a:r>
              <a:rPr lang="en-IN" sz="1800" kern="100" dirty="0">
                <a:solidFill>
                  <a:srgbClr val="00000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IN" sz="1800" kern="100" dirty="0">
                <a:solidFill>
                  <a:srgbClr val="000000"/>
                </a:solidFill>
                <a:effectLst/>
                <a:latin typeface="Times New Roman" panose="02020603050405020304" pitchFamily="18" charset="0"/>
                <a:ea typeface="Times New Roman" panose="02020603050405020304" pitchFamily="18" charset="0"/>
              </a:rPr>
              <a:t>https://developer.mozilla.org/</a:t>
            </a:r>
            <a:r>
              <a:rPr lang="en-IN" sz="1800" kern="100" dirty="0" err="1">
                <a:solidFill>
                  <a:srgbClr val="000000"/>
                </a:solidFill>
                <a:effectLst/>
                <a:latin typeface="Times New Roman" panose="02020603050405020304" pitchFamily="18" charset="0"/>
                <a:ea typeface="Times New Roman" panose="02020603050405020304" pitchFamily="18" charset="0"/>
              </a:rPr>
              <a:t>en</a:t>
            </a:r>
            <a:r>
              <a:rPr lang="en-IN" sz="1800" kern="100" dirty="0">
                <a:solidFill>
                  <a:srgbClr val="000000"/>
                </a:solidFill>
                <a:effectLst/>
                <a:latin typeface="Times New Roman" panose="02020603050405020304" pitchFamily="18" charset="0"/>
                <a:ea typeface="Times New Roman" panose="02020603050405020304" pitchFamily="18" charset="0"/>
              </a:rPr>
              <a:t>-US/docs/Web/JavaScript   </a:t>
            </a:r>
          </a:p>
          <a:p>
            <a:pPr marL="223520" marR="758190" indent="0" algn="just">
              <a:lnSpc>
                <a:spcPct val="150000"/>
              </a:lnSpc>
              <a:spcAft>
                <a:spcPts val="30"/>
              </a:spcAft>
              <a:buNone/>
            </a:pPr>
            <a:r>
              <a:rPr lang="en-IN" sz="1800" kern="100" dirty="0">
                <a:solidFill>
                  <a:srgbClr val="00000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IN" sz="1800" kern="100" dirty="0">
                <a:solidFill>
                  <a:srgbClr val="000000"/>
                </a:solidFill>
                <a:effectLst/>
                <a:latin typeface="Times New Roman" panose="02020603050405020304" pitchFamily="18" charset="0"/>
                <a:ea typeface="Times New Roman" panose="02020603050405020304" pitchFamily="18" charset="0"/>
              </a:rPr>
              <a:t>https://docs.oracle.com/</a:t>
            </a:r>
            <a:r>
              <a:rPr lang="en-IN" sz="1800" kern="100" dirty="0" err="1">
                <a:solidFill>
                  <a:srgbClr val="000000"/>
                </a:solidFill>
                <a:effectLst/>
                <a:latin typeface="Times New Roman" panose="02020603050405020304" pitchFamily="18" charset="0"/>
                <a:ea typeface="Times New Roman" panose="02020603050405020304" pitchFamily="18" charset="0"/>
              </a:rPr>
              <a:t>en</a:t>
            </a:r>
            <a:r>
              <a:rPr lang="en-IN" sz="1800" kern="100" dirty="0">
                <a:solidFill>
                  <a:srgbClr val="000000"/>
                </a:solidFill>
                <a:effectLst/>
                <a:latin typeface="Times New Roman" panose="02020603050405020304" pitchFamily="18" charset="0"/>
                <a:ea typeface="Times New Roman" panose="02020603050405020304" pitchFamily="18" charset="0"/>
              </a:rPr>
              <a:t>/java/   </a:t>
            </a:r>
          </a:p>
          <a:p>
            <a:pPr marL="223520" marR="758190" indent="0" algn="just">
              <a:lnSpc>
                <a:spcPct val="150000"/>
              </a:lnSpc>
              <a:spcAft>
                <a:spcPts val="30"/>
              </a:spcAft>
              <a:buNone/>
            </a:pPr>
            <a:r>
              <a:rPr lang="en-IN" sz="1800" kern="100" dirty="0">
                <a:solidFill>
                  <a:srgbClr val="00000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IN" sz="1800" kern="100" dirty="0">
                <a:solidFill>
                  <a:srgbClr val="000000"/>
                </a:solidFill>
                <a:effectLst/>
                <a:latin typeface="Times New Roman" panose="02020603050405020304" pitchFamily="18" charset="0"/>
                <a:ea typeface="Times New Roman" panose="02020603050405020304" pitchFamily="18" charset="0"/>
              </a:rPr>
              <a:t>https://dev.mysql.com/doc/   </a:t>
            </a:r>
          </a:p>
          <a:p>
            <a:pPr marL="223520" marR="758190" indent="0" algn="just">
              <a:lnSpc>
                <a:spcPct val="150000"/>
              </a:lnSpc>
              <a:spcAft>
                <a:spcPts val="30"/>
              </a:spcAft>
              <a:buNone/>
            </a:pPr>
            <a:r>
              <a:rPr lang="en-IN" sz="1800" kern="100" dirty="0">
                <a:solidFill>
                  <a:srgbClr val="00000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IN" sz="1800" kern="100" dirty="0">
                <a:solidFill>
                  <a:srgbClr val="000000"/>
                </a:solidFill>
                <a:effectLst/>
                <a:latin typeface="Times New Roman" panose="02020603050405020304" pitchFamily="18" charset="0"/>
                <a:ea typeface="Times New Roman" panose="02020603050405020304" pitchFamily="18" charset="0"/>
              </a:rPr>
              <a:t>https://www.eclipse.org/documentation/   </a:t>
            </a:r>
          </a:p>
          <a:p>
            <a:pPr marL="223520" marR="758190" indent="0" algn="just">
              <a:lnSpc>
                <a:spcPct val="150000"/>
              </a:lnSpc>
              <a:spcAft>
                <a:spcPts val="30"/>
              </a:spcAft>
              <a:buNone/>
            </a:pPr>
            <a:r>
              <a:rPr lang="en-IN" sz="1800" kern="100" dirty="0">
                <a:solidFill>
                  <a:srgbClr val="00000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IN" sz="1800" kern="100" dirty="0">
                <a:solidFill>
                  <a:srgbClr val="000000"/>
                </a:solidFill>
                <a:effectLst/>
                <a:latin typeface="Times New Roman" panose="02020603050405020304" pitchFamily="18" charset="0"/>
                <a:ea typeface="Times New Roman" panose="02020603050405020304" pitchFamily="18" charset="0"/>
              </a:rPr>
              <a:t>https://code.visualstudio.com/docs/</a:t>
            </a:r>
          </a:p>
          <a:p>
            <a:pPr marL="0" lvl="0" indent="0" algn="l" rtl="0">
              <a:spcBef>
                <a:spcPts val="1000"/>
              </a:spcBef>
              <a:spcAft>
                <a:spcPts val="0"/>
              </a:spcAft>
              <a:buSzPts val="1800"/>
              <a:buNone/>
            </a:pPr>
            <a:endParaRPr sz="2400"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dirty="0">
                <a:solidFill>
                  <a:srgbClr val="B43512"/>
                </a:solidFill>
                <a:latin typeface="Times New Roman"/>
                <a:ea typeface="Times New Roman"/>
                <a:cs typeface="Times New Roman"/>
                <a:sym typeface="Times New Roman"/>
              </a:rPr>
              <a:t>	Project Introduction</a:t>
            </a:r>
            <a:endParaRPr dirty="0"/>
          </a:p>
        </p:txBody>
      </p:sp>
      <p:sp>
        <p:nvSpPr>
          <p:cNvPr id="177" name="Google Shape;177;p2"/>
          <p:cNvSpPr txBox="1">
            <a:spLocks noGrp="1"/>
          </p:cNvSpPr>
          <p:nvPr>
            <p:ph type="body" idx="1"/>
          </p:nvPr>
        </p:nvSpPr>
        <p:spPr>
          <a:xfrm>
            <a:off x="2592924" y="1575582"/>
            <a:ext cx="8911687" cy="4335640"/>
          </a:xfrm>
          <a:prstGeom prst="rect">
            <a:avLst/>
          </a:prstGeom>
          <a:noFill/>
          <a:ln>
            <a:noFill/>
          </a:ln>
        </p:spPr>
        <p:txBody>
          <a:bodyPr spcFirstLastPara="1" wrap="square" lIns="91425" tIns="45700" rIns="91425" bIns="45700" anchor="t" anchorCtr="0">
            <a:normAutofit/>
          </a:bodyPr>
          <a:lstStyle/>
          <a:p>
            <a:pPr marL="114300" indent="0" algn="just">
              <a:lnSpc>
                <a:spcPct val="150000"/>
              </a:lnSpc>
              <a:buNone/>
            </a:pPr>
            <a:r>
              <a:rPr lang="en-IN" sz="1800" dirty="0">
                <a:solidFill>
                  <a:srgbClr val="000000"/>
                </a:solidFill>
                <a:effectLst/>
                <a:latin typeface="Times New Roman" panose="02020603050405020304" pitchFamily="18" charset="0"/>
                <a:ea typeface="Times New Roman" panose="02020603050405020304" pitchFamily="18" charset="0"/>
              </a:rPr>
              <a:t>The main purpose of Tour and travels management system is to provide a best facility and travelling services for a customer to book hotels, flight and bus ticket for trip purpose. We have developed tour and travels management system to provide a search platform find their tour places according to their choices. This is instead of to provide the best traveling services to the customers and travel agents. We have expanded tours and travel administration strategy to provide an exploration platform where a tourist can find their trip spots according to their choices.</a:t>
            </a:r>
            <a:endParaRPr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Objective (Purpose):</a:t>
            </a:r>
            <a:br>
              <a:rPr lang="en-US" b="1">
                <a:solidFill>
                  <a:srgbClr val="B43512"/>
                </a:solidFill>
                <a:latin typeface="Times New Roman"/>
                <a:ea typeface="Times New Roman"/>
                <a:cs typeface="Times New Roman"/>
                <a:sym typeface="Times New Roman"/>
              </a:rPr>
            </a:br>
            <a:endParaRPr b="1">
              <a:solidFill>
                <a:srgbClr val="B43512"/>
              </a:solidFill>
              <a:latin typeface="Times New Roman"/>
              <a:ea typeface="Times New Roman"/>
              <a:cs typeface="Times New Roman"/>
              <a:sym typeface="Times New Roman"/>
            </a:endParaRPr>
          </a:p>
        </p:txBody>
      </p:sp>
      <p:sp>
        <p:nvSpPr>
          <p:cNvPr id="183" name="Google Shape;183;p3"/>
          <p:cNvSpPr txBox="1">
            <a:spLocks noGrp="1"/>
          </p:cNvSpPr>
          <p:nvPr>
            <p:ph type="body" idx="1"/>
          </p:nvPr>
        </p:nvSpPr>
        <p:spPr>
          <a:xfrm>
            <a:off x="2433712" y="1603718"/>
            <a:ext cx="8740056" cy="4023360"/>
          </a:xfrm>
          <a:prstGeom prst="rect">
            <a:avLst/>
          </a:prstGeom>
          <a:noFill/>
          <a:ln>
            <a:noFill/>
          </a:ln>
        </p:spPr>
        <p:txBody>
          <a:bodyPr spcFirstLastPara="1" wrap="square" lIns="91425" tIns="45700" rIns="91425" bIns="45700" anchor="t" anchorCtr="0">
            <a:noAutofit/>
          </a:bodyPr>
          <a:lstStyle/>
          <a:p>
            <a:pPr marL="0" lvl="0" indent="0" algn="just" rtl="0">
              <a:spcBef>
                <a:spcPts val="1000"/>
              </a:spcBef>
              <a:spcAft>
                <a:spcPts val="0"/>
              </a:spcAft>
              <a:buSzPts val="2400"/>
              <a:buNone/>
            </a:pPr>
            <a:r>
              <a:rPr lang="en-US" b="0" i="0" dirty="0">
                <a:solidFill>
                  <a:srgbClr val="202124"/>
                </a:solidFill>
                <a:effectLst/>
                <a:latin typeface="Google Sans"/>
              </a:rPr>
              <a:t>The main purpose of “Tours and travels management system” is </a:t>
            </a:r>
            <a:r>
              <a:rPr lang="en-US" b="0" i="0" dirty="0">
                <a:solidFill>
                  <a:srgbClr val="040C28"/>
                </a:solidFill>
                <a:effectLst/>
                <a:latin typeface="Google Sans"/>
              </a:rPr>
              <a:t>to provide a convenient way for a customer to book vehicle or whole package for tour purposes</a:t>
            </a:r>
            <a:r>
              <a:rPr lang="en-US" b="0" i="0" dirty="0">
                <a:solidFill>
                  <a:srgbClr val="202124"/>
                </a:solidFill>
                <a:effectLst/>
                <a:latin typeface="Google Sans"/>
              </a:rPr>
              <a:t>. </a:t>
            </a:r>
          </a:p>
          <a:p>
            <a:pPr marL="0" lvl="0" indent="0" algn="just" rtl="0">
              <a:spcBef>
                <a:spcPts val="1000"/>
              </a:spcBef>
              <a:spcAft>
                <a:spcPts val="0"/>
              </a:spcAft>
              <a:buSzPts val="2400"/>
              <a:buNone/>
            </a:pPr>
            <a:r>
              <a:rPr lang="en-US" b="0" i="0" dirty="0">
                <a:solidFill>
                  <a:srgbClr val="202124"/>
                </a:solidFill>
                <a:effectLst/>
                <a:latin typeface="Google Sans"/>
              </a:rPr>
              <a:t>The objective of the project is to develop a system that automates the processes and activities of a travel agency.</a:t>
            </a: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Scope:</a:t>
            </a:r>
            <a:br>
              <a:rPr lang="en-US" b="1">
                <a:latin typeface="Times New Roman"/>
                <a:ea typeface="Times New Roman"/>
                <a:cs typeface="Times New Roman"/>
                <a:sym typeface="Times New Roman"/>
              </a:rPr>
            </a:br>
            <a:endParaRPr b="1">
              <a:latin typeface="Times New Roman"/>
              <a:ea typeface="Times New Roman"/>
              <a:cs typeface="Times New Roman"/>
              <a:sym typeface="Times New Roman"/>
            </a:endParaRPr>
          </a:p>
        </p:txBody>
      </p:sp>
      <p:sp>
        <p:nvSpPr>
          <p:cNvPr id="190" name="Google Shape;190;p4"/>
          <p:cNvSpPr txBox="1">
            <a:spLocks noGrp="1"/>
          </p:cNvSpPr>
          <p:nvPr>
            <p:ph type="body" idx="1"/>
          </p:nvPr>
        </p:nvSpPr>
        <p:spPr>
          <a:xfrm>
            <a:off x="2592925" y="1570893"/>
            <a:ext cx="8915400" cy="4689230"/>
          </a:xfrm>
          <a:prstGeom prst="rect">
            <a:avLst/>
          </a:prstGeom>
          <a:noFill/>
          <a:ln>
            <a:noFill/>
          </a:ln>
        </p:spPr>
        <p:txBody>
          <a:bodyPr spcFirstLastPara="1" wrap="square" lIns="91425" tIns="45700" rIns="91425" bIns="45700" anchor="t" anchorCtr="0">
            <a:noAutofit/>
          </a:bodyPr>
          <a:lstStyle/>
          <a:p>
            <a:pPr marL="277495" marR="758190" indent="0" algn="l">
              <a:lnSpc>
                <a:spcPct val="103000"/>
              </a:lnSpc>
              <a:spcAft>
                <a:spcPts val="2985"/>
              </a:spcAft>
              <a:buNone/>
            </a:pPr>
            <a:r>
              <a:rPr lang="en-IN" sz="1800" kern="0" dirty="0">
                <a:solidFill>
                  <a:srgbClr val="373737"/>
                </a:solidFill>
                <a:effectLst/>
                <a:latin typeface="Times New Roman" panose="02020603050405020304" pitchFamily="18" charset="0"/>
                <a:ea typeface="Times New Roman" panose="02020603050405020304" pitchFamily="18" charset="0"/>
              </a:rPr>
              <a:t>This type of software’s can be further extended for generating reviews related to the tourist requirements. </a:t>
            </a:r>
            <a:endParaRPr lang="en-IN" kern="100" dirty="0">
              <a:solidFill>
                <a:srgbClr val="000000"/>
              </a:solidFill>
              <a:latin typeface="Times New Roman" panose="02020603050405020304" pitchFamily="18" charset="0"/>
              <a:ea typeface="Times New Roman" panose="02020603050405020304" pitchFamily="18" charset="0"/>
            </a:endParaRPr>
          </a:p>
          <a:p>
            <a:pPr marL="277495" marR="758190" indent="0" algn="l">
              <a:lnSpc>
                <a:spcPct val="103000"/>
              </a:lnSpc>
              <a:spcAft>
                <a:spcPts val="2985"/>
              </a:spcAft>
              <a:buNone/>
            </a:pPr>
            <a:r>
              <a:rPr lang="en-IN" sz="1800" kern="0" dirty="0">
                <a:solidFill>
                  <a:srgbClr val="373737"/>
                </a:solidFill>
                <a:effectLst/>
                <a:latin typeface="Arial" panose="020B0604020202020204" pitchFamily="34" charset="0"/>
                <a:ea typeface="Times New Roman" panose="02020603050405020304" pitchFamily="18" charset="0"/>
              </a:rPr>
              <a:t>• </a:t>
            </a:r>
            <a:r>
              <a:rPr lang="en-IN" sz="1800" kern="0" dirty="0">
                <a:solidFill>
                  <a:srgbClr val="373737"/>
                </a:solidFill>
                <a:effectLst/>
                <a:latin typeface="Times New Roman" panose="02020603050405020304" pitchFamily="18" charset="0"/>
                <a:ea typeface="Times New Roman" panose="02020603050405020304" pitchFamily="18" charset="0"/>
              </a:rPr>
              <a:t>Also, can be used for generating reviews for the Online Videos provided on the software.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277495" marR="758190" indent="0" algn="l">
              <a:lnSpc>
                <a:spcPct val="103000"/>
              </a:lnSpc>
              <a:spcAft>
                <a:spcPts val="2985"/>
              </a:spcAft>
              <a:buNone/>
            </a:pPr>
            <a:r>
              <a:rPr lang="en-IN" sz="1800" kern="0" dirty="0">
                <a:solidFill>
                  <a:srgbClr val="373737"/>
                </a:solidFill>
                <a:effectLst/>
                <a:latin typeface="Arial" panose="020B0604020202020204" pitchFamily="34" charset="0"/>
                <a:ea typeface="Times New Roman" panose="02020603050405020304" pitchFamily="18" charset="0"/>
              </a:rPr>
              <a:t>• </a:t>
            </a:r>
            <a:r>
              <a:rPr lang="en-IN" sz="1800" kern="0" dirty="0">
                <a:solidFill>
                  <a:srgbClr val="373737"/>
                </a:solidFill>
                <a:effectLst/>
                <a:latin typeface="Times New Roman" panose="02020603050405020304" pitchFamily="18" charset="0"/>
                <a:ea typeface="Times New Roman" panose="02020603050405020304" pitchFamily="18" charset="0"/>
              </a:rPr>
              <a:t>Easy to find the nearby famous places, temples &amp; monuments.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277495" marR="758190" indent="0" algn="l">
              <a:lnSpc>
                <a:spcPct val="103000"/>
              </a:lnSpc>
              <a:spcAft>
                <a:spcPts val="2985"/>
              </a:spcAft>
              <a:buNone/>
            </a:pPr>
            <a:r>
              <a:rPr lang="en-IN" sz="1800" kern="0" dirty="0">
                <a:solidFill>
                  <a:srgbClr val="373737"/>
                </a:solidFill>
                <a:effectLst/>
                <a:latin typeface="Arial" panose="020B0604020202020204" pitchFamily="34" charset="0"/>
                <a:ea typeface="Times New Roman" panose="02020603050405020304" pitchFamily="18" charset="0"/>
              </a:rPr>
              <a:t>• </a:t>
            </a:r>
            <a:r>
              <a:rPr lang="en-IN" sz="1800" kern="0" dirty="0">
                <a:solidFill>
                  <a:srgbClr val="373737"/>
                </a:solidFill>
                <a:effectLst/>
                <a:latin typeface="Times New Roman" panose="02020603050405020304" pitchFamily="18" charset="0"/>
                <a:ea typeface="Times New Roman" panose="02020603050405020304" pitchFamily="18" charset="0"/>
              </a:rPr>
              <a:t>Developer can be providing the update information of the places and also provide updates to the software for better serves.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lvl="0" indent="-190500" algn="just" rtl="0">
              <a:spcBef>
                <a:spcPts val="1000"/>
              </a:spcBef>
              <a:spcAft>
                <a:spcPts val="0"/>
              </a:spcAft>
              <a:buSzPts val="2400"/>
              <a:buNone/>
            </a:pPr>
            <a:endParaRPr sz="24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49C00"/>
              </a:buClr>
              <a:buSzPts val="3600"/>
              <a:buFont typeface="Century Gothic"/>
              <a:buNone/>
            </a:pPr>
            <a:r>
              <a:rPr lang="en-US" b="1"/>
              <a:t> </a:t>
            </a:r>
            <a:r>
              <a:rPr lang="en-US" b="1">
                <a:solidFill>
                  <a:srgbClr val="B43512"/>
                </a:solidFill>
                <a:latin typeface="Times New Roman"/>
                <a:ea typeface="Times New Roman"/>
                <a:cs typeface="Times New Roman"/>
                <a:sym typeface="Times New Roman"/>
              </a:rPr>
              <a:t>Technology Used:</a:t>
            </a:r>
            <a:endParaRPr>
              <a:solidFill>
                <a:srgbClr val="B43512"/>
              </a:solidFill>
              <a:latin typeface="Times New Roman"/>
              <a:ea typeface="Times New Roman"/>
              <a:cs typeface="Times New Roman"/>
              <a:sym typeface="Times New Roman"/>
            </a:endParaRPr>
          </a:p>
        </p:txBody>
      </p:sp>
      <p:sp>
        <p:nvSpPr>
          <p:cNvPr id="196" name="Google Shape;196;p5"/>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400"/>
              <a:buChar char="🠶"/>
            </a:pPr>
            <a:r>
              <a:rPr lang="en-US" sz="2400" b="1">
                <a:solidFill>
                  <a:srgbClr val="3B3B34"/>
                </a:solidFill>
                <a:latin typeface="Times New Roman"/>
                <a:ea typeface="Times New Roman"/>
                <a:cs typeface="Times New Roman"/>
                <a:sym typeface="Times New Roman"/>
              </a:rPr>
              <a:t>Front End: ReactJS</a:t>
            </a:r>
            <a:endParaRPr/>
          </a:p>
          <a:p>
            <a:pPr marL="342900" lvl="0" indent="-342900" algn="just" rtl="0">
              <a:spcBef>
                <a:spcPts val="1000"/>
              </a:spcBef>
              <a:spcAft>
                <a:spcPts val="0"/>
              </a:spcAft>
              <a:buSzPts val="2400"/>
              <a:buChar char="🠶"/>
            </a:pPr>
            <a:r>
              <a:rPr lang="en-US" sz="2400" b="1">
                <a:solidFill>
                  <a:srgbClr val="3B3B34"/>
                </a:solidFill>
                <a:latin typeface="Times New Roman"/>
                <a:ea typeface="Times New Roman"/>
                <a:cs typeface="Times New Roman"/>
                <a:sym typeface="Times New Roman"/>
              </a:rPr>
              <a:t>Back End: Java Spring Boot API.</a:t>
            </a:r>
            <a:endParaRPr/>
          </a:p>
          <a:p>
            <a:pPr marL="342900" lvl="0" indent="-342900" algn="just" rtl="0">
              <a:spcBef>
                <a:spcPts val="1000"/>
              </a:spcBef>
              <a:spcAft>
                <a:spcPts val="0"/>
              </a:spcAft>
              <a:buSzPts val="2400"/>
              <a:buChar char="🠶"/>
            </a:pPr>
            <a:r>
              <a:rPr lang="en-US" sz="2400" b="1">
                <a:solidFill>
                  <a:srgbClr val="3B3B34"/>
                </a:solidFill>
                <a:latin typeface="Times New Roman"/>
                <a:ea typeface="Times New Roman"/>
                <a:cs typeface="Times New Roman"/>
                <a:sym typeface="Times New Roman"/>
              </a:rPr>
              <a:t>Database: </a:t>
            </a:r>
            <a:r>
              <a:rPr lang="en-US" sz="2400" b="1">
                <a:latin typeface="Times New Roman"/>
                <a:ea typeface="Times New Roman"/>
                <a:cs typeface="Times New Roman"/>
                <a:sym typeface="Times New Roman"/>
              </a:rPr>
              <a:t>MySQL</a:t>
            </a:r>
            <a:endParaRPr/>
          </a:p>
          <a:p>
            <a:pPr marL="342900" lvl="0" indent="-190500" algn="just" rtl="0">
              <a:spcBef>
                <a:spcPts val="1000"/>
              </a:spcBef>
              <a:spcAft>
                <a:spcPts val="0"/>
              </a:spcAft>
              <a:buSzPts val="2400"/>
              <a:buNone/>
            </a:pPr>
            <a:endParaRPr sz="2400" b="1">
              <a:solidFill>
                <a:srgbClr val="3B3B34"/>
              </a:solidFill>
              <a:latin typeface="Times New Roman"/>
              <a:ea typeface="Times New Roman"/>
              <a:cs typeface="Times New Roman"/>
              <a:sym typeface="Times New Roman"/>
            </a:endParaRPr>
          </a:p>
          <a:p>
            <a:pPr marL="0" lvl="0" indent="0" algn="l" rtl="0">
              <a:spcBef>
                <a:spcPts val="1000"/>
              </a:spcBef>
              <a:spcAft>
                <a:spcPts val="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6"/>
          <p:cNvSpPr txBox="1">
            <a:spLocks noGrp="1"/>
          </p:cNvSpPr>
          <p:nvPr>
            <p:ph type="title"/>
          </p:nvPr>
        </p:nvSpPr>
        <p:spPr>
          <a:xfrm>
            <a:off x="1978776"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5B6A6"/>
              </a:buClr>
              <a:buSzPts val="3600"/>
              <a:buFont typeface="Century Gothic"/>
              <a:buNone/>
            </a:pPr>
            <a:r>
              <a:rPr lang="en-US" b="1">
                <a:solidFill>
                  <a:srgbClr val="F5B6A6"/>
                </a:solidFill>
              </a:rPr>
              <a:t> </a:t>
            </a:r>
            <a:r>
              <a:rPr lang="en-US" b="1">
                <a:solidFill>
                  <a:srgbClr val="B43512"/>
                </a:solidFill>
                <a:latin typeface="Times New Roman"/>
                <a:ea typeface="Times New Roman"/>
                <a:cs typeface="Times New Roman"/>
                <a:sym typeface="Times New Roman"/>
              </a:rPr>
              <a:t>S/W and H/W Requirements</a:t>
            </a:r>
            <a:endParaRPr>
              <a:solidFill>
                <a:srgbClr val="B43512"/>
              </a:solidFill>
              <a:latin typeface="Times New Roman"/>
              <a:ea typeface="Times New Roman"/>
              <a:cs typeface="Times New Roman"/>
              <a:sym typeface="Times New Roman"/>
            </a:endParaRPr>
          </a:p>
        </p:txBody>
      </p:sp>
      <p:sp>
        <p:nvSpPr>
          <p:cNvPr id="202" name="Google Shape;202;p6"/>
          <p:cNvSpPr txBox="1">
            <a:spLocks noGrp="1"/>
          </p:cNvSpPr>
          <p:nvPr>
            <p:ph type="body" idx="1"/>
          </p:nvPr>
        </p:nvSpPr>
        <p:spPr>
          <a:xfrm>
            <a:off x="1978776" y="859809"/>
            <a:ext cx="9525836" cy="574570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200"/>
              <a:buChar char="🠶"/>
            </a:pPr>
            <a:r>
              <a:rPr lang="en-US" sz="2200" b="1" u="sng" dirty="0">
                <a:solidFill>
                  <a:srgbClr val="B43512"/>
                </a:solidFill>
                <a:latin typeface="Times New Roman"/>
                <a:ea typeface="Times New Roman"/>
                <a:cs typeface="Times New Roman"/>
                <a:sym typeface="Times New Roman"/>
              </a:rPr>
              <a:t>Server Side:</a:t>
            </a:r>
            <a:endParaRPr sz="2200" b="1" dirty="0">
              <a:solidFill>
                <a:srgbClr val="B43512"/>
              </a:solidFill>
              <a:latin typeface="Times New Roman"/>
              <a:ea typeface="Times New Roman"/>
              <a:cs typeface="Times New Roman"/>
              <a:sym typeface="Times New Roman"/>
            </a:endParaRPr>
          </a:p>
          <a:p>
            <a:pPr marL="0" lvl="0" indent="0" algn="l" rtl="0">
              <a:spcBef>
                <a:spcPts val="1000"/>
              </a:spcBef>
              <a:spcAft>
                <a:spcPts val="0"/>
              </a:spcAft>
              <a:buSzPts val="2200"/>
              <a:buNone/>
            </a:pPr>
            <a:r>
              <a:rPr lang="en-US" sz="2200" dirty="0">
                <a:solidFill>
                  <a:srgbClr val="B43512"/>
                </a:solidFill>
                <a:latin typeface="Times New Roman"/>
                <a:ea typeface="Times New Roman"/>
                <a:cs typeface="Times New Roman"/>
                <a:sym typeface="Times New Roman"/>
              </a:rPr>
              <a:t> </a:t>
            </a:r>
            <a:endParaRPr dirty="0"/>
          </a:p>
          <a:p>
            <a:pPr marL="342900" lvl="0" indent="-342900" algn="l" rtl="0">
              <a:spcBef>
                <a:spcPts val="1000"/>
              </a:spcBef>
              <a:spcAft>
                <a:spcPts val="0"/>
              </a:spcAft>
              <a:buSzPts val="2200"/>
              <a:buChar char="🠶"/>
            </a:pPr>
            <a:r>
              <a:rPr lang="en-US" sz="2200" b="1" dirty="0">
                <a:solidFill>
                  <a:srgbClr val="B43512"/>
                </a:solidFill>
                <a:latin typeface="Times New Roman"/>
                <a:ea typeface="Times New Roman"/>
                <a:cs typeface="Times New Roman"/>
                <a:sym typeface="Times New Roman"/>
              </a:rPr>
              <a:t>Processor: </a:t>
            </a:r>
            <a:r>
              <a:rPr lang="en-US" sz="2200" dirty="0">
                <a:solidFill>
                  <a:schemeClr val="dk1"/>
                </a:solidFill>
                <a:latin typeface="Times New Roman"/>
                <a:ea typeface="Times New Roman"/>
                <a:cs typeface="Times New Roman"/>
                <a:sym typeface="Times New Roman"/>
              </a:rPr>
              <a:t>Intel core i3</a:t>
            </a:r>
            <a:endParaRPr dirty="0"/>
          </a:p>
          <a:p>
            <a:pPr marL="342900" lvl="0" indent="-342900" algn="l" rtl="0">
              <a:spcBef>
                <a:spcPts val="1000"/>
              </a:spcBef>
              <a:spcAft>
                <a:spcPts val="0"/>
              </a:spcAft>
              <a:buSzPts val="2200"/>
              <a:buChar char="🠶"/>
            </a:pPr>
            <a:r>
              <a:rPr lang="en-US" sz="2200" b="1" dirty="0">
                <a:solidFill>
                  <a:srgbClr val="B43512"/>
                </a:solidFill>
                <a:latin typeface="Times New Roman"/>
                <a:ea typeface="Times New Roman"/>
                <a:cs typeface="Times New Roman"/>
                <a:sym typeface="Times New Roman"/>
              </a:rPr>
              <a:t>RAM: </a:t>
            </a:r>
            <a:r>
              <a:rPr lang="en-US" sz="2200" dirty="0">
                <a:solidFill>
                  <a:schemeClr val="dk1"/>
                </a:solidFill>
                <a:latin typeface="Times New Roman"/>
                <a:ea typeface="Times New Roman"/>
                <a:cs typeface="Times New Roman"/>
                <a:sym typeface="Times New Roman"/>
              </a:rPr>
              <a:t>4GB or above</a:t>
            </a:r>
            <a:endParaRPr dirty="0"/>
          </a:p>
          <a:p>
            <a:pPr marL="342900" lvl="0" indent="-342900" algn="l" rtl="0">
              <a:spcBef>
                <a:spcPts val="1000"/>
              </a:spcBef>
              <a:spcAft>
                <a:spcPts val="0"/>
              </a:spcAft>
              <a:buSzPts val="2200"/>
              <a:buChar char="🠶"/>
            </a:pPr>
            <a:endParaRPr dirty="0"/>
          </a:p>
          <a:p>
            <a:pPr marL="0" lvl="0" indent="0" algn="l" rtl="0">
              <a:spcBef>
                <a:spcPts val="1000"/>
              </a:spcBef>
              <a:spcAft>
                <a:spcPts val="0"/>
              </a:spcAft>
              <a:buSzPts val="2200"/>
              <a:buNone/>
            </a:pPr>
            <a:r>
              <a:rPr lang="en-US" sz="2200" dirty="0">
                <a:solidFill>
                  <a:srgbClr val="B43512"/>
                </a:solidFill>
                <a:latin typeface="Times New Roman"/>
                <a:ea typeface="Times New Roman"/>
                <a:cs typeface="Times New Roman"/>
                <a:sym typeface="Times New Roman"/>
              </a:rPr>
              <a:t> </a:t>
            </a:r>
            <a:endParaRPr dirty="0"/>
          </a:p>
          <a:p>
            <a:pPr marL="342900" lvl="0" indent="-342900" algn="l" rtl="0">
              <a:spcBef>
                <a:spcPts val="1000"/>
              </a:spcBef>
              <a:spcAft>
                <a:spcPts val="0"/>
              </a:spcAft>
              <a:buSzPts val="2200"/>
              <a:buChar char="🠶"/>
            </a:pPr>
            <a:r>
              <a:rPr lang="en-US" sz="2200" b="1" u="sng" dirty="0">
                <a:solidFill>
                  <a:srgbClr val="B43512"/>
                </a:solidFill>
                <a:latin typeface="Times New Roman"/>
                <a:ea typeface="Times New Roman"/>
                <a:cs typeface="Times New Roman"/>
                <a:sym typeface="Times New Roman"/>
              </a:rPr>
              <a:t>Client Side (minimum requirement):</a:t>
            </a:r>
            <a:endParaRPr dirty="0"/>
          </a:p>
          <a:p>
            <a:pPr marL="0" lvl="0" indent="0" algn="l" rtl="0">
              <a:spcBef>
                <a:spcPts val="1000"/>
              </a:spcBef>
              <a:spcAft>
                <a:spcPts val="0"/>
              </a:spcAft>
              <a:buSzPts val="2200"/>
              <a:buNone/>
            </a:pPr>
            <a:endParaRPr sz="2200" b="1" dirty="0">
              <a:solidFill>
                <a:srgbClr val="B43512"/>
              </a:solidFill>
              <a:latin typeface="Times New Roman"/>
              <a:ea typeface="Times New Roman"/>
              <a:cs typeface="Times New Roman"/>
              <a:sym typeface="Times New Roman"/>
            </a:endParaRPr>
          </a:p>
          <a:p>
            <a:pPr marL="342900" lvl="0" indent="-342900" algn="l" rtl="0">
              <a:spcBef>
                <a:spcPts val="1000"/>
              </a:spcBef>
              <a:spcAft>
                <a:spcPts val="0"/>
              </a:spcAft>
              <a:buSzPts val="2200"/>
              <a:buChar char="🠶"/>
            </a:pPr>
            <a:r>
              <a:rPr lang="en-US" sz="2200" b="1" dirty="0">
                <a:solidFill>
                  <a:srgbClr val="B43512"/>
                </a:solidFill>
                <a:latin typeface="Times New Roman"/>
                <a:ea typeface="Times New Roman"/>
                <a:cs typeface="Times New Roman"/>
                <a:sym typeface="Times New Roman"/>
              </a:rPr>
              <a:t>Processor: </a:t>
            </a:r>
            <a:r>
              <a:rPr lang="en-US" sz="2400" dirty="0">
                <a:solidFill>
                  <a:schemeClr val="dk1"/>
                </a:solidFill>
                <a:latin typeface="Times New Roman"/>
                <a:ea typeface="Times New Roman"/>
                <a:cs typeface="Times New Roman"/>
                <a:sym typeface="Times New Roman"/>
              </a:rPr>
              <a:t>Intel Dual Core</a:t>
            </a:r>
            <a:r>
              <a:rPr lang="en-IN" sz="1800" kern="100" dirty="0">
                <a:solidFill>
                  <a:srgbClr val="000000"/>
                </a:solidFill>
                <a:effectLst/>
                <a:latin typeface="Times New Roman" panose="02020603050405020304" pitchFamily="18" charset="0"/>
                <a:ea typeface="Times New Roman" panose="02020603050405020304" pitchFamily="18" charset="0"/>
              </a:rPr>
              <a:t>     </a:t>
            </a:r>
            <a:endParaRPr dirty="0"/>
          </a:p>
          <a:p>
            <a:pPr marL="342900" lvl="0" indent="-342900" algn="l" rtl="0">
              <a:spcBef>
                <a:spcPts val="1000"/>
              </a:spcBef>
              <a:spcAft>
                <a:spcPts val="0"/>
              </a:spcAft>
              <a:buSzPts val="2000"/>
              <a:buChar char="🠶"/>
            </a:pPr>
            <a:r>
              <a:rPr lang="en-US" sz="2000" b="1" dirty="0">
                <a:solidFill>
                  <a:srgbClr val="B43512"/>
                </a:solidFill>
                <a:latin typeface="Times New Roman"/>
                <a:ea typeface="Times New Roman"/>
                <a:cs typeface="Times New Roman"/>
                <a:sym typeface="Times New Roman"/>
              </a:rPr>
              <a:t>OS: </a:t>
            </a:r>
            <a:r>
              <a:rPr lang="en-US" sz="2000" dirty="0">
                <a:solidFill>
                  <a:schemeClr val="dk1"/>
                </a:solidFill>
                <a:latin typeface="Times New Roman"/>
                <a:ea typeface="Times New Roman"/>
                <a:cs typeface="Times New Roman"/>
                <a:sym typeface="Times New Roman"/>
              </a:rPr>
              <a:t>Windows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7"/>
          <p:cNvSpPr txBox="1">
            <a:spLocks noGrp="1"/>
          </p:cNvSpPr>
          <p:nvPr>
            <p:ph type="title"/>
          </p:nvPr>
        </p:nvSpPr>
        <p:spPr>
          <a:xfrm>
            <a:off x="2210788" y="20103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Functionalities - Module wise /user wise</a:t>
            </a:r>
            <a:endParaRPr/>
          </a:p>
        </p:txBody>
      </p:sp>
      <p:sp>
        <p:nvSpPr>
          <p:cNvPr id="208" name="Google Shape;208;p7"/>
          <p:cNvSpPr txBox="1">
            <a:spLocks noGrp="1"/>
          </p:cNvSpPr>
          <p:nvPr>
            <p:ph type="body" idx="1"/>
          </p:nvPr>
        </p:nvSpPr>
        <p:spPr>
          <a:xfrm>
            <a:off x="1301537" y="841474"/>
            <a:ext cx="10890463" cy="6016525"/>
          </a:xfrm>
          <a:prstGeom prst="rect">
            <a:avLst/>
          </a:prstGeom>
          <a:noFill/>
          <a:ln>
            <a:noFill/>
          </a:ln>
        </p:spPr>
        <p:txBody>
          <a:bodyPr spcFirstLastPara="1" wrap="square" lIns="91425" tIns="45700" rIns="91425" bIns="45700" anchor="t" anchorCtr="0">
            <a:noAutofit/>
          </a:bodyPr>
          <a:lstStyle/>
          <a:p>
            <a:pPr marL="0" lvl="1" indent="0" algn="l" rtl="0">
              <a:lnSpc>
                <a:spcPct val="100000"/>
              </a:lnSpc>
              <a:spcBef>
                <a:spcPts val="0"/>
              </a:spcBef>
              <a:spcAft>
                <a:spcPts val="0"/>
              </a:spcAft>
              <a:buSzPts val="2800"/>
              <a:buNone/>
            </a:pPr>
            <a:r>
              <a:rPr lang="en-US" sz="2800" dirty="0">
                <a:latin typeface="Times New Roman"/>
                <a:ea typeface="Times New Roman"/>
                <a:cs typeface="Times New Roman"/>
                <a:sym typeface="Times New Roman"/>
              </a:rPr>
              <a:t>Explore Vibes consists of two modules named below</a:t>
            </a:r>
            <a:endParaRPr dirty="0"/>
          </a:p>
          <a:p>
            <a:pPr marL="91440" lvl="1" indent="-177800" algn="l" rtl="0">
              <a:lnSpc>
                <a:spcPct val="100000"/>
              </a:lnSpc>
              <a:spcBef>
                <a:spcPts val="1400"/>
              </a:spcBef>
              <a:spcAft>
                <a:spcPts val="0"/>
              </a:spcAft>
              <a:buSzPts val="2800"/>
              <a:buFont typeface="Arial"/>
              <a:buChar char="•"/>
            </a:pPr>
            <a:r>
              <a:rPr lang="en-US" sz="2800" dirty="0">
                <a:latin typeface="Times New Roman"/>
                <a:ea typeface="Times New Roman"/>
                <a:cs typeface="Times New Roman"/>
                <a:sym typeface="Times New Roman"/>
              </a:rPr>
              <a:t>	</a:t>
            </a:r>
            <a:r>
              <a:rPr lang="en-US" sz="2800" dirty="0">
                <a:solidFill>
                  <a:srgbClr val="B43512"/>
                </a:solidFill>
                <a:latin typeface="Times New Roman"/>
                <a:ea typeface="Times New Roman"/>
                <a:cs typeface="Times New Roman"/>
                <a:sym typeface="Times New Roman"/>
              </a:rPr>
              <a:t>1. Admin		</a:t>
            </a:r>
            <a:endParaRPr dirty="0"/>
          </a:p>
          <a:p>
            <a:pPr marL="91440" lvl="1" indent="-177800" algn="l" rtl="0">
              <a:lnSpc>
                <a:spcPct val="100000"/>
              </a:lnSpc>
              <a:spcBef>
                <a:spcPts val="1400"/>
              </a:spcBef>
              <a:spcAft>
                <a:spcPts val="0"/>
              </a:spcAft>
              <a:buSzPts val="2800"/>
              <a:buFont typeface="Arial"/>
              <a:buChar char="•"/>
            </a:pPr>
            <a:r>
              <a:rPr lang="en-US" sz="2800" dirty="0">
                <a:solidFill>
                  <a:srgbClr val="B43512"/>
                </a:solidFill>
                <a:latin typeface="Times New Roman"/>
                <a:ea typeface="Times New Roman"/>
                <a:cs typeface="Times New Roman"/>
                <a:sym typeface="Times New Roman"/>
              </a:rPr>
              <a:t>    2. Customer/User</a:t>
            </a:r>
            <a:endParaRPr dirty="0"/>
          </a:p>
          <a:p>
            <a:pPr marL="91440" lvl="1" indent="0" algn="l" rtl="0">
              <a:lnSpc>
                <a:spcPct val="100000"/>
              </a:lnSpc>
              <a:spcBef>
                <a:spcPts val="1400"/>
              </a:spcBef>
              <a:spcAft>
                <a:spcPts val="0"/>
              </a:spcAft>
              <a:buSzPts val="2800"/>
              <a:buFont typeface="Arial"/>
              <a:buNone/>
            </a:pPr>
            <a:endParaRPr sz="2800" dirty="0">
              <a:solidFill>
                <a:srgbClr val="B43512"/>
              </a:solidFill>
              <a:latin typeface="Times New Roman"/>
              <a:ea typeface="Times New Roman"/>
              <a:cs typeface="Times New Roman"/>
              <a:sym typeface="Times New Roman"/>
            </a:endParaRPr>
          </a:p>
          <a:p>
            <a:pPr marL="0" lvl="1" indent="0" algn="l" rtl="0">
              <a:lnSpc>
                <a:spcPct val="100000"/>
              </a:lnSpc>
              <a:spcBef>
                <a:spcPts val="1400"/>
              </a:spcBef>
              <a:spcAft>
                <a:spcPts val="0"/>
              </a:spcAft>
              <a:buSzPts val="2800"/>
              <a:buNone/>
            </a:pPr>
            <a:r>
              <a:rPr lang="en-US" sz="2800" dirty="0">
                <a:solidFill>
                  <a:srgbClr val="3B3B34"/>
                </a:solidFill>
                <a:latin typeface="Times New Roman"/>
                <a:ea typeface="Times New Roman"/>
                <a:cs typeface="Times New Roman"/>
                <a:sym typeface="Times New Roman"/>
              </a:rPr>
              <a:t>User Roles:</a:t>
            </a:r>
            <a:endParaRPr dirty="0"/>
          </a:p>
          <a:p>
            <a:pPr marL="742950" lvl="1" indent="-285750" algn="l" rtl="0">
              <a:spcBef>
                <a:spcPts val="1200"/>
              </a:spcBef>
              <a:spcAft>
                <a:spcPts val="0"/>
              </a:spcAft>
              <a:buSzPts val="2400"/>
              <a:buChar char="🠶"/>
            </a:pPr>
            <a:r>
              <a:rPr lang="en-US" sz="2400" dirty="0">
                <a:solidFill>
                  <a:srgbClr val="3B3B34"/>
                </a:solidFill>
                <a:latin typeface="Times New Roman"/>
                <a:ea typeface="Times New Roman"/>
                <a:cs typeface="Times New Roman"/>
                <a:sym typeface="Times New Roman"/>
              </a:rPr>
              <a:t> Admin :</a:t>
            </a:r>
            <a:r>
              <a:rPr lang="en-US" dirty="0"/>
              <a:t> </a:t>
            </a:r>
            <a:r>
              <a:rPr lang="en-US" sz="2400" dirty="0">
                <a:latin typeface="Times New Roman"/>
                <a:ea typeface="Times New Roman"/>
                <a:cs typeface="Times New Roman"/>
                <a:sym typeface="Times New Roman"/>
              </a:rPr>
              <a:t>Admin can login to the system</a:t>
            </a:r>
            <a:r>
              <a:rPr lang="en-US" dirty="0">
                <a:latin typeface="Times New Roman"/>
                <a:ea typeface="Times New Roman"/>
                <a:cs typeface="Times New Roman"/>
                <a:sym typeface="Times New Roman"/>
              </a:rPr>
              <a:t>.</a:t>
            </a:r>
            <a:endParaRPr sz="1400" dirty="0">
              <a:latin typeface="Times New Roman"/>
              <a:ea typeface="Times New Roman"/>
              <a:cs typeface="Times New Roman"/>
              <a:sym typeface="Times New Roman"/>
            </a:endParaRPr>
          </a:p>
          <a:p>
            <a:pPr marL="727075" lvl="2" indent="-342900" algn="l" rtl="0">
              <a:spcBef>
                <a:spcPts val="1000"/>
              </a:spcBef>
              <a:spcAft>
                <a:spcPts val="0"/>
              </a:spcAft>
              <a:buSzPts val="2400"/>
              <a:buFont typeface="Century Gothic"/>
              <a:buAutoNum type="arabicPeriod"/>
            </a:pPr>
            <a:r>
              <a:rPr lang="en-US" sz="2400" dirty="0">
                <a:solidFill>
                  <a:srgbClr val="3B3B34"/>
                </a:solidFill>
                <a:latin typeface="Times New Roman"/>
                <a:ea typeface="Times New Roman"/>
                <a:cs typeface="Times New Roman"/>
                <a:sym typeface="Times New Roman"/>
              </a:rPr>
              <a:t>Admin : login, add packages, delete packages, remove user.</a:t>
            </a:r>
            <a:endParaRPr sz="2400" dirty="0">
              <a:solidFill>
                <a:srgbClr val="3B3B34"/>
              </a:solidFill>
              <a:latin typeface="Times New Roman"/>
              <a:ea typeface="Times New Roman"/>
              <a:cs typeface="Times New Roman"/>
              <a:sym typeface="Times New Roman"/>
            </a:endParaRPr>
          </a:p>
          <a:p>
            <a:pPr marL="727075" lvl="2" indent="-342900" algn="l" rtl="0">
              <a:spcBef>
                <a:spcPts val="1000"/>
              </a:spcBef>
              <a:spcAft>
                <a:spcPts val="0"/>
              </a:spcAft>
              <a:buSzPts val="2400"/>
              <a:buFont typeface="Century Gothic"/>
              <a:buAutoNum type="arabicPeriod"/>
            </a:pPr>
            <a:r>
              <a:rPr lang="en-US" sz="2400" dirty="0">
                <a:solidFill>
                  <a:srgbClr val="0C0C0C"/>
                </a:solidFill>
                <a:latin typeface="Times New Roman"/>
                <a:ea typeface="Times New Roman"/>
                <a:cs typeface="Times New Roman"/>
                <a:sym typeface="Times New Roman"/>
              </a:rPr>
              <a:t>Customer/User</a:t>
            </a:r>
            <a:r>
              <a:rPr lang="en-US" sz="2400" dirty="0">
                <a:solidFill>
                  <a:srgbClr val="B43512"/>
                </a:solidFill>
                <a:latin typeface="Times New Roman"/>
                <a:ea typeface="Times New Roman"/>
                <a:cs typeface="Times New Roman"/>
                <a:sym typeface="Times New Roman"/>
              </a:rPr>
              <a:t> </a:t>
            </a:r>
            <a:r>
              <a:rPr lang="en-US" sz="2400" dirty="0">
                <a:solidFill>
                  <a:srgbClr val="3B3B34"/>
                </a:solidFill>
                <a:latin typeface="Times New Roman"/>
                <a:ea typeface="Times New Roman"/>
                <a:cs typeface="Times New Roman"/>
                <a:sym typeface="Times New Roman"/>
              </a:rPr>
              <a:t>: register itself, logins ,update her/his details, view hotels, add packages.</a:t>
            </a:r>
            <a:endParaRPr dirty="0"/>
          </a:p>
          <a:p>
            <a:pPr marL="457200" lvl="0" indent="-330200" algn="l" rtl="0">
              <a:spcBef>
                <a:spcPts val="1000"/>
              </a:spcBef>
              <a:spcAft>
                <a:spcPts val="0"/>
              </a:spcAft>
              <a:buSzPts val="2000"/>
              <a:buFont typeface="Century Gothic"/>
              <a:buNone/>
            </a:pPr>
            <a:endParaRPr sz="2000" dirty="0"/>
          </a:p>
          <a:p>
            <a:pPr marL="342900" lvl="0" indent="-190500" algn="l" rtl="0">
              <a:spcBef>
                <a:spcPts val="1000"/>
              </a:spcBef>
              <a:spcAft>
                <a:spcPts val="0"/>
              </a:spcAft>
              <a:buSzPts val="2400"/>
              <a:buNone/>
            </a:pP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8"/>
          <p:cNvSpPr txBox="1">
            <a:spLocks noGrp="1"/>
          </p:cNvSpPr>
          <p:nvPr>
            <p:ph type="title"/>
          </p:nvPr>
        </p:nvSpPr>
        <p:spPr>
          <a:xfrm>
            <a:off x="122830" y="0"/>
            <a:ext cx="10057949" cy="69603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a:solidFill>
                  <a:srgbClr val="B43512"/>
                </a:solidFill>
                <a:latin typeface="Times New Roman"/>
                <a:ea typeface="Times New Roman"/>
                <a:cs typeface="Times New Roman"/>
                <a:sym typeface="Times New Roman"/>
              </a:rPr>
              <a:t>UML Diagrams:   </a:t>
            </a:r>
            <a:r>
              <a:rPr lang="en-US" b="1">
                <a:solidFill>
                  <a:srgbClr val="0C0C0C"/>
                </a:solidFill>
                <a:latin typeface="Times New Roman"/>
                <a:ea typeface="Times New Roman"/>
                <a:cs typeface="Times New Roman"/>
                <a:sym typeface="Times New Roman"/>
              </a:rPr>
              <a:t>E-R Diagram</a:t>
            </a:r>
            <a:endParaRPr b="1">
              <a:solidFill>
                <a:srgbClr val="0C0C0C"/>
              </a:solidFill>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792F7414-C9EE-7FF7-B9DE-8275B81347C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794E47F8-EEA7-28B0-6CAB-A12D2327647C}"/>
              </a:ext>
            </a:extLst>
          </p:cNvPr>
          <p:cNvPicPr>
            <a:picLocks noChangeAspect="1"/>
          </p:cNvPicPr>
          <p:nvPr/>
        </p:nvPicPr>
        <p:blipFill>
          <a:blip r:embed="rId3"/>
          <a:stretch>
            <a:fillRect/>
          </a:stretch>
        </p:blipFill>
        <p:spPr>
          <a:xfrm>
            <a:off x="0" y="946778"/>
            <a:ext cx="12192000" cy="588737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9"/>
          <p:cNvSpPr txBox="1">
            <a:spLocks noGrp="1"/>
          </p:cNvSpPr>
          <p:nvPr>
            <p:ph type="title"/>
          </p:nvPr>
        </p:nvSpPr>
        <p:spPr>
          <a:xfrm>
            <a:off x="1869594"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C0C0C"/>
              </a:buClr>
              <a:buSzPts val="3600"/>
              <a:buFont typeface="Times New Roman"/>
              <a:buNone/>
            </a:pPr>
            <a:r>
              <a:rPr lang="en-US">
                <a:solidFill>
                  <a:srgbClr val="0C0C0C"/>
                </a:solidFill>
                <a:latin typeface="Times New Roman"/>
                <a:ea typeface="Times New Roman"/>
                <a:cs typeface="Times New Roman"/>
                <a:sym typeface="Times New Roman"/>
              </a:rPr>
              <a:t>Class  Diagram(MySQL Auto generated)</a:t>
            </a:r>
            <a:br>
              <a:rPr lang="en-US">
                <a:solidFill>
                  <a:srgbClr val="0C0C0C"/>
                </a:solidFill>
                <a:latin typeface="Times New Roman"/>
                <a:ea typeface="Times New Roman"/>
                <a:cs typeface="Times New Roman"/>
                <a:sym typeface="Times New Roman"/>
              </a:rPr>
            </a:br>
            <a:endParaRPr>
              <a:solidFill>
                <a:srgbClr val="0C0C0C"/>
              </a:solidFill>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D881EFF0-A771-C1C2-39D4-80AF96772852}"/>
              </a:ext>
            </a:extLst>
          </p:cNvPr>
          <p:cNvSpPr>
            <a:spLocks noGrp="1"/>
          </p:cNvSpPr>
          <p:nvPr>
            <p:ph type="body" idx="1"/>
          </p:nvPr>
        </p:nvSpPr>
        <p:spPr>
          <a:xfrm>
            <a:off x="1337187" y="946777"/>
            <a:ext cx="10677832" cy="5807983"/>
          </a:xfrm>
        </p:spPr>
        <p:txBody>
          <a:bodyPr/>
          <a:lstStyle/>
          <a:p>
            <a:pPr marL="114300" indent="0">
              <a:buNone/>
            </a:pPr>
            <a:endParaRPr lang="en-IN" dirty="0"/>
          </a:p>
        </p:txBody>
      </p:sp>
      <p:pic>
        <p:nvPicPr>
          <p:cNvPr id="5" name="Picture 4">
            <a:extLst>
              <a:ext uri="{FF2B5EF4-FFF2-40B4-BE49-F238E27FC236}">
                <a16:creationId xmlns:a16="http://schemas.microsoft.com/office/drawing/2014/main" id="{BE3A6425-7A12-EE79-ADB2-1007322B3327}"/>
              </a:ext>
            </a:extLst>
          </p:cNvPr>
          <p:cNvPicPr>
            <a:picLocks noChangeAspect="1"/>
          </p:cNvPicPr>
          <p:nvPr/>
        </p:nvPicPr>
        <p:blipFill>
          <a:blip r:embed="rId3"/>
          <a:stretch>
            <a:fillRect/>
          </a:stretch>
        </p:blipFill>
        <p:spPr>
          <a:xfrm>
            <a:off x="3156155" y="1280890"/>
            <a:ext cx="7462683" cy="4503174"/>
          </a:xfrm>
          <a:prstGeom prst="rect">
            <a:avLst/>
          </a:prstGeom>
        </p:spPr>
      </p:pic>
    </p:spTree>
  </p:cSld>
  <p:clrMapOvr>
    <a:masterClrMapping/>
  </p:clrMapOvr>
</p:sld>
</file>

<file path=ppt/theme/theme1.xml><?xml version="1.0" encoding="utf-8"?>
<a:theme xmlns:a="http://schemas.openxmlformats.org/drawingml/2006/main" name="Wisp">
  <a:themeElements>
    <a:clrScheme name="Red Orang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665</Words>
  <Application>Microsoft Office PowerPoint</Application>
  <PresentationFormat>Widescreen</PresentationFormat>
  <Paragraphs>71</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Arial</vt:lpstr>
      <vt:lpstr>Noto Sans Symbols</vt:lpstr>
      <vt:lpstr>Century Gothic</vt:lpstr>
      <vt:lpstr>Times New Roman</vt:lpstr>
      <vt:lpstr>Wingdings</vt:lpstr>
      <vt:lpstr>Google Sans</vt:lpstr>
      <vt:lpstr>Wisp</vt:lpstr>
      <vt:lpstr>        Explore Vibes</vt:lpstr>
      <vt:lpstr> Project Introduction</vt:lpstr>
      <vt:lpstr>Objective (Purpose): </vt:lpstr>
      <vt:lpstr>Scope: </vt:lpstr>
      <vt:lpstr> Technology Used:</vt:lpstr>
      <vt:lpstr> S/W and H/W Requirements</vt:lpstr>
      <vt:lpstr>Functionalities - Module wise /user wise</vt:lpstr>
      <vt:lpstr>UML Diagrams:   E-R Diagram</vt:lpstr>
      <vt:lpstr>Class  Diagram(MySQL Auto generated) </vt:lpstr>
      <vt:lpstr>User Controller </vt:lpstr>
      <vt:lpstr>PowerPoint Presentation</vt:lpstr>
      <vt:lpstr>PowerPoint Presentation</vt:lpstr>
      <vt:lpstr>PowerPoint Presentation</vt:lpstr>
      <vt:lpstr>PowerPoint Presentation</vt:lpstr>
      <vt:lpstr>PowerPoint Presentation</vt:lpstr>
      <vt:lpstr>Futures Scope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 Vibes</dc:title>
  <dc:creator>USER</dc:creator>
  <cp:lastModifiedBy>Dnyaneshwar Bagal</cp:lastModifiedBy>
  <cp:revision>20</cp:revision>
  <dcterms:created xsi:type="dcterms:W3CDTF">2023-03-08T16:55:00Z</dcterms:created>
  <dcterms:modified xsi:type="dcterms:W3CDTF">2024-02-21T05:04:21Z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7E69EF739CE441C9B8CCE4FE39A536DE</vt:lpwstr>
  </property>
  <property fmtid="{D5CDD505-2E9C-101B-9397-08002B2CF9AE}" pid="3" name="KSOProductBuildVer">
    <vt:lpwstr>1033-11.2.0.11219</vt:lpwstr>
  </property>
</Properties>
</file>