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8"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6" userDrawn="1">
          <p15:clr>
            <a:srgbClr val="A4A3A4"/>
          </p15:clr>
        </p15:guide>
        <p15:guide id="2" pos="1008" userDrawn="1">
          <p15:clr>
            <a:srgbClr val="A4A3A4"/>
          </p15:clr>
        </p15:guide>
        <p15:guide id="3" pos="2880" userDrawn="1">
          <p15:clr>
            <a:srgbClr val="A4A3A4"/>
          </p15:clr>
        </p15:guide>
        <p15:guide id="4"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3636"/>
    <a:srgbClr val="883C84"/>
    <a:srgbClr val="2E44D8"/>
    <a:srgbClr val="A100FF"/>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54" autoAdjust="0"/>
    <p:restoredTop sz="90798" autoAdjust="0"/>
  </p:normalViewPr>
  <p:slideViewPr>
    <p:cSldViewPr>
      <p:cViewPr varScale="1">
        <p:scale>
          <a:sx n="51" d="100"/>
          <a:sy n="51" d="100"/>
        </p:scale>
        <p:origin x="1068" y="84"/>
      </p:cViewPr>
      <p:guideLst>
        <p:guide orient="horz" pos="1416"/>
        <p:guide pos="1008"/>
        <p:guide pos="2880"/>
        <p:guide pos="30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15931019185983"/>
          <c:y val="7.2702108561045434E-2"/>
          <c:w val="0.73993345902184759"/>
          <c:h val="0.79247733046323854"/>
        </c:manualLayout>
      </c:layout>
      <c:barChart>
        <c:barDir val="bar"/>
        <c:grouping val="clustered"/>
        <c:varyColors val="0"/>
        <c:ser>
          <c:idx val="0"/>
          <c:order val="0"/>
          <c:tx>
            <c:strRef>
              <c:f>'Top 5 Categories'!$B$1</c:f>
              <c:strCache>
                <c:ptCount val="1"/>
                <c:pt idx="0">
                  <c:v>Score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numFmt formatCode="#,##0,\K" sourceLinked="0"/>
            <c:spPr>
              <a:noFill/>
              <a:ln>
                <a:noFill/>
              </a:ln>
              <a:effectLst/>
            </c:spPr>
            <c:txPr>
              <a:bodyPr rot="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DE39-429A-B0BE-557A7EA14ABF}"/>
            </c:ext>
          </c:extLst>
        </c:ser>
        <c:dLbls>
          <c:dLblPos val="inEnd"/>
          <c:showLegendKey val="0"/>
          <c:showVal val="1"/>
          <c:showCatName val="0"/>
          <c:showSerName val="0"/>
          <c:showPercent val="0"/>
          <c:showBubbleSize val="0"/>
        </c:dLbls>
        <c:gapWidth val="115"/>
        <c:overlap val="-20"/>
        <c:axId val="860446271"/>
        <c:axId val="693779824"/>
      </c:barChart>
      <c:catAx>
        <c:axId val="860446271"/>
        <c:scaling>
          <c:orientation val="maxMin"/>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crossAx val="693779824"/>
        <c:crossesAt val="62000"/>
        <c:auto val="1"/>
        <c:lblAlgn val="ctr"/>
        <c:lblOffset val="100"/>
        <c:noMultiLvlLbl val="0"/>
      </c:catAx>
      <c:valAx>
        <c:axId val="693779824"/>
        <c:scaling>
          <c:orientation val="minMax"/>
        </c:scaling>
        <c:delete val="0"/>
        <c:axPos val="t"/>
        <c:majorGridlines>
          <c:spPr>
            <a:ln w="9525" cap="flat" cmpd="sng" algn="ctr">
              <a:solidFill>
                <a:schemeClr val="lt1">
                  <a:lumMod val="95000"/>
                  <a:alpha val="10000"/>
                </a:schemeClr>
              </a:solidFill>
              <a:round/>
            </a:ln>
            <a:effectLst/>
          </c:spPr>
        </c:majorGridlines>
        <c:numFmt formatCode="#,##0" sourceLinked="0"/>
        <c:majorTickMark val="out"/>
        <c:minorTickMark val="none"/>
        <c:tickLblPos val="high"/>
        <c:spPr>
          <a:noFill/>
          <a:ln>
            <a:noFill/>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crossAx val="8604462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8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'Top 5 Categories'!$B$1</c:f>
              <c:strCache>
                <c:ptCount val="1"/>
                <c:pt idx="0">
                  <c:v>Score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14C1-400B-A1A6-7C4EA52A3FC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14C1-400B-A1A6-7C4EA52A3FC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14C1-400B-A1A6-7C4EA52A3FCC}"/>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14C1-400B-A1A6-7C4EA52A3FCC}"/>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14C1-400B-A1A6-7C4EA52A3FCC}"/>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14C1-400B-A1A6-7C4EA52A3FC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200">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25.12.2023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3264400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0">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6.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latin typeface="Arial" panose="020B0604020202020204" pitchFamily="34" charset="0"/>
                  <a:cs typeface="Arial" panose="020B0604020202020204" pitchFamily="34" charset="0"/>
                </a:endParaRPr>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600200" y="3238500"/>
            <a:ext cx="6781800" cy="2846933"/>
          </a:xfrm>
          <a:prstGeom prst="rect">
            <a:avLst/>
          </a:prstGeom>
        </p:spPr>
        <p:txBody>
          <a:bodyPr wrap="square" lIns="0" tIns="0" rIns="0" bIns="0" rtlCol="0" anchor="t">
            <a:spAutoFit/>
          </a:bodyPr>
          <a:lstStyle/>
          <a:p>
            <a:pPr algn="ctr">
              <a:lnSpc>
                <a:spcPts val="11059"/>
              </a:lnSpc>
            </a:pPr>
            <a:r>
              <a:rPr lang="en-US" sz="10533" b="1" spc="-105" dirty="0">
                <a:solidFill>
                  <a:srgbClr val="FFFFFF"/>
                </a:solidFill>
                <a:latin typeface="Arial" panose="020B0604020202020204" pitchFamily="34" charset="0"/>
                <a:cs typeface="Arial" panose="020B0604020202020204" pitchFamily="34" charset="0"/>
              </a:rPr>
              <a:t>Data Analytics</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8" name="Group 27">
            <a:extLst>
              <a:ext uri="{FF2B5EF4-FFF2-40B4-BE49-F238E27FC236}">
                <a16:creationId xmlns:a16="http://schemas.microsoft.com/office/drawing/2014/main" id="{2849F4C5-0D4F-E5CB-9977-A959D6324319}"/>
              </a:ext>
            </a:extLst>
          </p:cNvPr>
          <p:cNvGrpSpPr/>
          <p:nvPr/>
        </p:nvGrpSpPr>
        <p:grpSpPr>
          <a:xfrm>
            <a:off x="10972800" y="1181100"/>
            <a:ext cx="7010400" cy="2388830"/>
            <a:chOff x="10972800" y="952500"/>
            <a:chExt cx="7010400" cy="2388830"/>
          </a:xfrm>
        </p:grpSpPr>
        <p:sp>
          <p:nvSpPr>
            <p:cNvPr id="17" name="Rectangle: Rounded Corners 16">
              <a:extLst>
                <a:ext uri="{FF2B5EF4-FFF2-40B4-BE49-F238E27FC236}">
                  <a16:creationId xmlns:a16="http://schemas.microsoft.com/office/drawing/2014/main" id="{9B6E6B1F-8D3F-D422-A696-97BA2752AE95}"/>
                </a:ext>
              </a:extLst>
            </p:cNvPr>
            <p:cNvSpPr/>
            <p:nvPr/>
          </p:nvSpPr>
          <p:spPr>
            <a:xfrm>
              <a:off x="10972800" y="95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ANALYSIS</a:t>
              </a:r>
            </a:p>
          </p:txBody>
        </p:sp>
        <p:sp>
          <p:nvSpPr>
            <p:cNvPr id="19" name="TextBox 18">
              <a:extLst>
                <a:ext uri="{FF2B5EF4-FFF2-40B4-BE49-F238E27FC236}">
                  <a16:creationId xmlns:a16="http://schemas.microsoft.com/office/drawing/2014/main" id="{9B812490-4131-4D3C-96CE-E240EA68619D}"/>
                </a:ext>
              </a:extLst>
            </p:cNvPr>
            <p:cNvSpPr txBox="1"/>
            <p:nvPr/>
          </p:nvSpPr>
          <p:spPr>
            <a:xfrm>
              <a:off x="10972800" y="1638300"/>
              <a:ext cx="7010400" cy="1703030"/>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Animals and science are two of the most popular content categories, this shows that people enjoy “real-life” and “factual” content the most. So I would recommend that you keep creating more contents relating to these two categories.</a:t>
              </a:r>
              <a:endParaRPr lang="en-IN" sz="1800" dirty="0">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id="{42F7C430-8907-B854-443B-B49BD86942C4}"/>
              </a:ext>
            </a:extLst>
          </p:cNvPr>
          <p:cNvGrpSpPr/>
          <p:nvPr/>
        </p:nvGrpSpPr>
        <p:grpSpPr>
          <a:xfrm>
            <a:off x="10972800" y="3767921"/>
            <a:ext cx="7010400" cy="2804329"/>
            <a:chOff x="10972800" y="4762500"/>
            <a:chExt cx="7010400" cy="2804329"/>
          </a:xfrm>
        </p:grpSpPr>
        <p:sp>
          <p:nvSpPr>
            <p:cNvPr id="26" name="Rectangle: Rounded Corners 25">
              <a:extLst>
                <a:ext uri="{FF2B5EF4-FFF2-40B4-BE49-F238E27FC236}">
                  <a16:creationId xmlns:a16="http://schemas.microsoft.com/office/drawing/2014/main" id="{80FBA9F4-EF69-4E15-4AD6-C6386634EEC9}"/>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INSIGHT</a:t>
              </a:r>
            </a:p>
          </p:txBody>
        </p:sp>
        <p:sp>
          <p:nvSpPr>
            <p:cNvPr id="27" name="TextBox 26">
              <a:extLst>
                <a:ext uri="{FF2B5EF4-FFF2-40B4-BE49-F238E27FC236}">
                  <a16:creationId xmlns:a16="http://schemas.microsoft.com/office/drawing/2014/main" id="{9300F4D9-E691-59D9-BEFE-C5D8E47BAC59}"/>
                </a:ext>
              </a:extLst>
            </p:cNvPr>
            <p:cNvSpPr txBox="1"/>
            <p:nvPr/>
          </p:nvSpPr>
          <p:spPr>
            <a:xfrm>
              <a:off x="10972800" y="5448300"/>
              <a:ext cx="7010400" cy="2118529"/>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Food is a common theme with the top 5 categories with “Healthy Eating” ranking as one of the highest. This may give an indication to the audience within your user base. You could use this insight to create a campaign and work with healthy eating brands to boost user engagement.</a:t>
              </a:r>
            </a:p>
          </p:txBody>
        </p:sp>
      </p:grpSp>
      <p:grpSp>
        <p:nvGrpSpPr>
          <p:cNvPr id="30" name="Group 29">
            <a:extLst>
              <a:ext uri="{FF2B5EF4-FFF2-40B4-BE49-F238E27FC236}">
                <a16:creationId xmlns:a16="http://schemas.microsoft.com/office/drawing/2014/main" id="{383D5209-A24C-6263-7DD6-0BBB1B32861D}"/>
              </a:ext>
            </a:extLst>
          </p:cNvPr>
          <p:cNvGrpSpPr/>
          <p:nvPr/>
        </p:nvGrpSpPr>
        <p:grpSpPr>
          <a:xfrm>
            <a:off x="10972800" y="6667500"/>
            <a:ext cx="7010400" cy="3219827"/>
            <a:chOff x="10972800" y="4762500"/>
            <a:chExt cx="7010400" cy="3219827"/>
          </a:xfrm>
        </p:grpSpPr>
        <p:sp>
          <p:nvSpPr>
            <p:cNvPr id="31" name="Rectangle: Rounded Corners 30">
              <a:extLst>
                <a:ext uri="{FF2B5EF4-FFF2-40B4-BE49-F238E27FC236}">
                  <a16:creationId xmlns:a16="http://schemas.microsoft.com/office/drawing/2014/main" id="{B128DAA6-D832-A517-D22D-4AEBFF3329EA}"/>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NEXT STEPS</a:t>
              </a:r>
            </a:p>
          </p:txBody>
        </p:sp>
        <p:sp>
          <p:nvSpPr>
            <p:cNvPr id="32" name="TextBox 31">
              <a:extLst>
                <a:ext uri="{FF2B5EF4-FFF2-40B4-BE49-F238E27FC236}">
                  <a16:creationId xmlns:a16="http://schemas.microsoft.com/office/drawing/2014/main" id="{B8ED61BC-A00C-AB8D-9CEA-519D631CEF9E}"/>
                </a:ext>
              </a:extLst>
            </p:cNvPr>
            <p:cNvSpPr txBox="1"/>
            <p:nvPr/>
          </p:nvSpPr>
          <p:spPr>
            <a:xfrm>
              <a:off x="10972800" y="5448300"/>
              <a:ext cx="7010400" cy="2534027"/>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It should come as no surprise that technological content is among the top categories given the advancement of technology. It indicates that users like your technological material. Working with some of the biggest digital companies in the world is something I would suggest doing because it would undoubtedly increase user engagement.</a:t>
              </a:r>
            </a:p>
          </p:txBody>
        </p:sp>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4669076"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latin typeface="Arial" panose="020B0604020202020204" pitchFamily="34" charset="0"/>
                <a:cs typeface="Arial" panose="020B0604020202020204"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latin typeface="Arial" panose="020B0604020202020204" pitchFamily="34" charset="0"/>
                  <a:cs typeface="Arial" panose="020B0604020202020204" pitchFamily="34" charset="0"/>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Arial" panose="020B0604020202020204" pitchFamily="34" charset="0"/>
                <a:cs typeface="Arial" panose="020B0604020202020204"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
        <p:nvSpPr>
          <p:cNvPr id="23" name="TextBox 22">
            <a:extLst>
              <a:ext uri="{FF2B5EF4-FFF2-40B4-BE49-F238E27FC236}">
                <a16:creationId xmlns:a16="http://schemas.microsoft.com/office/drawing/2014/main" id="{EE0A517B-54A6-EE5C-6612-64B4BAA9E460}"/>
              </a:ext>
            </a:extLst>
          </p:cNvPr>
          <p:cNvSpPr txBox="1"/>
          <p:nvPr/>
        </p:nvSpPr>
        <p:spPr>
          <a:xfrm>
            <a:off x="1828800" y="647700"/>
            <a:ext cx="9896474" cy="1323439"/>
          </a:xfrm>
          <a:prstGeom prst="rect">
            <a:avLst/>
          </a:prstGeom>
          <a:noFill/>
        </p:spPr>
        <p:txBody>
          <a:bodyPr wrap="square">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Today’s Agenda</a:t>
            </a:r>
          </a:p>
        </p:txBody>
      </p:sp>
      <p:sp>
        <p:nvSpPr>
          <p:cNvPr id="26" name="Rectangle: Top Corners Rounded 25">
            <a:extLst>
              <a:ext uri="{FF2B5EF4-FFF2-40B4-BE49-F238E27FC236}">
                <a16:creationId xmlns:a16="http://schemas.microsoft.com/office/drawing/2014/main" id="{389ACD06-D511-8F22-04AA-7EE68571E2FA}"/>
              </a:ext>
            </a:extLst>
          </p:cNvPr>
          <p:cNvSpPr/>
          <p:nvPr/>
        </p:nvSpPr>
        <p:spPr>
          <a:xfrm rot="16200000">
            <a:off x="2448910" y="139919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Project Recap</a:t>
            </a:r>
            <a:endParaRPr lang="en-US" sz="2800" b="1" dirty="0">
              <a:solidFill>
                <a:schemeClr val="bg1"/>
              </a:solidFill>
              <a:latin typeface="Arial" panose="020B0604020202020204" pitchFamily="34" charset="0"/>
              <a:cs typeface="Arial" panose="020B0604020202020204" pitchFamily="34" charset="0"/>
            </a:endParaRPr>
          </a:p>
        </p:txBody>
      </p:sp>
      <p:sp>
        <p:nvSpPr>
          <p:cNvPr id="27" name="Rectangle: Top Corners Rounded 26">
            <a:extLst>
              <a:ext uri="{FF2B5EF4-FFF2-40B4-BE49-F238E27FC236}">
                <a16:creationId xmlns:a16="http://schemas.microsoft.com/office/drawing/2014/main" id="{0FD96A57-A753-227E-BA60-191E8A66964E}"/>
              </a:ext>
            </a:extLst>
          </p:cNvPr>
          <p:cNvSpPr/>
          <p:nvPr/>
        </p:nvSpPr>
        <p:spPr>
          <a:xfrm rot="16200000">
            <a:off x="2448910" y="292844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r>
              <a:rPr lang="en-US" sz="2800" b="1" spc="-19" dirty="0">
                <a:solidFill>
                  <a:schemeClr val="bg1"/>
                </a:solidFill>
                <a:latin typeface="Arial" panose="020B0604020202020204" pitchFamily="34" charset="0"/>
                <a:cs typeface="Arial" panose="020B0604020202020204" pitchFamily="34" charset="0"/>
              </a:rPr>
              <a:t>Problem</a:t>
            </a:r>
          </a:p>
        </p:txBody>
      </p:sp>
      <p:sp>
        <p:nvSpPr>
          <p:cNvPr id="28" name="Rectangle: Top Corners Rounded 27">
            <a:extLst>
              <a:ext uri="{FF2B5EF4-FFF2-40B4-BE49-F238E27FC236}">
                <a16:creationId xmlns:a16="http://schemas.microsoft.com/office/drawing/2014/main" id="{8D616549-BF2D-5A91-1239-116D9D7EFE72}"/>
              </a:ext>
            </a:extLst>
          </p:cNvPr>
          <p:cNvSpPr/>
          <p:nvPr/>
        </p:nvSpPr>
        <p:spPr>
          <a:xfrm rot="16200000">
            <a:off x="2448910" y="445770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The Analytics Team</a:t>
            </a:r>
          </a:p>
        </p:txBody>
      </p:sp>
      <p:sp>
        <p:nvSpPr>
          <p:cNvPr id="29" name="Rectangle: Top Corners Rounded 28">
            <a:extLst>
              <a:ext uri="{FF2B5EF4-FFF2-40B4-BE49-F238E27FC236}">
                <a16:creationId xmlns:a16="http://schemas.microsoft.com/office/drawing/2014/main" id="{2AADAB37-3C67-46D0-6146-B35FC0EEB044}"/>
              </a:ext>
            </a:extLst>
          </p:cNvPr>
          <p:cNvSpPr/>
          <p:nvPr/>
        </p:nvSpPr>
        <p:spPr>
          <a:xfrm rot="16200000">
            <a:off x="2448910" y="598695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Process</a:t>
            </a:r>
          </a:p>
        </p:txBody>
      </p:sp>
      <p:sp>
        <p:nvSpPr>
          <p:cNvPr id="30" name="Rectangle: Top Corners Rounded 29">
            <a:extLst>
              <a:ext uri="{FF2B5EF4-FFF2-40B4-BE49-F238E27FC236}">
                <a16:creationId xmlns:a16="http://schemas.microsoft.com/office/drawing/2014/main" id="{16EA28E4-B166-2BA4-751B-449EF4E70447}"/>
              </a:ext>
            </a:extLst>
          </p:cNvPr>
          <p:cNvSpPr/>
          <p:nvPr/>
        </p:nvSpPr>
        <p:spPr>
          <a:xfrm rot="16200000">
            <a:off x="2448910" y="751621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Insights &amp; Summary</a:t>
            </a:r>
          </a:p>
        </p:txBody>
      </p:sp>
      <p:sp>
        <p:nvSpPr>
          <p:cNvPr id="33" name="Rectangle: Top Corners Rounded 32">
            <a:extLst>
              <a:ext uri="{FF2B5EF4-FFF2-40B4-BE49-F238E27FC236}">
                <a16:creationId xmlns:a16="http://schemas.microsoft.com/office/drawing/2014/main" id="{E9371848-07D6-EFE7-FE08-C9853BC7A47C}"/>
              </a:ext>
            </a:extLst>
          </p:cNvPr>
          <p:cNvSpPr/>
          <p:nvPr/>
        </p:nvSpPr>
        <p:spPr>
          <a:xfrm rot="5400000" flipH="1">
            <a:off x="7592410" y="-772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4" name="Rectangle: Top Corners Rounded 33">
            <a:extLst>
              <a:ext uri="{FF2B5EF4-FFF2-40B4-BE49-F238E27FC236}">
                <a16:creationId xmlns:a16="http://schemas.microsoft.com/office/drawing/2014/main" id="{8A2997B0-3E7D-A3B3-1C92-C311C0818EA4}"/>
              </a:ext>
            </a:extLst>
          </p:cNvPr>
          <p:cNvSpPr/>
          <p:nvPr/>
        </p:nvSpPr>
        <p:spPr>
          <a:xfrm rot="5400000" flipH="1">
            <a:off x="7592410" y="75674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5" name="Rectangle: Top Corners Rounded 34">
            <a:extLst>
              <a:ext uri="{FF2B5EF4-FFF2-40B4-BE49-F238E27FC236}">
                <a16:creationId xmlns:a16="http://schemas.microsoft.com/office/drawing/2014/main" id="{D49A45B6-6B6C-657F-0108-DA6356FEAC79}"/>
              </a:ext>
            </a:extLst>
          </p:cNvPr>
          <p:cNvSpPr/>
          <p:nvPr/>
        </p:nvSpPr>
        <p:spPr>
          <a:xfrm rot="5400000" flipH="1">
            <a:off x="7592410" y="228600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Rectangle: Top Corners Rounded 35">
            <a:extLst>
              <a:ext uri="{FF2B5EF4-FFF2-40B4-BE49-F238E27FC236}">
                <a16:creationId xmlns:a16="http://schemas.microsoft.com/office/drawing/2014/main" id="{9268B980-9972-D5F4-8911-64B1121BCE32}"/>
              </a:ext>
            </a:extLst>
          </p:cNvPr>
          <p:cNvSpPr/>
          <p:nvPr/>
        </p:nvSpPr>
        <p:spPr>
          <a:xfrm rot="5400000" flipH="1">
            <a:off x="7592410" y="381525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7" name="Rectangle: Top Corners Rounded 36">
            <a:extLst>
              <a:ext uri="{FF2B5EF4-FFF2-40B4-BE49-F238E27FC236}">
                <a16:creationId xmlns:a16="http://schemas.microsoft.com/office/drawing/2014/main" id="{A15ACC44-6F60-5F52-3D87-52BABB4A9463}"/>
              </a:ext>
            </a:extLst>
          </p:cNvPr>
          <p:cNvSpPr/>
          <p:nvPr/>
        </p:nvSpPr>
        <p:spPr>
          <a:xfrm rot="5400000" flipH="1">
            <a:off x="7592410" y="5344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96FC4207-2D6F-AE03-56F9-1BCED8027645}"/>
              </a:ext>
            </a:extLst>
          </p:cNvPr>
          <p:cNvSpPr txBox="1"/>
          <p:nvPr/>
        </p:nvSpPr>
        <p:spPr>
          <a:xfrm>
            <a:off x="4800600" y="2423425"/>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To provide a high-level overview of the business problem we're tackling and the precise requirements, we will provide a summary of the entire project.</a:t>
            </a:r>
          </a:p>
        </p:txBody>
      </p:sp>
      <p:sp>
        <p:nvSpPr>
          <p:cNvPr id="38" name="TextBox 37">
            <a:extLst>
              <a:ext uri="{FF2B5EF4-FFF2-40B4-BE49-F238E27FC236}">
                <a16:creationId xmlns:a16="http://schemas.microsoft.com/office/drawing/2014/main" id="{D14B7190-67F6-2C38-B654-A20A7EFE9A84}"/>
              </a:ext>
            </a:extLst>
          </p:cNvPr>
          <p:cNvSpPr txBox="1"/>
          <p:nvPr/>
        </p:nvSpPr>
        <p:spPr>
          <a:xfrm>
            <a:off x="4800600" y="395268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We will get into the particular issue that the Data Analytics team has been concentrating on and provide some context for why this is such a significant issue.</a:t>
            </a:r>
          </a:p>
        </p:txBody>
      </p:sp>
      <p:sp>
        <p:nvSpPr>
          <p:cNvPr id="39" name="TextBox 38">
            <a:extLst>
              <a:ext uri="{FF2B5EF4-FFF2-40B4-BE49-F238E27FC236}">
                <a16:creationId xmlns:a16="http://schemas.microsoft.com/office/drawing/2014/main" id="{BD7E8B89-2324-29FC-3906-C3420AF83446}"/>
              </a:ext>
            </a:extLst>
          </p:cNvPr>
          <p:cNvSpPr txBox="1"/>
          <p:nvPr/>
        </p:nvSpPr>
        <p:spPr>
          <a:xfrm>
            <a:off x="4800600" y="562043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I'll start by outlining the issue and then discuss the team that is in charge of handling this assignment on our end.</a:t>
            </a:r>
          </a:p>
        </p:txBody>
      </p:sp>
      <p:sp>
        <p:nvSpPr>
          <p:cNvPr id="40" name="TextBox 39">
            <a:extLst>
              <a:ext uri="{FF2B5EF4-FFF2-40B4-BE49-F238E27FC236}">
                <a16:creationId xmlns:a16="http://schemas.microsoft.com/office/drawing/2014/main" id="{1A3C0630-9C57-1095-54A1-262696FECBC4}"/>
              </a:ext>
            </a:extLst>
          </p:cNvPr>
          <p:cNvSpPr txBox="1"/>
          <p:nvPr/>
        </p:nvSpPr>
        <p:spPr>
          <a:xfrm>
            <a:off x="4800600" y="701119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After that, I'll go into the general steps we took to do this assignment so you can fully understand how we approach tasks of this nature.</a:t>
            </a:r>
          </a:p>
        </p:txBody>
      </p:sp>
      <p:sp>
        <p:nvSpPr>
          <p:cNvPr id="41" name="TextBox 40">
            <a:extLst>
              <a:ext uri="{FF2B5EF4-FFF2-40B4-BE49-F238E27FC236}">
                <a16:creationId xmlns:a16="http://schemas.microsoft.com/office/drawing/2014/main" id="{1DBDF3A1-27D8-FEC3-098D-725DCADAF92C}"/>
              </a:ext>
            </a:extLst>
          </p:cNvPr>
          <p:cNvSpPr txBox="1"/>
          <p:nvPr/>
        </p:nvSpPr>
        <p:spPr>
          <a:xfrm>
            <a:off x="4800600" y="867894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Lastly, I will review all significant findings and offer them as a collection of understandings and illustrations from our</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a:latin typeface="Arial" panose="020B0604020202020204" pitchFamily="34" charset="0"/>
              <a:cs typeface="Arial" panose="020B0604020202020204" pitchFamily="34" charset="0"/>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b="1" spc="-80" dirty="0">
                <a:solidFill>
                  <a:srgbClr val="FFFFFF"/>
                </a:solidFill>
                <a:latin typeface="Arial" panose="020B0604020202020204" pitchFamily="34" charset="0"/>
                <a:cs typeface="Arial" panose="020B0604020202020204" pitchFamily="34" charset="0"/>
              </a:rPr>
              <a:t>Project Recap</a:t>
            </a:r>
          </a:p>
        </p:txBody>
      </p:sp>
      <p:sp>
        <p:nvSpPr>
          <p:cNvPr id="34" name="TextBox 33">
            <a:extLst>
              <a:ext uri="{FF2B5EF4-FFF2-40B4-BE49-F238E27FC236}">
                <a16:creationId xmlns:a16="http://schemas.microsoft.com/office/drawing/2014/main" id="{992CAB0E-2C3A-76CE-521C-E6051D7CC947}"/>
              </a:ext>
            </a:extLst>
          </p:cNvPr>
          <p:cNvSpPr txBox="1"/>
          <p:nvPr/>
        </p:nvSpPr>
        <p:spPr>
          <a:xfrm>
            <a:off x="8686800" y="2628900"/>
            <a:ext cx="7391400" cy="4600042"/>
          </a:xfrm>
          <a:prstGeom prst="rect">
            <a:avLst/>
          </a:prstGeom>
          <a:noFill/>
        </p:spPr>
        <p:txBody>
          <a:bodyPr wrap="square" rtlCol="0">
            <a:spAutoFit/>
          </a:bodyPr>
          <a:lstStyle/>
          <a:p>
            <a:pPr>
              <a:lnSpc>
                <a:spcPct val="150000"/>
              </a:lnSpc>
            </a:pPr>
            <a:r>
              <a:rPr lang="en-US" sz="2200" dirty="0">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Social Buzz</a:t>
            </a:r>
            <a:r>
              <a:rPr lang="en-US" sz="2200" dirty="0">
                <a:latin typeface="Arial" panose="020B0604020202020204" pitchFamily="34" charset="0"/>
                <a:cs typeface="Arial" panose="020B0604020202020204" pitchFamily="34" charset="0"/>
              </a:rPr>
              <a:t>" is a rapidly expanding unicorn in the technology space that needs to quickly adjust to its global reach. </a:t>
            </a:r>
          </a:p>
          <a:p>
            <a:pPr>
              <a:lnSpc>
                <a:spcPct val="150000"/>
              </a:lnSpc>
            </a:pPr>
            <a:r>
              <a:rPr lang="en-US" sz="2200" dirty="0">
                <a:latin typeface="Arial" panose="020B0604020202020204" pitchFamily="34" charset="0"/>
                <a:cs typeface="Arial" panose="020B0604020202020204" pitchFamily="34" charset="0"/>
              </a:rPr>
              <a:t>Accenture has started working on the following activities during a three-month POC :</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of Social Buzz's use of big data</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Strategies for a prosperous initial public offering (IPO)</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to determine the top 5 content categories on Social Buzz</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latin typeface="Arial" panose="020B0604020202020204" pitchFamily="34" charset="0"/>
              <a:cs typeface="Arial" panose="020B0604020202020204" pitchFamily="34" charset="0"/>
            </a:endParaRP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Arial" panose="020B0604020202020204" pitchFamily="34" charset="0"/>
                  <a:cs typeface="Arial" panose="020B0604020202020204" pitchFamily="34" charset="0"/>
                </a:endParaRPr>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b="1" spc="-80" dirty="0">
                <a:solidFill>
                  <a:srgbClr val="FFFFFF"/>
                </a:solidFill>
                <a:latin typeface="Arial" panose="020B0604020202020204" pitchFamily="34" charset="0"/>
                <a:cs typeface="Arial" panose="020B0604020202020204" pitchFamily="34" charset="0"/>
              </a:rPr>
              <a:t>Problem</a:t>
            </a:r>
          </a:p>
        </p:txBody>
      </p:sp>
      <p:sp>
        <p:nvSpPr>
          <p:cNvPr id="22" name="TextBox 21">
            <a:extLst>
              <a:ext uri="{FF2B5EF4-FFF2-40B4-BE49-F238E27FC236}">
                <a16:creationId xmlns:a16="http://schemas.microsoft.com/office/drawing/2014/main" id="{4E7ED5B8-7D3A-0656-F440-D5F7D00130F2}"/>
              </a:ext>
            </a:extLst>
          </p:cNvPr>
          <p:cNvSpPr txBox="1"/>
          <p:nvPr/>
        </p:nvSpPr>
        <p:spPr>
          <a:xfrm>
            <a:off x="2286000" y="4914900"/>
            <a:ext cx="7543800" cy="4651979"/>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000" b="0" i="0" dirty="0">
                <a:solidFill>
                  <a:schemeClr val="bg1"/>
                </a:solidFill>
                <a:effectLst/>
                <a:latin typeface="Arial" panose="020B0604020202020204" pitchFamily="34" charset="0"/>
                <a:cs typeface="Arial" panose="020B0604020202020204" pitchFamily="34" charset="0"/>
              </a:rPr>
              <a:t>In recent years, the customer has grown to an enormous extent, and they lack the internal resources to manage it.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Every day, Social Buzz receives over 100,000 posts, totaling 36,500,000 posts annually. Since all of the content is unstructured, it might be challenging to make sense of it all.</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Determine the specifications that must be fulfilled for this project.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Combining tables from the sample data set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An analysis of their content categories that identifies the top five with the highest total popularity</a:t>
            </a:r>
            <a:endParaRPr lang="en-IN" sz="20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sp>
        <p:nvSpPr>
          <p:cNvPr id="20" name="Freeform 20"/>
          <p:cNvSpPr/>
          <p:nvPr/>
        </p:nvSpPr>
        <p:spPr>
          <a:xfrm>
            <a:off x="11443639" y="105085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sp>
        <p:nvSpPr>
          <p:cNvPr id="25" name="Freeform 25"/>
          <p:cNvSpPr/>
          <p:nvPr/>
        </p:nvSpPr>
        <p:spPr>
          <a:xfrm>
            <a:off x="11443639" y="4002073"/>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sp>
        <p:nvSpPr>
          <p:cNvPr id="30" name="Freeform 30"/>
          <p:cNvSpPr/>
          <p:nvPr/>
        </p:nvSpPr>
        <p:spPr>
          <a:xfrm>
            <a:off x="11443639" y="6953289"/>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sp>
        <p:nvSpPr>
          <p:cNvPr id="31" name="TextBox 31"/>
          <p:cNvSpPr txBox="1"/>
          <p:nvPr/>
        </p:nvSpPr>
        <p:spPr>
          <a:xfrm>
            <a:off x="1971444" y="3912393"/>
            <a:ext cx="7010400" cy="2462213"/>
          </a:xfrm>
          <a:prstGeom prst="rect">
            <a:avLst/>
          </a:prstGeom>
        </p:spPr>
        <p:txBody>
          <a:bodyPr wrap="square" lIns="0" tIns="0" rIns="0" bIns="0" rtlCol="0" anchor="t">
            <a:spAutoFit/>
          </a:bodyPr>
          <a:lstStyle/>
          <a:p>
            <a:pPr algn="ctr">
              <a:lnSpc>
                <a:spcPts val="9600"/>
              </a:lnSpc>
            </a:pPr>
            <a:r>
              <a:rPr lang="en-US" sz="8000" b="1" spc="-80" dirty="0">
                <a:solidFill>
                  <a:srgbClr val="000000"/>
                </a:solidFill>
                <a:latin typeface="Arial" panose="020B0604020202020204" pitchFamily="34" charset="0"/>
                <a:cs typeface="Arial" panose="020B0604020202020204" pitchFamily="34" charset="0"/>
              </a:rPr>
              <a:t>The Analytics Team</a:t>
            </a:r>
          </a:p>
        </p:txBody>
      </p:sp>
      <p:pic>
        <p:nvPicPr>
          <p:cNvPr id="33" name="Picture 32" descr="A person in a suit&#10;&#10;Description automatically generated">
            <a:extLst>
              <a:ext uri="{FF2B5EF4-FFF2-40B4-BE49-F238E27FC236}">
                <a16:creationId xmlns:a16="http://schemas.microsoft.com/office/drawing/2014/main" id="{ADBC59C0-5543-CE5E-B92F-4C5B0377A7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14582" y="1085645"/>
            <a:ext cx="1981200" cy="2053506"/>
          </a:xfrm>
          <a:prstGeom prst="rect">
            <a:avLst/>
          </a:prstGeom>
        </p:spPr>
      </p:pic>
      <p:pic>
        <p:nvPicPr>
          <p:cNvPr id="35" name="Picture 34" descr="A person smiling at camera&#10;&#10;Description automatically generated">
            <a:extLst>
              <a:ext uri="{FF2B5EF4-FFF2-40B4-BE49-F238E27FC236}">
                <a16:creationId xmlns:a16="http://schemas.microsoft.com/office/drawing/2014/main" id="{6F2FD6FB-DEC6-3A70-BE87-344E521B3C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06200" y="4029075"/>
            <a:ext cx="1981200" cy="2053506"/>
          </a:xfrm>
          <a:prstGeom prst="rect">
            <a:avLst/>
          </a:prstGeom>
        </p:spPr>
      </p:pic>
      <p:pic>
        <p:nvPicPr>
          <p:cNvPr id="43" name="Picture 42">
            <a:extLst>
              <a:ext uri="{FF2B5EF4-FFF2-40B4-BE49-F238E27FC236}">
                <a16:creationId xmlns:a16="http://schemas.microsoft.com/office/drawing/2014/main" id="{E4EE75E2-5D74-D86D-95F4-366B0786F60A}"/>
              </a:ext>
            </a:extLst>
          </p:cNvPr>
          <p:cNvPicPr>
            <a:picLocks noChangeAspect="1"/>
          </p:cNvPicPr>
          <p:nvPr/>
        </p:nvPicPr>
        <p:blipFill rotWithShape="1">
          <a:blip r:embed="rId7"/>
          <a:srcRect l="47675" t="31303" r="28575" b="26474"/>
          <a:stretch/>
        </p:blipFill>
        <p:spPr>
          <a:xfrm>
            <a:off x="11487150" y="7004050"/>
            <a:ext cx="2012950" cy="2012950"/>
          </a:xfrm>
          <a:custGeom>
            <a:avLst/>
            <a:gdLst>
              <a:gd name="connsiteX0" fmla="*/ 1447800 w 2895600"/>
              <a:gd name="connsiteY0" fmla="*/ 0 h 2895600"/>
              <a:gd name="connsiteX1" fmla="*/ 2895600 w 2895600"/>
              <a:gd name="connsiteY1" fmla="*/ 1447800 h 2895600"/>
              <a:gd name="connsiteX2" fmla="*/ 1447800 w 2895600"/>
              <a:gd name="connsiteY2" fmla="*/ 2895600 h 2895600"/>
              <a:gd name="connsiteX3" fmla="*/ 0 w 2895600"/>
              <a:gd name="connsiteY3" fmla="*/ 1447800 h 2895600"/>
              <a:gd name="connsiteX4" fmla="*/ 1447800 w 2895600"/>
              <a:gd name="connsiteY4" fmla="*/ 0 h 28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5600" h="2895600">
                <a:moveTo>
                  <a:pt x="1447800" y="0"/>
                </a:moveTo>
                <a:cubicBezTo>
                  <a:pt x="2247398" y="0"/>
                  <a:pt x="2895600" y="648202"/>
                  <a:pt x="2895600" y="1447800"/>
                </a:cubicBezTo>
                <a:cubicBezTo>
                  <a:pt x="2895600" y="2247398"/>
                  <a:pt x="2247398" y="2895600"/>
                  <a:pt x="1447800" y="2895600"/>
                </a:cubicBezTo>
                <a:cubicBezTo>
                  <a:pt x="648202" y="2895600"/>
                  <a:pt x="0" y="2247398"/>
                  <a:pt x="0" y="1447800"/>
                </a:cubicBezTo>
                <a:cubicBezTo>
                  <a:pt x="0" y="648202"/>
                  <a:pt x="648202" y="0"/>
                  <a:pt x="1447800" y="0"/>
                </a:cubicBezTo>
                <a:close/>
              </a:path>
            </a:pathLst>
          </a:custGeom>
        </p:spPr>
      </p:pic>
      <p:sp>
        <p:nvSpPr>
          <p:cNvPr id="45" name="TextBox 44">
            <a:extLst>
              <a:ext uri="{FF2B5EF4-FFF2-40B4-BE49-F238E27FC236}">
                <a16:creationId xmlns:a16="http://schemas.microsoft.com/office/drawing/2014/main" id="{1D28C51A-6B2E-AB14-C6F7-104BA74AA285}"/>
              </a:ext>
            </a:extLst>
          </p:cNvPr>
          <p:cNvSpPr txBox="1"/>
          <p:nvPr/>
        </p:nvSpPr>
        <p:spPr>
          <a:xfrm>
            <a:off x="13988142" y="1928579"/>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Aadi Puttaswamy T</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Sr. Data Analyst</a:t>
            </a:r>
            <a:endParaRPr lang="en-IN" sz="2000" b="1"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EBCC9F75-C176-04DC-90CD-6C3A749F3DAE}"/>
              </a:ext>
            </a:extLst>
          </p:cNvPr>
          <p:cNvSpPr txBox="1"/>
          <p:nvPr/>
        </p:nvSpPr>
        <p:spPr>
          <a:xfrm>
            <a:off x="13988142" y="4879795"/>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M </a:t>
            </a:r>
            <a:r>
              <a:rPr lang="en-IN" sz="2400" b="1" dirty="0" err="1">
                <a:latin typeface="Arial" panose="020B0604020202020204" pitchFamily="34" charset="0"/>
                <a:cs typeface="Arial" panose="020B0604020202020204" pitchFamily="34" charset="0"/>
              </a:rPr>
              <a:t>Shrividya</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Data Analyst</a:t>
            </a:r>
            <a:endParaRPr lang="en-IN" sz="2000" b="1" dirty="0">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71F3CF53-4840-15DB-631E-6FBB18552525}"/>
              </a:ext>
            </a:extLst>
          </p:cNvPr>
          <p:cNvSpPr txBox="1"/>
          <p:nvPr/>
        </p:nvSpPr>
        <p:spPr>
          <a:xfrm>
            <a:off x="13988142" y="7831011"/>
            <a:ext cx="4038600" cy="769441"/>
          </a:xfrm>
          <a:prstGeom prst="rect">
            <a:avLst/>
          </a:prstGeom>
          <a:noFill/>
        </p:spPr>
        <p:txBody>
          <a:bodyPr wrap="square" rtlCol="0">
            <a:spAutoFit/>
          </a:bodyPr>
          <a:lstStyle/>
          <a:p>
            <a:r>
              <a:rPr lang="en-IN" sz="2400" b="1" dirty="0" err="1">
                <a:latin typeface="Arial" panose="020B0604020202020204" pitchFamily="34" charset="0"/>
                <a:cs typeface="Arial" panose="020B0604020202020204" pitchFamily="34" charset="0"/>
              </a:rPr>
              <a:t>Sumalatha</a:t>
            </a:r>
            <a:r>
              <a:rPr lang="en-IN" sz="2400" b="1" dirty="0">
                <a:latin typeface="Arial" panose="020B0604020202020204" pitchFamily="34" charset="0"/>
                <a:cs typeface="Arial" panose="020B0604020202020204" pitchFamily="34" charset="0"/>
              </a:rPr>
              <a:t> M</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Jr. Data Analyst</a:t>
            </a:r>
            <a:endParaRPr lang="en-IN" sz="2000" b="1"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b="1" spc="-80" dirty="0">
                <a:solidFill>
                  <a:srgbClr val="FFFFFF"/>
                </a:solidFill>
                <a:latin typeface="Arial" panose="020B0604020202020204" pitchFamily="34" charset="0"/>
                <a:cs typeface="Arial" panose="020B060402020202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b="1" spc="-640">
                <a:solidFill>
                  <a:srgbClr val="FFFFFF"/>
                </a:solidFill>
                <a:latin typeface="Arial" panose="020B0604020202020204" pitchFamily="34" charset="0"/>
                <a:cs typeface="Arial" panose="020B0604020202020204"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3</a:t>
            </a:r>
          </a:p>
        </p:txBody>
      </p:sp>
      <p:sp>
        <p:nvSpPr>
          <p:cNvPr id="46" name="Rectangle: Rounded Corners 45">
            <a:extLst>
              <a:ext uri="{FF2B5EF4-FFF2-40B4-BE49-F238E27FC236}">
                <a16:creationId xmlns:a16="http://schemas.microsoft.com/office/drawing/2014/main" id="{AB098BB3-7C49-AD72-FDD5-8BCF82FCB868}"/>
              </a:ext>
            </a:extLst>
          </p:cNvPr>
          <p:cNvSpPr/>
          <p:nvPr/>
        </p:nvSpPr>
        <p:spPr>
          <a:xfrm>
            <a:off x="11506200" y="7757268"/>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Uncover Insights</a:t>
            </a:r>
          </a:p>
        </p:txBody>
      </p:sp>
      <p:sp>
        <p:nvSpPr>
          <p:cNvPr id="47" name="Rectangle: Rounded Corners 46">
            <a:extLst>
              <a:ext uri="{FF2B5EF4-FFF2-40B4-BE49-F238E27FC236}">
                <a16:creationId xmlns:a16="http://schemas.microsoft.com/office/drawing/2014/main" id="{61F41796-D63A-4CA1-67EB-A93B7DAB0622}"/>
              </a:ext>
            </a:extLst>
          </p:cNvPr>
          <p:cNvSpPr/>
          <p:nvPr/>
        </p:nvSpPr>
        <p:spPr>
          <a:xfrm>
            <a:off x="9677400" y="6075126"/>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Analysis</a:t>
            </a:r>
          </a:p>
        </p:txBody>
      </p:sp>
      <p:sp>
        <p:nvSpPr>
          <p:cNvPr id="48" name="Rectangle: Rounded Corners 47">
            <a:extLst>
              <a:ext uri="{FF2B5EF4-FFF2-40B4-BE49-F238E27FC236}">
                <a16:creationId xmlns:a16="http://schemas.microsoft.com/office/drawing/2014/main" id="{8E95D8A2-9B20-654A-361F-949326C97C8E}"/>
              </a:ext>
            </a:extLst>
          </p:cNvPr>
          <p:cNvSpPr/>
          <p:nvPr/>
        </p:nvSpPr>
        <p:spPr>
          <a:xfrm>
            <a:off x="7848600" y="4392984"/>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Modelling</a:t>
            </a:r>
          </a:p>
        </p:txBody>
      </p:sp>
      <p:sp>
        <p:nvSpPr>
          <p:cNvPr id="49" name="Rectangle: Rounded Corners 48">
            <a:extLst>
              <a:ext uri="{FF2B5EF4-FFF2-40B4-BE49-F238E27FC236}">
                <a16:creationId xmlns:a16="http://schemas.microsoft.com/office/drawing/2014/main" id="{77F03FEA-91CE-6DDA-76A8-10A4BD6E01FD}"/>
              </a:ext>
            </a:extLst>
          </p:cNvPr>
          <p:cNvSpPr/>
          <p:nvPr/>
        </p:nvSpPr>
        <p:spPr>
          <a:xfrm>
            <a:off x="6019800" y="2710842"/>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Data Cleaning</a:t>
            </a:r>
          </a:p>
        </p:txBody>
      </p:sp>
      <p:sp>
        <p:nvSpPr>
          <p:cNvPr id="50" name="Rectangle: Rounded Corners 49">
            <a:extLst>
              <a:ext uri="{FF2B5EF4-FFF2-40B4-BE49-F238E27FC236}">
                <a16:creationId xmlns:a16="http://schemas.microsoft.com/office/drawing/2014/main" id="{5C8192C4-1B2F-ABBE-8AF6-161CD4669A34}"/>
              </a:ext>
            </a:extLst>
          </p:cNvPr>
          <p:cNvSpPr/>
          <p:nvPr/>
        </p:nvSpPr>
        <p:spPr>
          <a:xfrm>
            <a:off x="4191000" y="1028700"/>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Understanding Data</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Rectangle: Rounded Corners 13">
            <a:extLst>
              <a:ext uri="{FF2B5EF4-FFF2-40B4-BE49-F238E27FC236}">
                <a16:creationId xmlns:a16="http://schemas.microsoft.com/office/drawing/2014/main" id="{661F0BDC-A601-0B0B-76C8-467C359A6EC4}"/>
              </a:ext>
            </a:extLst>
          </p:cNvPr>
          <p:cNvSpPr/>
          <p:nvPr/>
        </p:nvSpPr>
        <p:spPr>
          <a:xfrm>
            <a:off x="2371708"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a:solidFill>
                  <a:srgbClr val="883C84"/>
                </a:solidFill>
                <a:latin typeface="Arial" panose="020B0604020202020204" pitchFamily="34" charset="0"/>
                <a:cs typeface="Arial" panose="020B0604020202020204" pitchFamily="34" charset="0"/>
              </a:rPr>
              <a:t>16</a:t>
            </a:r>
          </a:p>
        </p:txBody>
      </p:sp>
      <p:sp>
        <p:nvSpPr>
          <p:cNvPr id="15" name="Rectangle: Rounded Corners 14">
            <a:extLst>
              <a:ext uri="{FF2B5EF4-FFF2-40B4-BE49-F238E27FC236}">
                <a16:creationId xmlns:a16="http://schemas.microsoft.com/office/drawing/2014/main" id="{FCC7EA67-F4D0-8081-377E-522E64B76AAB}"/>
              </a:ext>
            </a:extLst>
          </p:cNvPr>
          <p:cNvSpPr/>
          <p:nvPr/>
        </p:nvSpPr>
        <p:spPr>
          <a:xfrm>
            <a:off x="75438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dirty="0">
                <a:solidFill>
                  <a:srgbClr val="883C84"/>
                </a:solidFill>
                <a:latin typeface="Arial" panose="020B0604020202020204" pitchFamily="34" charset="0"/>
                <a:cs typeface="Arial" panose="020B0604020202020204" pitchFamily="34" charset="0"/>
              </a:rPr>
              <a:t>75K</a:t>
            </a:r>
          </a:p>
        </p:txBody>
      </p:sp>
      <p:sp>
        <p:nvSpPr>
          <p:cNvPr id="16" name="Rectangle: Rounded Corners 15">
            <a:extLst>
              <a:ext uri="{FF2B5EF4-FFF2-40B4-BE49-F238E27FC236}">
                <a16:creationId xmlns:a16="http://schemas.microsoft.com/office/drawing/2014/main" id="{F602F5C5-18A4-21C2-437D-8F95C28FA6BE}"/>
              </a:ext>
            </a:extLst>
          </p:cNvPr>
          <p:cNvSpPr/>
          <p:nvPr/>
        </p:nvSpPr>
        <p:spPr>
          <a:xfrm>
            <a:off x="129540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b="1" dirty="0">
                <a:solidFill>
                  <a:srgbClr val="883C84"/>
                </a:solidFill>
                <a:latin typeface="Arial" panose="020B0604020202020204" pitchFamily="34" charset="0"/>
                <a:cs typeface="Arial" panose="020B0604020202020204" pitchFamily="34" charset="0"/>
              </a:rPr>
              <a:t>MAY</a:t>
            </a:r>
          </a:p>
        </p:txBody>
      </p:sp>
      <p:sp>
        <p:nvSpPr>
          <p:cNvPr id="17" name="TextBox 16">
            <a:extLst>
              <a:ext uri="{FF2B5EF4-FFF2-40B4-BE49-F238E27FC236}">
                <a16:creationId xmlns:a16="http://schemas.microsoft.com/office/drawing/2014/main" id="{7614677F-E85E-7E41-C2EC-5BB4AFCF20E0}"/>
              </a:ext>
            </a:extLst>
          </p:cNvPr>
          <p:cNvSpPr txBox="1"/>
          <p:nvPr/>
        </p:nvSpPr>
        <p:spPr>
          <a:xfrm>
            <a:off x="2057855" y="3497878"/>
            <a:ext cx="3142306" cy="954107"/>
          </a:xfrm>
          <a:prstGeom prst="rect">
            <a:avLst/>
          </a:prstGeom>
          <a:noFill/>
        </p:spPr>
        <p:txBody>
          <a:bodyPr wrap="square">
            <a:spAutoFit/>
          </a:bodyPr>
          <a:lstStyle/>
          <a:p>
            <a:pPr algn="ctr"/>
            <a:r>
              <a:rPr lang="en-IN" sz="2800" b="1" i="0" dirty="0">
                <a:effectLst/>
                <a:latin typeface="Arial" panose="020B0604020202020204" pitchFamily="34" charset="0"/>
                <a:cs typeface="Arial" panose="020B0604020202020204" pitchFamily="34" charset="0"/>
              </a:rPr>
              <a:t>Unique Categories</a:t>
            </a:r>
          </a:p>
        </p:txBody>
      </p:sp>
      <p:sp>
        <p:nvSpPr>
          <p:cNvPr id="18" name="TextBox 17">
            <a:extLst>
              <a:ext uri="{FF2B5EF4-FFF2-40B4-BE49-F238E27FC236}">
                <a16:creationId xmlns:a16="http://schemas.microsoft.com/office/drawing/2014/main" id="{2FFC4134-9801-375D-8F10-B0AA90887EE6}"/>
              </a:ext>
            </a:extLst>
          </p:cNvPr>
          <p:cNvSpPr txBox="1"/>
          <p:nvPr/>
        </p:nvSpPr>
        <p:spPr>
          <a:xfrm>
            <a:off x="7297094" y="3314700"/>
            <a:ext cx="3142306" cy="954107"/>
          </a:xfrm>
          <a:prstGeom prst="rect">
            <a:avLst/>
          </a:prstGeom>
          <a:noFill/>
        </p:spPr>
        <p:txBody>
          <a:bodyPr wrap="square">
            <a:spAutoFit/>
          </a:bodyPr>
          <a:lstStyle/>
          <a:p>
            <a:pPr algn="ctr"/>
            <a:r>
              <a:rPr lang="en-IN" sz="2800" b="1" dirty="0">
                <a:latin typeface="Arial" panose="020B0604020202020204" pitchFamily="34" charset="0"/>
                <a:cs typeface="Arial" panose="020B0604020202020204" pitchFamily="34" charset="0"/>
              </a:rPr>
              <a:t>Category With Highest Score </a:t>
            </a:r>
            <a:endParaRPr lang="en-IN" sz="2800" b="1" i="0" dirty="0">
              <a:effectLst/>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E5DCFF30-2336-A704-7840-685DB9FC5ADF}"/>
              </a:ext>
            </a:extLst>
          </p:cNvPr>
          <p:cNvSpPr txBox="1"/>
          <p:nvPr/>
        </p:nvSpPr>
        <p:spPr>
          <a:xfrm>
            <a:off x="12914990" y="3497878"/>
            <a:ext cx="2514600" cy="954107"/>
          </a:xfrm>
          <a:prstGeom prst="rect">
            <a:avLst/>
          </a:prstGeom>
          <a:noFill/>
        </p:spPr>
        <p:txBody>
          <a:bodyPr wrap="square">
            <a:spAutoFit/>
          </a:bodyPr>
          <a:lstStyle/>
          <a:p>
            <a:pPr algn="ctr"/>
            <a:r>
              <a:rPr lang="en-US" sz="2800" b="1" i="0" dirty="0">
                <a:effectLst/>
                <a:latin typeface="Arial" panose="020B0604020202020204" pitchFamily="34" charset="0"/>
                <a:cs typeface="Arial" panose="020B0604020202020204" pitchFamily="34" charset="0"/>
              </a:rPr>
              <a:t>Month with </a:t>
            </a:r>
          </a:p>
          <a:p>
            <a:pPr algn="ctr"/>
            <a:r>
              <a:rPr lang="en-US" sz="2800" b="1" i="0" dirty="0">
                <a:effectLst/>
                <a:latin typeface="Arial" panose="020B0604020202020204" pitchFamily="34" charset="0"/>
                <a:cs typeface="Arial" panose="020B0604020202020204" pitchFamily="34" charset="0"/>
              </a:rPr>
              <a:t>Most Posts</a:t>
            </a:r>
          </a:p>
        </p:txBody>
      </p:sp>
      <p:sp>
        <p:nvSpPr>
          <p:cNvPr id="20" name="TextBox 19">
            <a:extLst>
              <a:ext uri="{FF2B5EF4-FFF2-40B4-BE49-F238E27FC236}">
                <a16:creationId xmlns:a16="http://schemas.microsoft.com/office/drawing/2014/main" id="{D0C15546-E72D-8E65-018C-C63DCBF9E95D}"/>
              </a:ext>
            </a:extLst>
          </p:cNvPr>
          <p:cNvSpPr txBox="1"/>
          <p:nvPr/>
        </p:nvSpPr>
        <p:spPr>
          <a:xfrm>
            <a:off x="7297094" y="4229100"/>
            <a:ext cx="3142306" cy="523220"/>
          </a:xfrm>
          <a:prstGeom prst="rect">
            <a:avLst/>
          </a:prstGeom>
          <a:noFill/>
        </p:spPr>
        <p:txBody>
          <a:bodyPr wrap="square">
            <a:spAutoFit/>
          </a:bodyPr>
          <a:lstStyle/>
          <a:p>
            <a:pPr algn="ctr"/>
            <a:r>
              <a:rPr lang="en-IN" sz="2800" b="1" dirty="0">
                <a:solidFill>
                  <a:schemeClr val="accent6"/>
                </a:solidFill>
                <a:latin typeface="Arial" panose="020B0604020202020204" pitchFamily="34" charset="0"/>
                <a:cs typeface="Arial" panose="020B0604020202020204" pitchFamily="34" charset="0"/>
              </a:rPr>
              <a:t>Animals</a:t>
            </a:r>
            <a:endParaRPr lang="en-IN" sz="2800" b="1" i="0" dirty="0">
              <a:solidFill>
                <a:schemeClr val="accent6"/>
              </a:solidFill>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4D4C423E-E2F0-C0F5-2594-12C8280A19E3}"/>
              </a:ext>
            </a:extLst>
          </p:cNvPr>
          <p:cNvGraphicFramePr>
            <a:graphicFrameLocks/>
          </p:cNvGraphicFramePr>
          <p:nvPr>
            <p:extLst>
              <p:ext uri="{D42A27DB-BD31-4B8C-83A1-F6EECF244321}">
                <p14:modId xmlns:p14="http://schemas.microsoft.com/office/powerpoint/2010/main" val="1978332637"/>
              </p:ext>
            </p:extLst>
          </p:nvPr>
        </p:nvGraphicFramePr>
        <p:xfrm>
          <a:off x="4572000" y="2476500"/>
          <a:ext cx="10820400" cy="6400800"/>
        </p:xfrm>
        <a:graphic>
          <a:graphicData uri="http://schemas.openxmlformats.org/drawingml/2006/chart">
            <c:chart xmlns:c="http://schemas.openxmlformats.org/drawingml/2006/chart" xmlns:r="http://schemas.openxmlformats.org/officeDocument/2006/relationships" r:id="rId7"/>
          </a:graphicData>
        </a:graphic>
      </p:graphicFrame>
      <p:sp>
        <p:nvSpPr>
          <p:cNvPr id="28" name="Rectangle: Top Corners Rounded 27">
            <a:extLst>
              <a:ext uri="{FF2B5EF4-FFF2-40B4-BE49-F238E27FC236}">
                <a16:creationId xmlns:a16="http://schemas.microsoft.com/office/drawing/2014/main"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Top 5 Categories by Aggregated “Popularity” Score</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a:extLst>
              <a:ext uri="{FF2B5EF4-FFF2-40B4-BE49-F238E27FC236}">
                <a16:creationId xmlns:a16="http://schemas.microsoft.com/office/drawing/2014/main" id="{708BA825-06B9-CA01-5C5A-9A67296A8005}"/>
              </a:ext>
            </a:extLst>
          </p:cNvPr>
          <p:cNvGraphicFramePr>
            <a:graphicFrameLocks/>
          </p:cNvGraphicFramePr>
          <p:nvPr>
            <p:extLst>
              <p:ext uri="{D42A27DB-BD31-4B8C-83A1-F6EECF244321}">
                <p14:modId xmlns:p14="http://schemas.microsoft.com/office/powerpoint/2010/main" val="328116710"/>
              </p:ext>
            </p:extLst>
          </p:nvPr>
        </p:nvGraphicFramePr>
        <p:xfrm>
          <a:off x="4572000" y="2552700"/>
          <a:ext cx="10820400" cy="6324600"/>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sp>
        <p:nvSpPr>
          <p:cNvPr id="28" name="Rectangle: Top Corners Rounded 27">
            <a:extLst>
              <a:ext uri="{FF2B5EF4-FFF2-40B4-BE49-F238E27FC236}">
                <a16:creationId xmlns:a16="http://schemas.microsoft.com/office/drawing/2014/main"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Popularity % Share from Top 5 Categories</a:t>
            </a:r>
          </a:p>
        </p:txBody>
      </p:sp>
    </p:spTree>
    <p:extLst>
      <p:ext uri="{BB962C8B-B14F-4D97-AF65-F5344CB8AC3E}">
        <p14:creationId xmlns:p14="http://schemas.microsoft.com/office/powerpoint/2010/main" val="4036977125"/>
      </p:ext>
    </p:extLst>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554</Words>
  <Application>Microsoft Office PowerPoint</Application>
  <PresentationFormat>Custom</PresentationFormat>
  <Paragraphs>84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Courier New</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itechanalyticsolutions@gmail.com</cp:lastModifiedBy>
  <cp:revision>15</cp:revision>
  <dcterms:created xsi:type="dcterms:W3CDTF">2006-08-16T00:00:00Z</dcterms:created>
  <dcterms:modified xsi:type="dcterms:W3CDTF">2023-12-25T04:41:42Z</dcterms:modified>
  <dc:identifier>DAEhDyfaYKE</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2023-12-24T14:12:05Z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a8a961d2-519c-49d9-be53-a044f72b3385</vt:lpwstr>
  </property>
  <property fmtid="{D5CDD505-2E9C-101B-9397-08002B2CF9AE}" pid="7" name="MSIP_Label_defa4170-0d19-0005-0004-bc88714345d2_ActionId">
    <vt:lpwstr>4b6d6923-e376-4c24-8462-4110663a4f72</vt:lpwstr>
  </property>
  <property fmtid="{D5CDD505-2E9C-101B-9397-08002B2CF9AE}" pid="8" name="MSIP_Label_defa4170-0d19-0005-0004-bc88714345d2_ContentBits">
    <vt:lpwstr>0</vt:lpwstr>
  </property>
</Properties>
</file>