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716"/>
  </p:normalViewPr>
  <p:slideViewPr>
    <p:cSldViewPr snapToGrid="0">
      <p:cViewPr varScale="1">
        <p:scale>
          <a:sx n="71" d="100"/>
          <a:sy n="71" d="100"/>
        </p:scale>
        <p:origin x="176" y="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9006A9-B4FF-4CDD-B597-6E7AC8AFA8A9}"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1910D752-089C-4128-8425-4384A0A26807}">
      <dgm:prSet/>
      <dgm:spPr/>
      <dgm:t>
        <a:bodyPr/>
        <a:lstStyle/>
        <a:p>
          <a:r>
            <a:rPr lang="en-IN" b="1" i="0"/>
            <a:t>Key Features of Dashtoon</a:t>
          </a:r>
          <a:endParaRPr lang="en-US"/>
        </a:p>
      </dgm:t>
    </dgm:pt>
    <dgm:pt modelId="{D50F3CFD-C2C7-49B3-9066-FA3BF95AAE3D}" type="parTrans" cxnId="{73DF991B-6F5B-4FE5-A52A-AA22421634D7}">
      <dgm:prSet/>
      <dgm:spPr/>
      <dgm:t>
        <a:bodyPr/>
        <a:lstStyle/>
        <a:p>
          <a:endParaRPr lang="en-US"/>
        </a:p>
      </dgm:t>
    </dgm:pt>
    <dgm:pt modelId="{6C04C2D0-DAD6-44CC-B4CA-53203862FF33}" type="sibTrans" cxnId="{73DF991B-6F5B-4FE5-A52A-AA22421634D7}">
      <dgm:prSet/>
      <dgm:spPr/>
      <dgm:t>
        <a:bodyPr/>
        <a:lstStyle/>
        <a:p>
          <a:endParaRPr lang="en-US"/>
        </a:p>
      </dgm:t>
    </dgm:pt>
    <dgm:pt modelId="{706413A7-C03D-4179-B5EF-971FBB540560}">
      <dgm:prSet/>
      <dgm:spPr/>
      <dgm:t>
        <a:bodyPr/>
        <a:lstStyle/>
        <a:p>
          <a:r>
            <a:rPr lang="en-IN" b="1" i="0"/>
            <a:t>Extensive Content Library:</a:t>
          </a:r>
          <a:r>
            <a:rPr lang="en-IN" b="0" i="0"/>
            <a:t> Dashtoon boasts an expansive digital comic library, utilizing advanced content indexing algorithms to categorize and present genres dynamically.</a:t>
          </a:r>
          <a:endParaRPr lang="en-US"/>
        </a:p>
      </dgm:t>
    </dgm:pt>
    <dgm:pt modelId="{1108DDD5-2DB5-4BB6-A733-45CC991C8E25}" type="parTrans" cxnId="{A865219B-8823-4224-967A-228CE49D878C}">
      <dgm:prSet/>
      <dgm:spPr/>
      <dgm:t>
        <a:bodyPr/>
        <a:lstStyle/>
        <a:p>
          <a:endParaRPr lang="en-US"/>
        </a:p>
      </dgm:t>
    </dgm:pt>
    <dgm:pt modelId="{51E9B2EF-33E8-4CB2-AA73-76ED68B315B5}" type="sibTrans" cxnId="{A865219B-8823-4224-967A-228CE49D878C}">
      <dgm:prSet/>
      <dgm:spPr/>
      <dgm:t>
        <a:bodyPr/>
        <a:lstStyle/>
        <a:p>
          <a:endParaRPr lang="en-US"/>
        </a:p>
      </dgm:t>
    </dgm:pt>
    <dgm:pt modelId="{324E83E8-6A7F-47C0-989A-E94A45EB5BAD}">
      <dgm:prSet/>
      <dgm:spPr/>
      <dgm:t>
        <a:bodyPr/>
        <a:lstStyle/>
        <a:p>
          <a:r>
            <a:rPr lang="en-IN" b="1" i="0"/>
            <a:t>User-Friendly Interface:</a:t>
          </a:r>
          <a:r>
            <a:rPr lang="en-IN" b="0" i="0"/>
            <a:t> The platform prioritizes an intuitive User Interface (UI), employing responsive design principles for seamless navigation across a spectrum of devices.</a:t>
          </a:r>
          <a:endParaRPr lang="en-US"/>
        </a:p>
      </dgm:t>
    </dgm:pt>
    <dgm:pt modelId="{752AF445-3CD2-4FD5-980C-64C12F0B282E}" type="parTrans" cxnId="{87506D0C-D626-424B-B500-CAD2D27C46CE}">
      <dgm:prSet/>
      <dgm:spPr/>
      <dgm:t>
        <a:bodyPr/>
        <a:lstStyle/>
        <a:p>
          <a:endParaRPr lang="en-US"/>
        </a:p>
      </dgm:t>
    </dgm:pt>
    <dgm:pt modelId="{1D2FCADF-1853-4E16-A030-F8754E704888}" type="sibTrans" cxnId="{87506D0C-D626-424B-B500-CAD2D27C46CE}">
      <dgm:prSet/>
      <dgm:spPr/>
      <dgm:t>
        <a:bodyPr/>
        <a:lstStyle/>
        <a:p>
          <a:endParaRPr lang="en-US"/>
        </a:p>
      </dgm:t>
    </dgm:pt>
    <dgm:pt modelId="{18F2E274-D8FA-45CF-AAA0-8114F9B27AEE}">
      <dgm:prSet/>
      <dgm:spPr/>
      <dgm:t>
        <a:bodyPr/>
        <a:lstStyle/>
        <a:p>
          <a:r>
            <a:rPr lang="en-IN" b="1" i="0"/>
            <a:t>Personalized Recommendations:</a:t>
          </a:r>
          <a:r>
            <a:rPr lang="en-IN" b="0" i="0"/>
            <a:t> Dashtoon leverages machine learning algorithms for precise user behavior analysis, delivering tailored comic recommendations and elevating the overall user experience.</a:t>
          </a:r>
          <a:endParaRPr lang="en-US"/>
        </a:p>
      </dgm:t>
    </dgm:pt>
    <dgm:pt modelId="{BB9E5CEE-1D5C-426C-B6AC-74BBE264C0F4}" type="parTrans" cxnId="{5EDCBD51-1054-47ED-B067-E043DFD29F27}">
      <dgm:prSet/>
      <dgm:spPr/>
      <dgm:t>
        <a:bodyPr/>
        <a:lstStyle/>
        <a:p>
          <a:endParaRPr lang="en-US"/>
        </a:p>
      </dgm:t>
    </dgm:pt>
    <dgm:pt modelId="{97D258D4-9D46-4190-8BE0-E80FCAA10F96}" type="sibTrans" cxnId="{5EDCBD51-1054-47ED-B067-E043DFD29F27}">
      <dgm:prSet/>
      <dgm:spPr/>
      <dgm:t>
        <a:bodyPr/>
        <a:lstStyle/>
        <a:p>
          <a:endParaRPr lang="en-US"/>
        </a:p>
      </dgm:t>
    </dgm:pt>
    <dgm:pt modelId="{C063A2E7-A832-4BEB-AD92-DA5717926145}">
      <dgm:prSet/>
      <dgm:spPr/>
      <dgm:t>
        <a:bodyPr/>
        <a:lstStyle/>
        <a:p>
          <a:r>
            <a:rPr lang="en-IN" b="1" i="0"/>
            <a:t>Interactive Community Features:</a:t>
          </a:r>
          <a:r>
            <a:rPr lang="en-IN" b="0" i="0"/>
            <a:t> Incorporating real-time chat protocols and community engagement algorithms, Dashtoon facilitates interactive discussions, fostering a vibrant user community.</a:t>
          </a:r>
          <a:endParaRPr lang="en-US"/>
        </a:p>
      </dgm:t>
    </dgm:pt>
    <dgm:pt modelId="{2ACCDF7C-5F72-4378-BEE0-87B476F1C2A1}" type="parTrans" cxnId="{27C47668-477B-4384-996D-838CDBC5A58E}">
      <dgm:prSet/>
      <dgm:spPr/>
      <dgm:t>
        <a:bodyPr/>
        <a:lstStyle/>
        <a:p>
          <a:endParaRPr lang="en-US"/>
        </a:p>
      </dgm:t>
    </dgm:pt>
    <dgm:pt modelId="{F662A289-6D66-4474-A92D-8FE8F77E67EE}" type="sibTrans" cxnId="{27C47668-477B-4384-996D-838CDBC5A58E}">
      <dgm:prSet/>
      <dgm:spPr/>
      <dgm:t>
        <a:bodyPr/>
        <a:lstStyle/>
        <a:p>
          <a:endParaRPr lang="en-US"/>
        </a:p>
      </dgm:t>
    </dgm:pt>
    <dgm:pt modelId="{930E34FD-27BE-46D8-8808-77F5A9E6658B}">
      <dgm:prSet/>
      <dgm:spPr/>
      <dgm:t>
        <a:bodyPr/>
        <a:lstStyle/>
        <a:p>
          <a:r>
            <a:rPr lang="en-IN" b="1" i="0"/>
            <a:t>Regular Content Updates:</a:t>
          </a:r>
          <a:r>
            <a:rPr lang="en-IN" b="0" i="0"/>
            <a:t> Dashtoon employs automated content deployment pipelines for scheduled updates and new releases, ensuring a continuous stream of diverse and compelling material.</a:t>
          </a:r>
          <a:endParaRPr lang="en-US"/>
        </a:p>
      </dgm:t>
    </dgm:pt>
    <dgm:pt modelId="{595E709C-B749-4E00-902D-E53687E2CABE}" type="parTrans" cxnId="{0E4B3ACF-021E-459A-961A-895359987A32}">
      <dgm:prSet/>
      <dgm:spPr/>
      <dgm:t>
        <a:bodyPr/>
        <a:lstStyle/>
        <a:p>
          <a:endParaRPr lang="en-US"/>
        </a:p>
      </dgm:t>
    </dgm:pt>
    <dgm:pt modelId="{FB1CCE8D-1AEE-4D5A-B402-1A175CB31D08}" type="sibTrans" cxnId="{0E4B3ACF-021E-459A-961A-895359987A32}">
      <dgm:prSet/>
      <dgm:spPr/>
      <dgm:t>
        <a:bodyPr/>
        <a:lstStyle/>
        <a:p>
          <a:endParaRPr lang="en-US"/>
        </a:p>
      </dgm:t>
    </dgm:pt>
    <dgm:pt modelId="{CA294AD9-BF6A-1F48-BE3F-D23729D13949}" type="pres">
      <dgm:prSet presAssocID="{649006A9-B4FF-4CDD-B597-6E7AC8AFA8A9}" presName="Name0" presStyleCnt="0">
        <dgm:presLayoutVars>
          <dgm:dir/>
          <dgm:resizeHandles val="exact"/>
        </dgm:presLayoutVars>
      </dgm:prSet>
      <dgm:spPr/>
    </dgm:pt>
    <dgm:pt modelId="{EA8A5DFD-28CB-1C4B-A588-CABD057C5D78}" type="pres">
      <dgm:prSet presAssocID="{1910D752-089C-4128-8425-4384A0A26807}" presName="node" presStyleLbl="node1" presStyleIdx="0" presStyleCnt="6">
        <dgm:presLayoutVars>
          <dgm:bulletEnabled val="1"/>
        </dgm:presLayoutVars>
      </dgm:prSet>
      <dgm:spPr/>
    </dgm:pt>
    <dgm:pt modelId="{C87149B1-8821-334C-8A82-42DEB6E21262}" type="pres">
      <dgm:prSet presAssocID="{6C04C2D0-DAD6-44CC-B4CA-53203862FF33}" presName="sibTrans" presStyleLbl="sibTrans1D1" presStyleIdx="0" presStyleCnt="5"/>
      <dgm:spPr/>
    </dgm:pt>
    <dgm:pt modelId="{67469C3E-0D6C-CD4F-A551-83F68DACE99D}" type="pres">
      <dgm:prSet presAssocID="{6C04C2D0-DAD6-44CC-B4CA-53203862FF33}" presName="connectorText" presStyleLbl="sibTrans1D1" presStyleIdx="0" presStyleCnt="5"/>
      <dgm:spPr/>
    </dgm:pt>
    <dgm:pt modelId="{0FDF2C34-8D6D-6746-8575-08320A630C63}" type="pres">
      <dgm:prSet presAssocID="{706413A7-C03D-4179-B5EF-971FBB540560}" presName="node" presStyleLbl="node1" presStyleIdx="1" presStyleCnt="6">
        <dgm:presLayoutVars>
          <dgm:bulletEnabled val="1"/>
        </dgm:presLayoutVars>
      </dgm:prSet>
      <dgm:spPr/>
    </dgm:pt>
    <dgm:pt modelId="{EA1C1A6B-97EB-764A-A785-645BEF75E731}" type="pres">
      <dgm:prSet presAssocID="{51E9B2EF-33E8-4CB2-AA73-76ED68B315B5}" presName="sibTrans" presStyleLbl="sibTrans1D1" presStyleIdx="1" presStyleCnt="5"/>
      <dgm:spPr/>
    </dgm:pt>
    <dgm:pt modelId="{E71EF2CA-26E4-2843-9921-F83B438BAFDA}" type="pres">
      <dgm:prSet presAssocID="{51E9B2EF-33E8-4CB2-AA73-76ED68B315B5}" presName="connectorText" presStyleLbl="sibTrans1D1" presStyleIdx="1" presStyleCnt="5"/>
      <dgm:spPr/>
    </dgm:pt>
    <dgm:pt modelId="{9BB91DE2-91A6-544F-AA0B-9C4E205CA6F2}" type="pres">
      <dgm:prSet presAssocID="{324E83E8-6A7F-47C0-989A-E94A45EB5BAD}" presName="node" presStyleLbl="node1" presStyleIdx="2" presStyleCnt="6">
        <dgm:presLayoutVars>
          <dgm:bulletEnabled val="1"/>
        </dgm:presLayoutVars>
      </dgm:prSet>
      <dgm:spPr/>
    </dgm:pt>
    <dgm:pt modelId="{32014D36-B290-E941-B63F-9348380008F0}" type="pres">
      <dgm:prSet presAssocID="{1D2FCADF-1853-4E16-A030-F8754E704888}" presName="sibTrans" presStyleLbl="sibTrans1D1" presStyleIdx="2" presStyleCnt="5"/>
      <dgm:spPr/>
    </dgm:pt>
    <dgm:pt modelId="{A6E89D00-3F49-194F-9112-30D42ED0B82C}" type="pres">
      <dgm:prSet presAssocID="{1D2FCADF-1853-4E16-A030-F8754E704888}" presName="connectorText" presStyleLbl="sibTrans1D1" presStyleIdx="2" presStyleCnt="5"/>
      <dgm:spPr/>
    </dgm:pt>
    <dgm:pt modelId="{FC0CFE9D-0EC8-0946-BDC6-153191E848CC}" type="pres">
      <dgm:prSet presAssocID="{18F2E274-D8FA-45CF-AAA0-8114F9B27AEE}" presName="node" presStyleLbl="node1" presStyleIdx="3" presStyleCnt="6">
        <dgm:presLayoutVars>
          <dgm:bulletEnabled val="1"/>
        </dgm:presLayoutVars>
      </dgm:prSet>
      <dgm:spPr/>
    </dgm:pt>
    <dgm:pt modelId="{E90C47F9-AADA-D44C-85EA-47F976812EAE}" type="pres">
      <dgm:prSet presAssocID="{97D258D4-9D46-4190-8BE0-E80FCAA10F96}" presName="sibTrans" presStyleLbl="sibTrans1D1" presStyleIdx="3" presStyleCnt="5"/>
      <dgm:spPr/>
    </dgm:pt>
    <dgm:pt modelId="{760D89A1-274F-FC4F-A6E9-82779ADE7ED4}" type="pres">
      <dgm:prSet presAssocID="{97D258D4-9D46-4190-8BE0-E80FCAA10F96}" presName="connectorText" presStyleLbl="sibTrans1D1" presStyleIdx="3" presStyleCnt="5"/>
      <dgm:spPr/>
    </dgm:pt>
    <dgm:pt modelId="{1B05F35F-1377-4548-A9FC-74F5FF964769}" type="pres">
      <dgm:prSet presAssocID="{C063A2E7-A832-4BEB-AD92-DA5717926145}" presName="node" presStyleLbl="node1" presStyleIdx="4" presStyleCnt="6">
        <dgm:presLayoutVars>
          <dgm:bulletEnabled val="1"/>
        </dgm:presLayoutVars>
      </dgm:prSet>
      <dgm:spPr/>
    </dgm:pt>
    <dgm:pt modelId="{AF5BA67E-DD47-9147-A172-E23F94C2E5C5}" type="pres">
      <dgm:prSet presAssocID="{F662A289-6D66-4474-A92D-8FE8F77E67EE}" presName="sibTrans" presStyleLbl="sibTrans1D1" presStyleIdx="4" presStyleCnt="5"/>
      <dgm:spPr/>
    </dgm:pt>
    <dgm:pt modelId="{DA7AC196-4A1D-A641-8809-D4135D00C1BE}" type="pres">
      <dgm:prSet presAssocID="{F662A289-6D66-4474-A92D-8FE8F77E67EE}" presName="connectorText" presStyleLbl="sibTrans1D1" presStyleIdx="4" presStyleCnt="5"/>
      <dgm:spPr/>
    </dgm:pt>
    <dgm:pt modelId="{043F9E6B-FDDC-EA40-A3B8-22CF14D8DFD8}" type="pres">
      <dgm:prSet presAssocID="{930E34FD-27BE-46D8-8808-77F5A9E6658B}" presName="node" presStyleLbl="node1" presStyleIdx="5" presStyleCnt="6">
        <dgm:presLayoutVars>
          <dgm:bulletEnabled val="1"/>
        </dgm:presLayoutVars>
      </dgm:prSet>
      <dgm:spPr/>
    </dgm:pt>
  </dgm:ptLst>
  <dgm:cxnLst>
    <dgm:cxn modelId="{28178708-594F-114D-9F7E-C83648EDBE28}" type="presOf" srcId="{C063A2E7-A832-4BEB-AD92-DA5717926145}" destId="{1B05F35F-1377-4548-A9FC-74F5FF964769}" srcOrd="0" destOrd="0" presId="urn:microsoft.com/office/officeart/2016/7/layout/RepeatingBendingProcessNew"/>
    <dgm:cxn modelId="{87506D0C-D626-424B-B500-CAD2D27C46CE}" srcId="{649006A9-B4FF-4CDD-B597-6E7AC8AFA8A9}" destId="{324E83E8-6A7F-47C0-989A-E94A45EB5BAD}" srcOrd="2" destOrd="0" parTransId="{752AF445-3CD2-4FD5-980C-64C12F0B282E}" sibTransId="{1D2FCADF-1853-4E16-A030-F8754E704888}"/>
    <dgm:cxn modelId="{95E04F11-11F3-3B44-8241-FB779C1C7CAB}" type="presOf" srcId="{324E83E8-6A7F-47C0-989A-E94A45EB5BAD}" destId="{9BB91DE2-91A6-544F-AA0B-9C4E205CA6F2}" srcOrd="0" destOrd="0" presId="urn:microsoft.com/office/officeart/2016/7/layout/RepeatingBendingProcessNew"/>
    <dgm:cxn modelId="{73DF991B-6F5B-4FE5-A52A-AA22421634D7}" srcId="{649006A9-B4FF-4CDD-B597-6E7AC8AFA8A9}" destId="{1910D752-089C-4128-8425-4384A0A26807}" srcOrd="0" destOrd="0" parTransId="{D50F3CFD-C2C7-49B3-9066-FA3BF95AAE3D}" sibTransId="{6C04C2D0-DAD6-44CC-B4CA-53203862FF33}"/>
    <dgm:cxn modelId="{6DD59022-86FC-8B4A-98F3-99E64116E9DF}" type="presOf" srcId="{97D258D4-9D46-4190-8BE0-E80FCAA10F96}" destId="{760D89A1-274F-FC4F-A6E9-82779ADE7ED4}" srcOrd="1" destOrd="0" presId="urn:microsoft.com/office/officeart/2016/7/layout/RepeatingBendingProcessNew"/>
    <dgm:cxn modelId="{35E23336-2B3B-7B4D-B2CB-848698C37323}" type="presOf" srcId="{F662A289-6D66-4474-A92D-8FE8F77E67EE}" destId="{DA7AC196-4A1D-A641-8809-D4135D00C1BE}" srcOrd="1" destOrd="0" presId="urn:microsoft.com/office/officeart/2016/7/layout/RepeatingBendingProcessNew"/>
    <dgm:cxn modelId="{64A45737-3A66-724A-8088-A3893777ED32}" type="presOf" srcId="{6C04C2D0-DAD6-44CC-B4CA-53203862FF33}" destId="{C87149B1-8821-334C-8A82-42DEB6E21262}" srcOrd="0" destOrd="0" presId="urn:microsoft.com/office/officeart/2016/7/layout/RepeatingBendingProcessNew"/>
    <dgm:cxn modelId="{76F2EA49-3DE2-794E-A3F8-EF292969294E}" type="presOf" srcId="{706413A7-C03D-4179-B5EF-971FBB540560}" destId="{0FDF2C34-8D6D-6746-8575-08320A630C63}" srcOrd="0" destOrd="0" presId="urn:microsoft.com/office/officeart/2016/7/layout/RepeatingBendingProcessNew"/>
    <dgm:cxn modelId="{3F1C7B50-8C33-3549-88B3-EBF104C06F1A}" type="presOf" srcId="{1D2FCADF-1853-4E16-A030-F8754E704888}" destId="{A6E89D00-3F49-194F-9112-30D42ED0B82C}" srcOrd="1" destOrd="0" presId="urn:microsoft.com/office/officeart/2016/7/layout/RepeatingBendingProcessNew"/>
    <dgm:cxn modelId="{5EDCBD51-1054-47ED-B067-E043DFD29F27}" srcId="{649006A9-B4FF-4CDD-B597-6E7AC8AFA8A9}" destId="{18F2E274-D8FA-45CF-AAA0-8114F9B27AEE}" srcOrd="3" destOrd="0" parTransId="{BB9E5CEE-1D5C-426C-B6AC-74BBE264C0F4}" sibTransId="{97D258D4-9D46-4190-8BE0-E80FCAA10F96}"/>
    <dgm:cxn modelId="{27C47668-477B-4384-996D-838CDBC5A58E}" srcId="{649006A9-B4FF-4CDD-B597-6E7AC8AFA8A9}" destId="{C063A2E7-A832-4BEB-AD92-DA5717926145}" srcOrd="4" destOrd="0" parTransId="{2ACCDF7C-5F72-4378-BEE0-87B476F1C2A1}" sibTransId="{F662A289-6D66-4474-A92D-8FE8F77E67EE}"/>
    <dgm:cxn modelId="{A865219B-8823-4224-967A-228CE49D878C}" srcId="{649006A9-B4FF-4CDD-B597-6E7AC8AFA8A9}" destId="{706413A7-C03D-4179-B5EF-971FBB540560}" srcOrd="1" destOrd="0" parTransId="{1108DDD5-2DB5-4BB6-A733-45CC991C8E25}" sibTransId="{51E9B2EF-33E8-4CB2-AA73-76ED68B315B5}"/>
    <dgm:cxn modelId="{CFB4589C-FEED-764A-B4B6-FD0D4908DEC7}" type="presOf" srcId="{F662A289-6D66-4474-A92D-8FE8F77E67EE}" destId="{AF5BA67E-DD47-9147-A172-E23F94C2E5C5}" srcOrd="0" destOrd="0" presId="urn:microsoft.com/office/officeart/2016/7/layout/RepeatingBendingProcessNew"/>
    <dgm:cxn modelId="{DF49F19E-1C14-314C-8C5B-D9EEC79FC0AE}" type="presOf" srcId="{51E9B2EF-33E8-4CB2-AA73-76ED68B315B5}" destId="{E71EF2CA-26E4-2843-9921-F83B438BAFDA}" srcOrd="1" destOrd="0" presId="urn:microsoft.com/office/officeart/2016/7/layout/RepeatingBendingProcessNew"/>
    <dgm:cxn modelId="{E4A851AF-1CCF-444F-A502-D525D6E6E028}" type="presOf" srcId="{1910D752-089C-4128-8425-4384A0A26807}" destId="{EA8A5DFD-28CB-1C4B-A588-CABD057C5D78}" srcOrd="0" destOrd="0" presId="urn:microsoft.com/office/officeart/2016/7/layout/RepeatingBendingProcessNew"/>
    <dgm:cxn modelId="{51FA8EB3-C648-E64E-B88E-4CAF54B41BD0}" type="presOf" srcId="{649006A9-B4FF-4CDD-B597-6E7AC8AFA8A9}" destId="{CA294AD9-BF6A-1F48-BE3F-D23729D13949}" srcOrd="0" destOrd="0" presId="urn:microsoft.com/office/officeart/2016/7/layout/RepeatingBendingProcessNew"/>
    <dgm:cxn modelId="{6BD380C4-E342-E74F-9850-47680B9B1FCE}" type="presOf" srcId="{1D2FCADF-1853-4E16-A030-F8754E704888}" destId="{32014D36-B290-E941-B63F-9348380008F0}" srcOrd="0" destOrd="0" presId="urn:microsoft.com/office/officeart/2016/7/layout/RepeatingBendingProcessNew"/>
    <dgm:cxn modelId="{2625F1CC-0E54-BD49-A8F3-6B4CAE25DC2B}" type="presOf" srcId="{51E9B2EF-33E8-4CB2-AA73-76ED68B315B5}" destId="{EA1C1A6B-97EB-764A-A785-645BEF75E731}" srcOrd="0" destOrd="0" presId="urn:microsoft.com/office/officeart/2016/7/layout/RepeatingBendingProcessNew"/>
    <dgm:cxn modelId="{0E4B3ACF-021E-459A-961A-895359987A32}" srcId="{649006A9-B4FF-4CDD-B597-6E7AC8AFA8A9}" destId="{930E34FD-27BE-46D8-8808-77F5A9E6658B}" srcOrd="5" destOrd="0" parTransId="{595E709C-B749-4E00-902D-E53687E2CABE}" sibTransId="{FB1CCE8D-1AEE-4D5A-B402-1A175CB31D08}"/>
    <dgm:cxn modelId="{ED84EAD5-7C7A-7945-9ADF-652B06DEB1C0}" type="presOf" srcId="{6C04C2D0-DAD6-44CC-B4CA-53203862FF33}" destId="{67469C3E-0D6C-CD4F-A551-83F68DACE99D}" srcOrd="1" destOrd="0" presId="urn:microsoft.com/office/officeart/2016/7/layout/RepeatingBendingProcessNew"/>
    <dgm:cxn modelId="{28C9E2E5-1915-C944-9F93-504FB513D4DA}" type="presOf" srcId="{18F2E274-D8FA-45CF-AAA0-8114F9B27AEE}" destId="{FC0CFE9D-0EC8-0946-BDC6-153191E848CC}" srcOrd="0" destOrd="0" presId="urn:microsoft.com/office/officeart/2016/7/layout/RepeatingBendingProcessNew"/>
    <dgm:cxn modelId="{6499CBF0-BBB3-B349-BB9C-D8A57E491236}" type="presOf" srcId="{97D258D4-9D46-4190-8BE0-E80FCAA10F96}" destId="{E90C47F9-AADA-D44C-85EA-47F976812EAE}" srcOrd="0" destOrd="0" presId="urn:microsoft.com/office/officeart/2016/7/layout/RepeatingBendingProcessNew"/>
    <dgm:cxn modelId="{041EF5FA-5D5D-F742-82DB-450A84F2304A}" type="presOf" srcId="{930E34FD-27BE-46D8-8808-77F5A9E6658B}" destId="{043F9E6B-FDDC-EA40-A3B8-22CF14D8DFD8}" srcOrd="0" destOrd="0" presId="urn:microsoft.com/office/officeart/2016/7/layout/RepeatingBendingProcessNew"/>
    <dgm:cxn modelId="{4E0AA1BB-EBA6-9041-B8A9-1CEF1D018557}" type="presParOf" srcId="{CA294AD9-BF6A-1F48-BE3F-D23729D13949}" destId="{EA8A5DFD-28CB-1C4B-A588-CABD057C5D78}" srcOrd="0" destOrd="0" presId="urn:microsoft.com/office/officeart/2016/7/layout/RepeatingBendingProcessNew"/>
    <dgm:cxn modelId="{F2D9D6E1-C80C-6341-9282-3FA02E7FC651}" type="presParOf" srcId="{CA294AD9-BF6A-1F48-BE3F-D23729D13949}" destId="{C87149B1-8821-334C-8A82-42DEB6E21262}" srcOrd="1" destOrd="0" presId="urn:microsoft.com/office/officeart/2016/7/layout/RepeatingBendingProcessNew"/>
    <dgm:cxn modelId="{6C731CE7-5C15-D844-AF52-58CBE2B5F9CF}" type="presParOf" srcId="{C87149B1-8821-334C-8A82-42DEB6E21262}" destId="{67469C3E-0D6C-CD4F-A551-83F68DACE99D}" srcOrd="0" destOrd="0" presId="urn:microsoft.com/office/officeart/2016/7/layout/RepeatingBendingProcessNew"/>
    <dgm:cxn modelId="{83489250-820D-4240-91B0-90E112E596E6}" type="presParOf" srcId="{CA294AD9-BF6A-1F48-BE3F-D23729D13949}" destId="{0FDF2C34-8D6D-6746-8575-08320A630C63}" srcOrd="2" destOrd="0" presId="urn:microsoft.com/office/officeart/2016/7/layout/RepeatingBendingProcessNew"/>
    <dgm:cxn modelId="{C0065A6C-B374-414E-98B9-3305FBC024DD}" type="presParOf" srcId="{CA294AD9-BF6A-1F48-BE3F-D23729D13949}" destId="{EA1C1A6B-97EB-764A-A785-645BEF75E731}" srcOrd="3" destOrd="0" presId="urn:microsoft.com/office/officeart/2016/7/layout/RepeatingBendingProcessNew"/>
    <dgm:cxn modelId="{07FFDD48-D8AA-C043-8D67-85EAC6B48D91}" type="presParOf" srcId="{EA1C1A6B-97EB-764A-A785-645BEF75E731}" destId="{E71EF2CA-26E4-2843-9921-F83B438BAFDA}" srcOrd="0" destOrd="0" presId="urn:microsoft.com/office/officeart/2016/7/layout/RepeatingBendingProcessNew"/>
    <dgm:cxn modelId="{71121F8E-93E8-DF4F-AE44-4C81CF40A308}" type="presParOf" srcId="{CA294AD9-BF6A-1F48-BE3F-D23729D13949}" destId="{9BB91DE2-91A6-544F-AA0B-9C4E205CA6F2}" srcOrd="4" destOrd="0" presId="urn:microsoft.com/office/officeart/2016/7/layout/RepeatingBendingProcessNew"/>
    <dgm:cxn modelId="{F4A917AF-4C5D-1040-8B06-A105D77ADA46}" type="presParOf" srcId="{CA294AD9-BF6A-1F48-BE3F-D23729D13949}" destId="{32014D36-B290-E941-B63F-9348380008F0}" srcOrd="5" destOrd="0" presId="urn:microsoft.com/office/officeart/2016/7/layout/RepeatingBendingProcessNew"/>
    <dgm:cxn modelId="{A5007D66-3DCD-754A-A408-D704C397C822}" type="presParOf" srcId="{32014D36-B290-E941-B63F-9348380008F0}" destId="{A6E89D00-3F49-194F-9112-30D42ED0B82C}" srcOrd="0" destOrd="0" presId="urn:microsoft.com/office/officeart/2016/7/layout/RepeatingBendingProcessNew"/>
    <dgm:cxn modelId="{98DE5163-D2A8-6040-AA49-8D4FE210619C}" type="presParOf" srcId="{CA294AD9-BF6A-1F48-BE3F-D23729D13949}" destId="{FC0CFE9D-0EC8-0946-BDC6-153191E848CC}" srcOrd="6" destOrd="0" presId="urn:microsoft.com/office/officeart/2016/7/layout/RepeatingBendingProcessNew"/>
    <dgm:cxn modelId="{FADE0276-66C3-4B4C-883C-8963EE5757BB}" type="presParOf" srcId="{CA294AD9-BF6A-1F48-BE3F-D23729D13949}" destId="{E90C47F9-AADA-D44C-85EA-47F976812EAE}" srcOrd="7" destOrd="0" presId="urn:microsoft.com/office/officeart/2016/7/layout/RepeatingBendingProcessNew"/>
    <dgm:cxn modelId="{2F49C906-2862-BC46-A52C-D674E9B8C11C}" type="presParOf" srcId="{E90C47F9-AADA-D44C-85EA-47F976812EAE}" destId="{760D89A1-274F-FC4F-A6E9-82779ADE7ED4}" srcOrd="0" destOrd="0" presId="urn:microsoft.com/office/officeart/2016/7/layout/RepeatingBendingProcessNew"/>
    <dgm:cxn modelId="{E663788E-FB8B-DA4E-967E-A912CF11005F}" type="presParOf" srcId="{CA294AD9-BF6A-1F48-BE3F-D23729D13949}" destId="{1B05F35F-1377-4548-A9FC-74F5FF964769}" srcOrd="8" destOrd="0" presId="urn:microsoft.com/office/officeart/2016/7/layout/RepeatingBendingProcessNew"/>
    <dgm:cxn modelId="{D7BF75BC-9B96-C44D-8361-A8075AA93394}" type="presParOf" srcId="{CA294AD9-BF6A-1F48-BE3F-D23729D13949}" destId="{AF5BA67E-DD47-9147-A172-E23F94C2E5C5}" srcOrd="9" destOrd="0" presId="urn:microsoft.com/office/officeart/2016/7/layout/RepeatingBendingProcessNew"/>
    <dgm:cxn modelId="{BB72C7A9-3B46-E243-86CE-E00D47C8E77B}" type="presParOf" srcId="{AF5BA67E-DD47-9147-A172-E23F94C2E5C5}" destId="{DA7AC196-4A1D-A641-8809-D4135D00C1BE}" srcOrd="0" destOrd="0" presId="urn:microsoft.com/office/officeart/2016/7/layout/RepeatingBendingProcessNew"/>
    <dgm:cxn modelId="{73CEEDBD-D130-4948-9CE1-9D49D2CEEA6B}" type="presParOf" srcId="{CA294AD9-BF6A-1F48-BE3F-D23729D13949}" destId="{043F9E6B-FDDC-EA40-A3B8-22CF14D8DFD8}"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6346CE-59B1-4A5E-A0CC-6092E6568B9B}"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3B7C7866-2D7D-4C89-9508-C8CAFED266C8}">
      <dgm:prSet/>
      <dgm:spPr/>
      <dgm:t>
        <a:bodyPr/>
        <a:lstStyle/>
        <a:p>
          <a:r>
            <a:rPr lang="en-IN" b="1" i="0"/>
            <a:t>Competition Overview</a:t>
          </a:r>
          <a:endParaRPr lang="en-US"/>
        </a:p>
      </dgm:t>
    </dgm:pt>
    <dgm:pt modelId="{F88174FA-3BF3-467F-9B8C-B25E62B425F1}" type="parTrans" cxnId="{CFC72FCF-E0DB-44D1-8BD8-97BAB596C5BB}">
      <dgm:prSet/>
      <dgm:spPr/>
      <dgm:t>
        <a:bodyPr/>
        <a:lstStyle/>
        <a:p>
          <a:endParaRPr lang="en-US"/>
        </a:p>
      </dgm:t>
    </dgm:pt>
    <dgm:pt modelId="{B0F4E80E-2FE3-4D1E-ADA0-209DB38D8B3C}" type="sibTrans" cxnId="{CFC72FCF-E0DB-44D1-8BD8-97BAB596C5BB}">
      <dgm:prSet/>
      <dgm:spPr/>
      <dgm:t>
        <a:bodyPr/>
        <a:lstStyle/>
        <a:p>
          <a:endParaRPr lang="en-US"/>
        </a:p>
      </dgm:t>
    </dgm:pt>
    <dgm:pt modelId="{718A0909-D116-45EE-BA5C-7988A08BA05B}">
      <dgm:prSet/>
      <dgm:spPr/>
      <dgm:t>
        <a:bodyPr/>
        <a:lstStyle/>
        <a:p>
          <a:r>
            <a:rPr lang="en-IN" b="1" i="0"/>
            <a:t>Primary Competitors:</a:t>
          </a:r>
          <a:r>
            <a:rPr lang="en-IN" b="0" i="0"/>
            <a:t> Dashtoon contends with industry stalwarts such as Webtoon, Tapas, and others, employing robust feature sets and agile development methodologies.</a:t>
          </a:r>
          <a:endParaRPr lang="en-US"/>
        </a:p>
      </dgm:t>
    </dgm:pt>
    <dgm:pt modelId="{2FA982B6-CE82-411B-9FEA-13401792C8E2}" type="parTrans" cxnId="{2A586389-66FD-4A9C-B238-8C735535C99D}">
      <dgm:prSet/>
      <dgm:spPr/>
      <dgm:t>
        <a:bodyPr/>
        <a:lstStyle/>
        <a:p>
          <a:endParaRPr lang="en-US"/>
        </a:p>
      </dgm:t>
    </dgm:pt>
    <dgm:pt modelId="{0D959DF8-B0DE-4768-8116-A5F0BD98AC6A}" type="sibTrans" cxnId="{2A586389-66FD-4A9C-B238-8C735535C99D}">
      <dgm:prSet/>
      <dgm:spPr/>
      <dgm:t>
        <a:bodyPr/>
        <a:lstStyle/>
        <a:p>
          <a:endParaRPr lang="en-US"/>
        </a:p>
      </dgm:t>
    </dgm:pt>
    <dgm:pt modelId="{EF39EEBA-C006-4D4D-ACD3-18EAFAC7CEF0}">
      <dgm:prSet/>
      <dgm:spPr/>
      <dgm:t>
        <a:bodyPr/>
        <a:lstStyle/>
        <a:p>
          <a:r>
            <a:rPr lang="en-IN" b="1" i="0"/>
            <a:t>Points of Differentiation (PODs):</a:t>
          </a:r>
          <a:r>
            <a:rPr lang="en-IN" b="0" i="0"/>
            <a:t> Dashtoon establishes its market position through feature differentiators like [specify unique features], bolstered by robust backend infrastructure.</a:t>
          </a:r>
          <a:endParaRPr lang="en-US"/>
        </a:p>
      </dgm:t>
    </dgm:pt>
    <dgm:pt modelId="{BA3BDEB0-FEE1-4149-91C2-7C194D91C77F}" type="parTrans" cxnId="{F1B33251-2B10-4A73-9B75-B8D28FE46482}">
      <dgm:prSet/>
      <dgm:spPr/>
      <dgm:t>
        <a:bodyPr/>
        <a:lstStyle/>
        <a:p>
          <a:endParaRPr lang="en-US"/>
        </a:p>
      </dgm:t>
    </dgm:pt>
    <dgm:pt modelId="{E1E18409-461E-4C76-A9CA-49D8BF34CA3C}" type="sibTrans" cxnId="{F1B33251-2B10-4A73-9B75-B8D28FE46482}">
      <dgm:prSet/>
      <dgm:spPr/>
      <dgm:t>
        <a:bodyPr/>
        <a:lstStyle/>
        <a:p>
          <a:endParaRPr lang="en-US"/>
        </a:p>
      </dgm:t>
    </dgm:pt>
    <dgm:pt modelId="{28CE78A5-D646-494D-B087-EB5E791D0366}">
      <dgm:prSet/>
      <dgm:spPr/>
      <dgm:t>
        <a:bodyPr/>
        <a:lstStyle/>
        <a:p>
          <a:r>
            <a:rPr lang="en-IN" b="1" i="0" dirty="0"/>
            <a:t>Points of Parity (POPs):</a:t>
          </a:r>
          <a:r>
            <a:rPr lang="en-IN" b="0" i="0" dirty="0"/>
            <a:t> Aligning with industry standards, </a:t>
          </a:r>
          <a:r>
            <a:rPr lang="en-IN" b="0" i="0" dirty="0" err="1"/>
            <a:t>Dashtoon</a:t>
          </a:r>
          <a:r>
            <a:rPr lang="en-IN" b="0" i="0" dirty="0"/>
            <a:t> incorporates [list common features that users expect across comic platforms], maintaining competitive parity.</a:t>
          </a:r>
          <a:endParaRPr lang="en-US" dirty="0"/>
        </a:p>
      </dgm:t>
    </dgm:pt>
    <dgm:pt modelId="{5AED59B1-2A8C-4C4C-A0D9-34CD771A8BA1}" type="parTrans" cxnId="{A6BF33A0-F843-48DE-A0C3-1AA9EA3DC6C0}">
      <dgm:prSet/>
      <dgm:spPr/>
      <dgm:t>
        <a:bodyPr/>
        <a:lstStyle/>
        <a:p>
          <a:endParaRPr lang="en-US"/>
        </a:p>
      </dgm:t>
    </dgm:pt>
    <dgm:pt modelId="{0EB8E8ED-9BF8-48BA-9D50-608EB1A56959}" type="sibTrans" cxnId="{A6BF33A0-F843-48DE-A0C3-1AA9EA3DC6C0}">
      <dgm:prSet/>
      <dgm:spPr/>
      <dgm:t>
        <a:bodyPr/>
        <a:lstStyle/>
        <a:p>
          <a:endParaRPr lang="en-US"/>
        </a:p>
      </dgm:t>
    </dgm:pt>
    <dgm:pt modelId="{464FBEC0-F2CC-B448-8456-248181FED13C}" type="pres">
      <dgm:prSet presAssocID="{466346CE-59B1-4A5E-A0CC-6092E6568B9B}" presName="Name0" presStyleCnt="0">
        <dgm:presLayoutVars>
          <dgm:dir/>
          <dgm:resizeHandles val="exact"/>
        </dgm:presLayoutVars>
      </dgm:prSet>
      <dgm:spPr/>
    </dgm:pt>
    <dgm:pt modelId="{F04E58C2-A9E2-5648-86F4-23539F7A5C86}" type="pres">
      <dgm:prSet presAssocID="{3B7C7866-2D7D-4C89-9508-C8CAFED266C8}" presName="node" presStyleLbl="node1" presStyleIdx="0" presStyleCnt="4">
        <dgm:presLayoutVars>
          <dgm:bulletEnabled val="1"/>
        </dgm:presLayoutVars>
      </dgm:prSet>
      <dgm:spPr/>
    </dgm:pt>
    <dgm:pt modelId="{9E1C7531-4AC6-E044-89C6-444E12E45F80}" type="pres">
      <dgm:prSet presAssocID="{B0F4E80E-2FE3-4D1E-ADA0-209DB38D8B3C}" presName="sibTrans" presStyleLbl="sibTrans2D1" presStyleIdx="0" presStyleCnt="3"/>
      <dgm:spPr/>
    </dgm:pt>
    <dgm:pt modelId="{0B6D88F2-1AD1-8B4E-B0A8-D5475E1C7492}" type="pres">
      <dgm:prSet presAssocID="{B0F4E80E-2FE3-4D1E-ADA0-209DB38D8B3C}" presName="connectorText" presStyleLbl="sibTrans2D1" presStyleIdx="0" presStyleCnt="3"/>
      <dgm:spPr/>
    </dgm:pt>
    <dgm:pt modelId="{266E3250-0417-D74C-A924-16FE6D8353D0}" type="pres">
      <dgm:prSet presAssocID="{718A0909-D116-45EE-BA5C-7988A08BA05B}" presName="node" presStyleLbl="node1" presStyleIdx="1" presStyleCnt="4">
        <dgm:presLayoutVars>
          <dgm:bulletEnabled val="1"/>
        </dgm:presLayoutVars>
      </dgm:prSet>
      <dgm:spPr/>
    </dgm:pt>
    <dgm:pt modelId="{BB26AA23-E7D4-144A-8AAB-8CEB5582BB68}" type="pres">
      <dgm:prSet presAssocID="{0D959DF8-B0DE-4768-8116-A5F0BD98AC6A}" presName="sibTrans" presStyleLbl="sibTrans2D1" presStyleIdx="1" presStyleCnt="3"/>
      <dgm:spPr/>
    </dgm:pt>
    <dgm:pt modelId="{5545B32F-119F-414B-9FE6-253A9E340EE1}" type="pres">
      <dgm:prSet presAssocID="{0D959DF8-B0DE-4768-8116-A5F0BD98AC6A}" presName="connectorText" presStyleLbl="sibTrans2D1" presStyleIdx="1" presStyleCnt="3"/>
      <dgm:spPr/>
    </dgm:pt>
    <dgm:pt modelId="{DA65A049-74E7-A540-95A5-208BD04921C5}" type="pres">
      <dgm:prSet presAssocID="{EF39EEBA-C006-4D4D-ACD3-18EAFAC7CEF0}" presName="node" presStyleLbl="node1" presStyleIdx="2" presStyleCnt="4">
        <dgm:presLayoutVars>
          <dgm:bulletEnabled val="1"/>
        </dgm:presLayoutVars>
      </dgm:prSet>
      <dgm:spPr/>
    </dgm:pt>
    <dgm:pt modelId="{FF7F5B75-F4C6-4E4B-A37A-3568288C49E2}" type="pres">
      <dgm:prSet presAssocID="{E1E18409-461E-4C76-A9CA-49D8BF34CA3C}" presName="sibTrans" presStyleLbl="sibTrans2D1" presStyleIdx="2" presStyleCnt="3"/>
      <dgm:spPr/>
    </dgm:pt>
    <dgm:pt modelId="{4F03ECB2-C0A8-0B49-ABD9-8E9B372960FC}" type="pres">
      <dgm:prSet presAssocID="{E1E18409-461E-4C76-A9CA-49D8BF34CA3C}" presName="connectorText" presStyleLbl="sibTrans2D1" presStyleIdx="2" presStyleCnt="3"/>
      <dgm:spPr/>
    </dgm:pt>
    <dgm:pt modelId="{4774295C-C938-EB45-BF52-AFA82235B4BF}" type="pres">
      <dgm:prSet presAssocID="{28CE78A5-D646-494D-B087-EB5E791D0366}" presName="node" presStyleLbl="node1" presStyleIdx="3" presStyleCnt="4">
        <dgm:presLayoutVars>
          <dgm:bulletEnabled val="1"/>
        </dgm:presLayoutVars>
      </dgm:prSet>
      <dgm:spPr/>
    </dgm:pt>
  </dgm:ptLst>
  <dgm:cxnLst>
    <dgm:cxn modelId="{85C31713-1141-4B46-9873-571ED9873B28}" type="presOf" srcId="{3B7C7866-2D7D-4C89-9508-C8CAFED266C8}" destId="{F04E58C2-A9E2-5648-86F4-23539F7A5C86}" srcOrd="0" destOrd="0" presId="urn:microsoft.com/office/officeart/2005/8/layout/process1"/>
    <dgm:cxn modelId="{05A11A2B-725E-904B-AD7B-72ED595FEBE5}" type="presOf" srcId="{0D959DF8-B0DE-4768-8116-A5F0BD98AC6A}" destId="{BB26AA23-E7D4-144A-8AAB-8CEB5582BB68}" srcOrd="0" destOrd="0" presId="urn:microsoft.com/office/officeart/2005/8/layout/process1"/>
    <dgm:cxn modelId="{AC45703F-9067-9F48-A2C4-40722FACC53A}" type="presOf" srcId="{718A0909-D116-45EE-BA5C-7988A08BA05B}" destId="{266E3250-0417-D74C-A924-16FE6D8353D0}" srcOrd="0" destOrd="0" presId="urn:microsoft.com/office/officeart/2005/8/layout/process1"/>
    <dgm:cxn modelId="{F1B33251-2B10-4A73-9B75-B8D28FE46482}" srcId="{466346CE-59B1-4A5E-A0CC-6092E6568B9B}" destId="{EF39EEBA-C006-4D4D-ACD3-18EAFAC7CEF0}" srcOrd="2" destOrd="0" parTransId="{BA3BDEB0-FEE1-4149-91C2-7C194D91C77F}" sibTransId="{E1E18409-461E-4C76-A9CA-49D8BF34CA3C}"/>
    <dgm:cxn modelId="{CEC71D59-251C-6144-8033-FB535D2C6FA7}" type="presOf" srcId="{0D959DF8-B0DE-4768-8116-A5F0BD98AC6A}" destId="{5545B32F-119F-414B-9FE6-253A9E340EE1}" srcOrd="1" destOrd="0" presId="urn:microsoft.com/office/officeart/2005/8/layout/process1"/>
    <dgm:cxn modelId="{807E3D7F-C7EE-0646-919D-3A96ED29529E}" type="presOf" srcId="{B0F4E80E-2FE3-4D1E-ADA0-209DB38D8B3C}" destId="{9E1C7531-4AC6-E044-89C6-444E12E45F80}" srcOrd="0" destOrd="0" presId="urn:microsoft.com/office/officeart/2005/8/layout/process1"/>
    <dgm:cxn modelId="{2A586389-66FD-4A9C-B238-8C735535C99D}" srcId="{466346CE-59B1-4A5E-A0CC-6092E6568B9B}" destId="{718A0909-D116-45EE-BA5C-7988A08BA05B}" srcOrd="1" destOrd="0" parTransId="{2FA982B6-CE82-411B-9FEA-13401792C8E2}" sibTransId="{0D959DF8-B0DE-4768-8116-A5F0BD98AC6A}"/>
    <dgm:cxn modelId="{4A038F8C-9421-A14E-9F65-09674892D277}" type="presOf" srcId="{EF39EEBA-C006-4D4D-ACD3-18EAFAC7CEF0}" destId="{DA65A049-74E7-A540-95A5-208BD04921C5}" srcOrd="0" destOrd="0" presId="urn:microsoft.com/office/officeart/2005/8/layout/process1"/>
    <dgm:cxn modelId="{4C31EC9F-2615-A94D-B58A-0DE66E6CE69F}" type="presOf" srcId="{466346CE-59B1-4A5E-A0CC-6092E6568B9B}" destId="{464FBEC0-F2CC-B448-8456-248181FED13C}" srcOrd="0" destOrd="0" presId="urn:microsoft.com/office/officeart/2005/8/layout/process1"/>
    <dgm:cxn modelId="{A6BF33A0-F843-48DE-A0C3-1AA9EA3DC6C0}" srcId="{466346CE-59B1-4A5E-A0CC-6092E6568B9B}" destId="{28CE78A5-D646-494D-B087-EB5E791D0366}" srcOrd="3" destOrd="0" parTransId="{5AED59B1-2A8C-4C4C-A0D9-34CD771A8BA1}" sibTransId="{0EB8E8ED-9BF8-48BA-9D50-608EB1A56959}"/>
    <dgm:cxn modelId="{CFC72FCF-E0DB-44D1-8BD8-97BAB596C5BB}" srcId="{466346CE-59B1-4A5E-A0CC-6092E6568B9B}" destId="{3B7C7866-2D7D-4C89-9508-C8CAFED266C8}" srcOrd="0" destOrd="0" parTransId="{F88174FA-3BF3-467F-9B8C-B25E62B425F1}" sibTransId="{B0F4E80E-2FE3-4D1E-ADA0-209DB38D8B3C}"/>
    <dgm:cxn modelId="{B47D15E5-1C7B-2D4B-8659-485082E07777}" type="presOf" srcId="{E1E18409-461E-4C76-A9CA-49D8BF34CA3C}" destId="{4F03ECB2-C0A8-0B49-ABD9-8E9B372960FC}" srcOrd="1" destOrd="0" presId="urn:microsoft.com/office/officeart/2005/8/layout/process1"/>
    <dgm:cxn modelId="{2085DFED-066C-E641-A36F-971F4B8B755F}" type="presOf" srcId="{E1E18409-461E-4C76-A9CA-49D8BF34CA3C}" destId="{FF7F5B75-F4C6-4E4B-A37A-3568288C49E2}" srcOrd="0" destOrd="0" presId="urn:microsoft.com/office/officeart/2005/8/layout/process1"/>
    <dgm:cxn modelId="{7C454FF7-90C8-8E41-9044-700DFF760B57}" type="presOf" srcId="{B0F4E80E-2FE3-4D1E-ADA0-209DB38D8B3C}" destId="{0B6D88F2-1AD1-8B4E-B0A8-D5475E1C7492}" srcOrd="1" destOrd="0" presId="urn:microsoft.com/office/officeart/2005/8/layout/process1"/>
    <dgm:cxn modelId="{E16770FE-402A-2548-85B2-304AD2B79229}" type="presOf" srcId="{28CE78A5-D646-494D-B087-EB5E791D0366}" destId="{4774295C-C938-EB45-BF52-AFA82235B4BF}" srcOrd="0" destOrd="0" presId="urn:microsoft.com/office/officeart/2005/8/layout/process1"/>
    <dgm:cxn modelId="{06FA64B0-EBF5-5041-AA06-BA8BAADF1EAC}" type="presParOf" srcId="{464FBEC0-F2CC-B448-8456-248181FED13C}" destId="{F04E58C2-A9E2-5648-86F4-23539F7A5C86}" srcOrd="0" destOrd="0" presId="urn:microsoft.com/office/officeart/2005/8/layout/process1"/>
    <dgm:cxn modelId="{3DD0EF4C-7D98-8740-B288-644FB2270249}" type="presParOf" srcId="{464FBEC0-F2CC-B448-8456-248181FED13C}" destId="{9E1C7531-4AC6-E044-89C6-444E12E45F80}" srcOrd="1" destOrd="0" presId="urn:microsoft.com/office/officeart/2005/8/layout/process1"/>
    <dgm:cxn modelId="{DD8297F1-C830-D347-BD2F-C0DB0EB4A263}" type="presParOf" srcId="{9E1C7531-4AC6-E044-89C6-444E12E45F80}" destId="{0B6D88F2-1AD1-8B4E-B0A8-D5475E1C7492}" srcOrd="0" destOrd="0" presId="urn:microsoft.com/office/officeart/2005/8/layout/process1"/>
    <dgm:cxn modelId="{361499A1-11F4-4C45-8DB9-D46ECEBE9EA3}" type="presParOf" srcId="{464FBEC0-F2CC-B448-8456-248181FED13C}" destId="{266E3250-0417-D74C-A924-16FE6D8353D0}" srcOrd="2" destOrd="0" presId="urn:microsoft.com/office/officeart/2005/8/layout/process1"/>
    <dgm:cxn modelId="{276A0697-93A1-D045-8259-0AF4B0531FF4}" type="presParOf" srcId="{464FBEC0-F2CC-B448-8456-248181FED13C}" destId="{BB26AA23-E7D4-144A-8AAB-8CEB5582BB68}" srcOrd="3" destOrd="0" presId="urn:microsoft.com/office/officeart/2005/8/layout/process1"/>
    <dgm:cxn modelId="{C0E7C19E-075A-E541-92FF-925F8F51BB2D}" type="presParOf" srcId="{BB26AA23-E7D4-144A-8AAB-8CEB5582BB68}" destId="{5545B32F-119F-414B-9FE6-253A9E340EE1}" srcOrd="0" destOrd="0" presId="urn:microsoft.com/office/officeart/2005/8/layout/process1"/>
    <dgm:cxn modelId="{15A67AF0-5CBD-9046-B35C-0A2BD3C44362}" type="presParOf" srcId="{464FBEC0-F2CC-B448-8456-248181FED13C}" destId="{DA65A049-74E7-A540-95A5-208BD04921C5}" srcOrd="4" destOrd="0" presId="urn:microsoft.com/office/officeart/2005/8/layout/process1"/>
    <dgm:cxn modelId="{D9123B4C-F31C-714F-8E66-91203AF56DD6}" type="presParOf" srcId="{464FBEC0-F2CC-B448-8456-248181FED13C}" destId="{FF7F5B75-F4C6-4E4B-A37A-3568288C49E2}" srcOrd="5" destOrd="0" presId="urn:microsoft.com/office/officeart/2005/8/layout/process1"/>
    <dgm:cxn modelId="{9ADAF9D6-0C47-744A-8CBE-FFF50484AB70}" type="presParOf" srcId="{FF7F5B75-F4C6-4E4B-A37A-3568288C49E2}" destId="{4F03ECB2-C0A8-0B49-ABD9-8E9B372960FC}" srcOrd="0" destOrd="0" presId="urn:microsoft.com/office/officeart/2005/8/layout/process1"/>
    <dgm:cxn modelId="{323142AF-86C3-CF43-B897-46071DB2675D}" type="presParOf" srcId="{464FBEC0-F2CC-B448-8456-248181FED13C}" destId="{4774295C-C938-EB45-BF52-AFA82235B4BF}"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149B1-8821-334C-8A82-42DEB6E21262}">
      <dsp:nvSpPr>
        <dsp:cNvPr id="0" name=""/>
        <dsp:cNvSpPr/>
      </dsp:nvSpPr>
      <dsp:spPr>
        <a:xfrm>
          <a:off x="3068799" y="1116931"/>
          <a:ext cx="673766" cy="91440"/>
        </a:xfrm>
        <a:custGeom>
          <a:avLst/>
          <a:gdLst/>
          <a:ahLst/>
          <a:cxnLst/>
          <a:rect l="0" t="0" r="0" b="0"/>
          <a:pathLst>
            <a:path>
              <a:moveTo>
                <a:pt x="0" y="45720"/>
              </a:moveTo>
              <a:lnTo>
                <a:pt x="673766"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88073" y="1159129"/>
        <a:ext cx="35218" cy="7043"/>
      </dsp:txXfrm>
    </dsp:sp>
    <dsp:sp modelId="{EA8A5DFD-28CB-1C4B-A588-CABD057C5D78}">
      <dsp:nvSpPr>
        <dsp:cNvPr id="0" name=""/>
        <dsp:cNvSpPr/>
      </dsp:nvSpPr>
      <dsp:spPr>
        <a:xfrm>
          <a:off x="8135" y="243912"/>
          <a:ext cx="3062463" cy="183747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0063" tIns="157518" rIns="150063" bIns="157518" numCol="1" spcCol="1270" anchor="ctr" anchorCtr="0">
          <a:noAutofit/>
        </a:bodyPr>
        <a:lstStyle/>
        <a:p>
          <a:pPr marL="0" lvl="0" indent="0" algn="ctr" defTabSz="666750">
            <a:lnSpc>
              <a:spcPct val="90000"/>
            </a:lnSpc>
            <a:spcBef>
              <a:spcPct val="0"/>
            </a:spcBef>
            <a:spcAft>
              <a:spcPct val="35000"/>
            </a:spcAft>
            <a:buNone/>
          </a:pPr>
          <a:r>
            <a:rPr lang="en-IN" sz="1500" b="1" i="0" kern="1200"/>
            <a:t>Key Features of Dashtoon</a:t>
          </a:r>
          <a:endParaRPr lang="en-US" sz="1500" kern="1200"/>
        </a:p>
      </dsp:txBody>
      <dsp:txXfrm>
        <a:off x="8135" y="243912"/>
        <a:ext cx="3062463" cy="1837478"/>
      </dsp:txXfrm>
    </dsp:sp>
    <dsp:sp modelId="{EA1C1A6B-97EB-764A-A785-645BEF75E731}">
      <dsp:nvSpPr>
        <dsp:cNvPr id="0" name=""/>
        <dsp:cNvSpPr/>
      </dsp:nvSpPr>
      <dsp:spPr>
        <a:xfrm>
          <a:off x="6835629" y="1116931"/>
          <a:ext cx="673766" cy="91440"/>
        </a:xfrm>
        <a:custGeom>
          <a:avLst/>
          <a:gdLst/>
          <a:ahLst/>
          <a:cxnLst/>
          <a:rect l="0" t="0" r="0" b="0"/>
          <a:pathLst>
            <a:path>
              <a:moveTo>
                <a:pt x="0" y="45720"/>
              </a:moveTo>
              <a:lnTo>
                <a:pt x="673766"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54903" y="1159129"/>
        <a:ext cx="35218" cy="7043"/>
      </dsp:txXfrm>
    </dsp:sp>
    <dsp:sp modelId="{0FDF2C34-8D6D-6746-8575-08320A630C63}">
      <dsp:nvSpPr>
        <dsp:cNvPr id="0" name=""/>
        <dsp:cNvSpPr/>
      </dsp:nvSpPr>
      <dsp:spPr>
        <a:xfrm>
          <a:off x="3774965" y="243912"/>
          <a:ext cx="3062463" cy="183747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0063" tIns="157518" rIns="150063" bIns="157518" numCol="1" spcCol="1270" anchor="ctr" anchorCtr="0">
          <a:noAutofit/>
        </a:bodyPr>
        <a:lstStyle/>
        <a:p>
          <a:pPr marL="0" lvl="0" indent="0" algn="ctr" defTabSz="666750">
            <a:lnSpc>
              <a:spcPct val="90000"/>
            </a:lnSpc>
            <a:spcBef>
              <a:spcPct val="0"/>
            </a:spcBef>
            <a:spcAft>
              <a:spcPct val="35000"/>
            </a:spcAft>
            <a:buNone/>
          </a:pPr>
          <a:r>
            <a:rPr lang="en-IN" sz="1500" b="1" i="0" kern="1200"/>
            <a:t>Extensive Content Library:</a:t>
          </a:r>
          <a:r>
            <a:rPr lang="en-IN" sz="1500" b="0" i="0" kern="1200"/>
            <a:t> Dashtoon boasts an expansive digital comic library, utilizing advanced content indexing algorithms to categorize and present genres dynamically.</a:t>
          </a:r>
          <a:endParaRPr lang="en-US" sz="1500" kern="1200"/>
        </a:p>
      </dsp:txBody>
      <dsp:txXfrm>
        <a:off x="3774965" y="243912"/>
        <a:ext cx="3062463" cy="1837478"/>
      </dsp:txXfrm>
    </dsp:sp>
    <dsp:sp modelId="{32014D36-B290-E941-B63F-9348380008F0}">
      <dsp:nvSpPr>
        <dsp:cNvPr id="0" name=""/>
        <dsp:cNvSpPr/>
      </dsp:nvSpPr>
      <dsp:spPr>
        <a:xfrm>
          <a:off x="1539367" y="2079590"/>
          <a:ext cx="7533660" cy="673766"/>
        </a:xfrm>
        <a:custGeom>
          <a:avLst/>
          <a:gdLst/>
          <a:ahLst/>
          <a:cxnLst/>
          <a:rect l="0" t="0" r="0" b="0"/>
          <a:pathLst>
            <a:path>
              <a:moveTo>
                <a:pt x="7533660" y="0"/>
              </a:moveTo>
              <a:lnTo>
                <a:pt x="7533660" y="353983"/>
              </a:lnTo>
              <a:lnTo>
                <a:pt x="0" y="353983"/>
              </a:lnTo>
              <a:lnTo>
                <a:pt x="0" y="673766"/>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17034" y="2412951"/>
        <a:ext cx="378325" cy="7043"/>
      </dsp:txXfrm>
    </dsp:sp>
    <dsp:sp modelId="{9BB91DE2-91A6-544F-AA0B-9C4E205CA6F2}">
      <dsp:nvSpPr>
        <dsp:cNvPr id="0" name=""/>
        <dsp:cNvSpPr/>
      </dsp:nvSpPr>
      <dsp:spPr>
        <a:xfrm>
          <a:off x="7541795" y="243912"/>
          <a:ext cx="3062463" cy="183747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0063" tIns="157518" rIns="150063" bIns="157518" numCol="1" spcCol="1270" anchor="ctr" anchorCtr="0">
          <a:noAutofit/>
        </a:bodyPr>
        <a:lstStyle/>
        <a:p>
          <a:pPr marL="0" lvl="0" indent="0" algn="ctr" defTabSz="666750">
            <a:lnSpc>
              <a:spcPct val="90000"/>
            </a:lnSpc>
            <a:spcBef>
              <a:spcPct val="0"/>
            </a:spcBef>
            <a:spcAft>
              <a:spcPct val="35000"/>
            </a:spcAft>
            <a:buNone/>
          </a:pPr>
          <a:r>
            <a:rPr lang="en-IN" sz="1500" b="1" i="0" kern="1200"/>
            <a:t>User-Friendly Interface:</a:t>
          </a:r>
          <a:r>
            <a:rPr lang="en-IN" sz="1500" b="0" i="0" kern="1200"/>
            <a:t> The platform prioritizes an intuitive User Interface (UI), employing responsive design principles for seamless navigation across a spectrum of devices.</a:t>
          </a:r>
          <a:endParaRPr lang="en-US" sz="1500" kern="1200"/>
        </a:p>
      </dsp:txBody>
      <dsp:txXfrm>
        <a:off x="7541795" y="243912"/>
        <a:ext cx="3062463" cy="1837478"/>
      </dsp:txXfrm>
    </dsp:sp>
    <dsp:sp modelId="{E90C47F9-AADA-D44C-85EA-47F976812EAE}">
      <dsp:nvSpPr>
        <dsp:cNvPr id="0" name=""/>
        <dsp:cNvSpPr/>
      </dsp:nvSpPr>
      <dsp:spPr>
        <a:xfrm>
          <a:off x="3068799" y="3658775"/>
          <a:ext cx="673766" cy="91440"/>
        </a:xfrm>
        <a:custGeom>
          <a:avLst/>
          <a:gdLst/>
          <a:ahLst/>
          <a:cxnLst/>
          <a:rect l="0" t="0" r="0" b="0"/>
          <a:pathLst>
            <a:path>
              <a:moveTo>
                <a:pt x="0" y="45720"/>
              </a:moveTo>
              <a:lnTo>
                <a:pt x="673766"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88073" y="3700974"/>
        <a:ext cx="35218" cy="7043"/>
      </dsp:txXfrm>
    </dsp:sp>
    <dsp:sp modelId="{FC0CFE9D-0EC8-0946-BDC6-153191E848CC}">
      <dsp:nvSpPr>
        <dsp:cNvPr id="0" name=""/>
        <dsp:cNvSpPr/>
      </dsp:nvSpPr>
      <dsp:spPr>
        <a:xfrm>
          <a:off x="8135" y="2785756"/>
          <a:ext cx="3062463" cy="183747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0063" tIns="157518" rIns="150063" bIns="157518" numCol="1" spcCol="1270" anchor="ctr" anchorCtr="0">
          <a:noAutofit/>
        </a:bodyPr>
        <a:lstStyle/>
        <a:p>
          <a:pPr marL="0" lvl="0" indent="0" algn="ctr" defTabSz="666750">
            <a:lnSpc>
              <a:spcPct val="90000"/>
            </a:lnSpc>
            <a:spcBef>
              <a:spcPct val="0"/>
            </a:spcBef>
            <a:spcAft>
              <a:spcPct val="35000"/>
            </a:spcAft>
            <a:buNone/>
          </a:pPr>
          <a:r>
            <a:rPr lang="en-IN" sz="1500" b="1" i="0" kern="1200"/>
            <a:t>Personalized Recommendations:</a:t>
          </a:r>
          <a:r>
            <a:rPr lang="en-IN" sz="1500" b="0" i="0" kern="1200"/>
            <a:t> Dashtoon leverages machine learning algorithms for precise user behavior analysis, delivering tailored comic recommendations and elevating the overall user experience.</a:t>
          </a:r>
          <a:endParaRPr lang="en-US" sz="1500" kern="1200"/>
        </a:p>
      </dsp:txBody>
      <dsp:txXfrm>
        <a:off x="8135" y="2785756"/>
        <a:ext cx="3062463" cy="1837478"/>
      </dsp:txXfrm>
    </dsp:sp>
    <dsp:sp modelId="{AF5BA67E-DD47-9147-A172-E23F94C2E5C5}">
      <dsp:nvSpPr>
        <dsp:cNvPr id="0" name=""/>
        <dsp:cNvSpPr/>
      </dsp:nvSpPr>
      <dsp:spPr>
        <a:xfrm>
          <a:off x="6835629" y="3658775"/>
          <a:ext cx="673766" cy="91440"/>
        </a:xfrm>
        <a:custGeom>
          <a:avLst/>
          <a:gdLst/>
          <a:ahLst/>
          <a:cxnLst/>
          <a:rect l="0" t="0" r="0" b="0"/>
          <a:pathLst>
            <a:path>
              <a:moveTo>
                <a:pt x="0" y="45720"/>
              </a:moveTo>
              <a:lnTo>
                <a:pt x="673766"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54903" y="3700974"/>
        <a:ext cx="35218" cy="7043"/>
      </dsp:txXfrm>
    </dsp:sp>
    <dsp:sp modelId="{1B05F35F-1377-4548-A9FC-74F5FF964769}">
      <dsp:nvSpPr>
        <dsp:cNvPr id="0" name=""/>
        <dsp:cNvSpPr/>
      </dsp:nvSpPr>
      <dsp:spPr>
        <a:xfrm>
          <a:off x="3774965" y="2785756"/>
          <a:ext cx="3062463" cy="183747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0063" tIns="157518" rIns="150063" bIns="157518" numCol="1" spcCol="1270" anchor="ctr" anchorCtr="0">
          <a:noAutofit/>
        </a:bodyPr>
        <a:lstStyle/>
        <a:p>
          <a:pPr marL="0" lvl="0" indent="0" algn="ctr" defTabSz="666750">
            <a:lnSpc>
              <a:spcPct val="90000"/>
            </a:lnSpc>
            <a:spcBef>
              <a:spcPct val="0"/>
            </a:spcBef>
            <a:spcAft>
              <a:spcPct val="35000"/>
            </a:spcAft>
            <a:buNone/>
          </a:pPr>
          <a:r>
            <a:rPr lang="en-IN" sz="1500" b="1" i="0" kern="1200"/>
            <a:t>Interactive Community Features:</a:t>
          </a:r>
          <a:r>
            <a:rPr lang="en-IN" sz="1500" b="0" i="0" kern="1200"/>
            <a:t> Incorporating real-time chat protocols and community engagement algorithms, Dashtoon facilitates interactive discussions, fostering a vibrant user community.</a:t>
          </a:r>
          <a:endParaRPr lang="en-US" sz="1500" kern="1200"/>
        </a:p>
      </dsp:txBody>
      <dsp:txXfrm>
        <a:off x="3774965" y="2785756"/>
        <a:ext cx="3062463" cy="1837478"/>
      </dsp:txXfrm>
    </dsp:sp>
    <dsp:sp modelId="{043F9E6B-FDDC-EA40-A3B8-22CF14D8DFD8}">
      <dsp:nvSpPr>
        <dsp:cNvPr id="0" name=""/>
        <dsp:cNvSpPr/>
      </dsp:nvSpPr>
      <dsp:spPr>
        <a:xfrm>
          <a:off x="7541795" y="2785756"/>
          <a:ext cx="3062463" cy="183747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0063" tIns="157518" rIns="150063" bIns="157518" numCol="1" spcCol="1270" anchor="ctr" anchorCtr="0">
          <a:noAutofit/>
        </a:bodyPr>
        <a:lstStyle/>
        <a:p>
          <a:pPr marL="0" lvl="0" indent="0" algn="ctr" defTabSz="666750">
            <a:lnSpc>
              <a:spcPct val="90000"/>
            </a:lnSpc>
            <a:spcBef>
              <a:spcPct val="0"/>
            </a:spcBef>
            <a:spcAft>
              <a:spcPct val="35000"/>
            </a:spcAft>
            <a:buNone/>
          </a:pPr>
          <a:r>
            <a:rPr lang="en-IN" sz="1500" b="1" i="0" kern="1200"/>
            <a:t>Regular Content Updates:</a:t>
          </a:r>
          <a:r>
            <a:rPr lang="en-IN" sz="1500" b="0" i="0" kern="1200"/>
            <a:t> Dashtoon employs automated content deployment pipelines for scheduled updates and new releases, ensuring a continuous stream of diverse and compelling material.</a:t>
          </a:r>
          <a:endParaRPr lang="en-US" sz="1500" kern="1200"/>
        </a:p>
      </dsp:txBody>
      <dsp:txXfrm>
        <a:off x="7541795" y="2785756"/>
        <a:ext cx="3062463" cy="18374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E58C2-A9E2-5648-86F4-23539F7A5C86}">
      <dsp:nvSpPr>
        <dsp:cNvPr id="0" name=""/>
        <dsp:cNvSpPr/>
      </dsp:nvSpPr>
      <dsp:spPr>
        <a:xfrm>
          <a:off x="4568" y="297821"/>
          <a:ext cx="1997643" cy="27155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i="0" kern="1200"/>
            <a:t>Competition Overview</a:t>
          </a:r>
          <a:endParaRPr lang="en-US" sz="1600" kern="1200"/>
        </a:p>
      </dsp:txBody>
      <dsp:txXfrm>
        <a:off x="63077" y="356330"/>
        <a:ext cx="1880625" cy="2598528"/>
      </dsp:txXfrm>
    </dsp:sp>
    <dsp:sp modelId="{9E1C7531-4AC6-E044-89C6-444E12E45F80}">
      <dsp:nvSpPr>
        <dsp:cNvPr id="0" name=""/>
        <dsp:cNvSpPr/>
      </dsp:nvSpPr>
      <dsp:spPr>
        <a:xfrm>
          <a:off x="2201976" y="1407886"/>
          <a:ext cx="423500" cy="4954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201976" y="1506969"/>
        <a:ext cx="296450" cy="297249"/>
      </dsp:txXfrm>
    </dsp:sp>
    <dsp:sp modelId="{266E3250-0417-D74C-A924-16FE6D8353D0}">
      <dsp:nvSpPr>
        <dsp:cNvPr id="0" name=""/>
        <dsp:cNvSpPr/>
      </dsp:nvSpPr>
      <dsp:spPr>
        <a:xfrm>
          <a:off x="2801269" y="297821"/>
          <a:ext cx="1997643" cy="27155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i="0" kern="1200"/>
            <a:t>Primary Competitors:</a:t>
          </a:r>
          <a:r>
            <a:rPr lang="en-IN" sz="1600" b="0" i="0" kern="1200"/>
            <a:t> Dashtoon contends with industry stalwarts such as Webtoon, Tapas, and others, employing robust feature sets and agile development methodologies.</a:t>
          </a:r>
          <a:endParaRPr lang="en-US" sz="1600" kern="1200"/>
        </a:p>
      </dsp:txBody>
      <dsp:txXfrm>
        <a:off x="2859778" y="356330"/>
        <a:ext cx="1880625" cy="2598528"/>
      </dsp:txXfrm>
    </dsp:sp>
    <dsp:sp modelId="{BB26AA23-E7D4-144A-8AAB-8CEB5582BB68}">
      <dsp:nvSpPr>
        <dsp:cNvPr id="0" name=""/>
        <dsp:cNvSpPr/>
      </dsp:nvSpPr>
      <dsp:spPr>
        <a:xfrm>
          <a:off x="4998677" y="1407886"/>
          <a:ext cx="423500" cy="4954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4998677" y="1506969"/>
        <a:ext cx="296450" cy="297249"/>
      </dsp:txXfrm>
    </dsp:sp>
    <dsp:sp modelId="{DA65A049-74E7-A540-95A5-208BD04921C5}">
      <dsp:nvSpPr>
        <dsp:cNvPr id="0" name=""/>
        <dsp:cNvSpPr/>
      </dsp:nvSpPr>
      <dsp:spPr>
        <a:xfrm>
          <a:off x="5597970" y="297821"/>
          <a:ext cx="1997643" cy="27155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i="0" kern="1200"/>
            <a:t>Points of Differentiation (PODs):</a:t>
          </a:r>
          <a:r>
            <a:rPr lang="en-IN" sz="1600" b="0" i="0" kern="1200"/>
            <a:t> Dashtoon establishes its market position through feature differentiators like [specify unique features], bolstered by robust backend infrastructure.</a:t>
          </a:r>
          <a:endParaRPr lang="en-US" sz="1600" kern="1200"/>
        </a:p>
      </dsp:txBody>
      <dsp:txXfrm>
        <a:off x="5656479" y="356330"/>
        <a:ext cx="1880625" cy="2598528"/>
      </dsp:txXfrm>
    </dsp:sp>
    <dsp:sp modelId="{FF7F5B75-F4C6-4E4B-A37A-3568288C49E2}">
      <dsp:nvSpPr>
        <dsp:cNvPr id="0" name=""/>
        <dsp:cNvSpPr/>
      </dsp:nvSpPr>
      <dsp:spPr>
        <a:xfrm>
          <a:off x="7795377" y="1407886"/>
          <a:ext cx="423500" cy="4954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795377" y="1506969"/>
        <a:ext cx="296450" cy="297249"/>
      </dsp:txXfrm>
    </dsp:sp>
    <dsp:sp modelId="{4774295C-C938-EB45-BF52-AFA82235B4BF}">
      <dsp:nvSpPr>
        <dsp:cNvPr id="0" name=""/>
        <dsp:cNvSpPr/>
      </dsp:nvSpPr>
      <dsp:spPr>
        <a:xfrm>
          <a:off x="8394670" y="297821"/>
          <a:ext cx="1997643" cy="27155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i="0" kern="1200" dirty="0"/>
            <a:t>Points of Parity (POPs):</a:t>
          </a:r>
          <a:r>
            <a:rPr lang="en-IN" sz="1600" b="0" i="0" kern="1200" dirty="0"/>
            <a:t> Aligning with industry standards, </a:t>
          </a:r>
          <a:r>
            <a:rPr lang="en-IN" sz="1600" b="0" i="0" kern="1200" dirty="0" err="1"/>
            <a:t>Dashtoon</a:t>
          </a:r>
          <a:r>
            <a:rPr lang="en-IN" sz="1600" b="0" i="0" kern="1200" dirty="0"/>
            <a:t> incorporates [list common features that users expect across comic platforms], maintaining competitive parity.</a:t>
          </a:r>
          <a:endParaRPr lang="en-US" sz="1600" kern="1200" dirty="0"/>
        </a:p>
      </dsp:txBody>
      <dsp:txXfrm>
        <a:off x="8453179" y="356330"/>
        <a:ext cx="1880625" cy="2598528"/>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GB"/>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6A21C618-C39D-5142-9A48-D68FB9296FEA}" type="datetimeFigureOut">
              <a:rPr lang="en-US" smtClean="0"/>
              <a:t>11/26/23</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3BFECC80-6DB1-284A-95E4-B6F2FC48A0C8}"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83587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A21C618-C39D-5142-9A48-D68FB9296FEA}" type="datetimeFigureOut">
              <a:rPr lang="en-US" smtClean="0"/>
              <a:t>11/26/23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ECC80-6DB1-284A-95E4-B6F2FC48A0C8}" type="slidenum">
              <a:rPr lang="en-US" smtClean="0"/>
              <a:t>‹#›</a:t>
            </a:fld>
            <a:endParaRPr lang="en-US"/>
          </a:p>
        </p:txBody>
      </p:sp>
    </p:spTree>
    <p:extLst>
      <p:ext uri="{BB962C8B-B14F-4D97-AF65-F5344CB8AC3E}">
        <p14:creationId xmlns:p14="http://schemas.microsoft.com/office/powerpoint/2010/main" val="39401175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GB"/>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A21C618-C39D-5142-9A48-D68FB9296FEA}" type="datetimeFigureOut">
              <a:rPr lang="en-US" smtClean="0"/>
              <a:t>11/26/23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ECC80-6DB1-284A-95E4-B6F2FC48A0C8}" type="slidenum">
              <a:rPr lang="en-US" smtClean="0"/>
              <a:t>‹#›</a:t>
            </a:fld>
            <a:endParaRPr lang="en-US"/>
          </a:p>
        </p:txBody>
      </p:sp>
    </p:spTree>
    <p:extLst>
      <p:ext uri="{BB962C8B-B14F-4D97-AF65-F5344CB8AC3E}">
        <p14:creationId xmlns:p14="http://schemas.microsoft.com/office/powerpoint/2010/main" val="13875105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GB"/>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A21C618-C39D-5142-9A48-D68FB9296FEA}" type="datetimeFigureOut">
              <a:rPr lang="en-US" smtClean="0"/>
              <a:t>11/26/23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ECC80-6DB1-284A-95E4-B6F2FC48A0C8}"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335791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GB"/>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A21C618-C39D-5142-9A48-D68FB9296FEA}" type="datetimeFigureOut">
              <a:rPr lang="en-US" smtClean="0"/>
              <a:t>11/26/23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ECC80-6DB1-284A-95E4-B6F2FC48A0C8}" type="slidenum">
              <a:rPr lang="en-US" smtClean="0"/>
              <a:t>‹#›</a:t>
            </a:fld>
            <a:endParaRPr lang="en-US"/>
          </a:p>
        </p:txBody>
      </p:sp>
    </p:spTree>
    <p:extLst>
      <p:ext uri="{BB962C8B-B14F-4D97-AF65-F5344CB8AC3E}">
        <p14:creationId xmlns:p14="http://schemas.microsoft.com/office/powerpoint/2010/main" val="16696809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GB"/>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6A21C618-C39D-5142-9A48-D68FB9296FEA}" type="datetimeFigureOut">
              <a:rPr lang="en-US" smtClean="0"/>
              <a:t>11/26/23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FECC80-6DB1-284A-95E4-B6F2FC48A0C8}" type="slidenum">
              <a:rPr lang="en-US" smtClean="0"/>
              <a:t>‹#›</a:t>
            </a:fld>
            <a:endParaRPr lang="en-US"/>
          </a:p>
        </p:txBody>
      </p:sp>
    </p:spTree>
    <p:extLst>
      <p:ext uri="{BB962C8B-B14F-4D97-AF65-F5344CB8AC3E}">
        <p14:creationId xmlns:p14="http://schemas.microsoft.com/office/powerpoint/2010/main" val="42304286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GB"/>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6A21C618-C39D-5142-9A48-D68FB9296FEA}" type="datetimeFigureOut">
              <a:rPr lang="en-US" smtClean="0"/>
              <a:t>11/26/23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FECC80-6DB1-284A-95E4-B6F2FC48A0C8}" type="slidenum">
              <a:rPr lang="en-US" smtClean="0"/>
              <a:t>‹#›</a:t>
            </a:fld>
            <a:endParaRPr lang="en-US"/>
          </a:p>
        </p:txBody>
      </p:sp>
    </p:spTree>
    <p:extLst>
      <p:ext uri="{BB962C8B-B14F-4D97-AF65-F5344CB8AC3E}">
        <p14:creationId xmlns:p14="http://schemas.microsoft.com/office/powerpoint/2010/main" val="9812675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A21C618-C39D-5142-9A48-D68FB9296FEA}" type="datetimeFigureOut">
              <a:rPr lang="en-US" smtClean="0"/>
              <a:t>11/26/23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ECC80-6DB1-284A-95E4-B6F2FC48A0C8}" type="slidenum">
              <a:rPr lang="en-US" smtClean="0"/>
              <a:t>‹#›</a:t>
            </a:fld>
            <a:endParaRPr lang="en-US"/>
          </a:p>
        </p:txBody>
      </p:sp>
    </p:spTree>
    <p:extLst>
      <p:ext uri="{BB962C8B-B14F-4D97-AF65-F5344CB8AC3E}">
        <p14:creationId xmlns:p14="http://schemas.microsoft.com/office/powerpoint/2010/main" val="983198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A21C618-C39D-5142-9A48-D68FB9296FEA}" type="datetimeFigureOut">
              <a:rPr lang="en-US" smtClean="0"/>
              <a:t>11/26/23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ECC80-6DB1-284A-95E4-B6F2FC48A0C8}" type="slidenum">
              <a:rPr lang="en-US" smtClean="0"/>
              <a:t>‹#›</a:t>
            </a:fld>
            <a:endParaRPr lang="en-US"/>
          </a:p>
        </p:txBody>
      </p:sp>
    </p:spTree>
    <p:extLst>
      <p:ext uri="{BB962C8B-B14F-4D97-AF65-F5344CB8AC3E}">
        <p14:creationId xmlns:p14="http://schemas.microsoft.com/office/powerpoint/2010/main" val="31817060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A21C618-C39D-5142-9A48-D68FB9296FEA}" type="datetimeFigureOut">
              <a:rPr lang="en-US" smtClean="0"/>
              <a:t>11/26/23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ECC80-6DB1-284A-95E4-B6F2FC48A0C8}" type="slidenum">
              <a:rPr lang="en-US" smtClean="0"/>
              <a:t>‹#›</a:t>
            </a:fld>
            <a:endParaRPr lang="en-US"/>
          </a:p>
        </p:txBody>
      </p:sp>
    </p:spTree>
    <p:extLst>
      <p:ext uri="{BB962C8B-B14F-4D97-AF65-F5344CB8AC3E}">
        <p14:creationId xmlns:p14="http://schemas.microsoft.com/office/powerpoint/2010/main" val="6484135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A21C618-C39D-5142-9A48-D68FB9296FEA}" type="datetimeFigureOut">
              <a:rPr lang="en-US" smtClean="0"/>
              <a:t>11/26/23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ECC80-6DB1-284A-95E4-B6F2FC48A0C8}" type="slidenum">
              <a:rPr lang="en-US" smtClean="0"/>
              <a:t>‹#›</a:t>
            </a:fld>
            <a:endParaRPr lang="en-US"/>
          </a:p>
        </p:txBody>
      </p:sp>
    </p:spTree>
    <p:extLst>
      <p:ext uri="{BB962C8B-B14F-4D97-AF65-F5344CB8AC3E}">
        <p14:creationId xmlns:p14="http://schemas.microsoft.com/office/powerpoint/2010/main" val="6204705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GB"/>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A21C618-C39D-5142-9A48-D68FB9296FEA}" type="datetimeFigureOut">
              <a:rPr lang="en-US" smtClean="0"/>
              <a:t>11/26/23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ECC80-6DB1-284A-95E4-B6F2FC48A0C8}" type="slidenum">
              <a:rPr lang="en-US" smtClean="0"/>
              <a:t>‹#›</a:t>
            </a:fld>
            <a:endParaRPr lang="en-US"/>
          </a:p>
        </p:txBody>
      </p:sp>
    </p:spTree>
    <p:extLst>
      <p:ext uri="{BB962C8B-B14F-4D97-AF65-F5344CB8AC3E}">
        <p14:creationId xmlns:p14="http://schemas.microsoft.com/office/powerpoint/2010/main" val="100361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A21C618-C39D-5142-9A48-D68FB9296FEA}" type="datetimeFigureOut">
              <a:rPr lang="en-US" smtClean="0"/>
              <a:t>11/26/23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ECC80-6DB1-284A-95E4-B6F2FC48A0C8}" type="slidenum">
              <a:rPr lang="en-US" smtClean="0"/>
              <a:t>‹#›</a:t>
            </a:fld>
            <a:endParaRPr lang="en-US"/>
          </a:p>
        </p:txBody>
      </p:sp>
    </p:spTree>
    <p:extLst>
      <p:ext uri="{BB962C8B-B14F-4D97-AF65-F5344CB8AC3E}">
        <p14:creationId xmlns:p14="http://schemas.microsoft.com/office/powerpoint/2010/main" val="26274091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A21C618-C39D-5142-9A48-D68FB9296FEA}" type="datetimeFigureOut">
              <a:rPr lang="en-US" smtClean="0"/>
              <a:t>11/26/23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FECC80-6DB1-284A-95E4-B6F2FC48A0C8}" type="slidenum">
              <a:rPr lang="en-US" smtClean="0"/>
              <a:t>‹#›</a:t>
            </a:fld>
            <a:endParaRPr lang="en-US"/>
          </a:p>
        </p:txBody>
      </p:sp>
    </p:spTree>
    <p:extLst>
      <p:ext uri="{BB962C8B-B14F-4D97-AF65-F5344CB8AC3E}">
        <p14:creationId xmlns:p14="http://schemas.microsoft.com/office/powerpoint/2010/main" val="819661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A21C618-C39D-5142-9A48-D68FB9296FEA}" type="datetimeFigureOut">
              <a:rPr lang="en-US" smtClean="0"/>
              <a:t>11/26/23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FECC80-6DB1-284A-95E4-B6F2FC48A0C8}" type="slidenum">
              <a:rPr lang="en-US" smtClean="0"/>
              <a:t>‹#›</a:t>
            </a:fld>
            <a:endParaRPr lang="en-US"/>
          </a:p>
        </p:txBody>
      </p:sp>
    </p:spTree>
    <p:extLst>
      <p:ext uri="{BB962C8B-B14F-4D97-AF65-F5344CB8AC3E}">
        <p14:creationId xmlns:p14="http://schemas.microsoft.com/office/powerpoint/2010/main" val="6064325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21C618-C39D-5142-9A48-D68FB9296FEA}" type="datetimeFigureOut">
              <a:rPr lang="en-US" smtClean="0"/>
              <a:t>11/26/23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FECC80-6DB1-284A-95E4-B6F2FC48A0C8}" type="slidenum">
              <a:rPr lang="en-US" smtClean="0"/>
              <a:t>‹#›</a:t>
            </a:fld>
            <a:endParaRPr lang="en-US"/>
          </a:p>
        </p:txBody>
      </p:sp>
    </p:spTree>
    <p:extLst>
      <p:ext uri="{BB962C8B-B14F-4D97-AF65-F5344CB8AC3E}">
        <p14:creationId xmlns:p14="http://schemas.microsoft.com/office/powerpoint/2010/main" val="7535132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GB"/>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A21C618-C39D-5142-9A48-D68FB9296FEA}" type="datetimeFigureOut">
              <a:rPr lang="en-US" smtClean="0"/>
              <a:t>11/26/23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ECC80-6DB1-284A-95E4-B6F2FC48A0C8}" type="slidenum">
              <a:rPr lang="en-US" smtClean="0"/>
              <a:t>‹#›</a:t>
            </a:fld>
            <a:endParaRPr lang="en-US"/>
          </a:p>
        </p:txBody>
      </p:sp>
    </p:spTree>
    <p:extLst>
      <p:ext uri="{BB962C8B-B14F-4D97-AF65-F5344CB8AC3E}">
        <p14:creationId xmlns:p14="http://schemas.microsoft.com/office/powerpoint/2010/main" val="13421507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A21C618-C39D-5142-9A48-D68FB9296FEA}" type="datetimeFigureOut">
              <a:rPr lang="en-US" smtClean="0"/>
              <a:t>11/26/23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ECC80-6DB1-284A-95E4-B6F2FC48A0C8}" type="slidenum">
              <a:rPr lang="en-US" smtClean="0"/>
              <a:t>‹#›</a:t>
            </a:fld>
            <a:endParaRPr lang="en-US"/>
          </a:p>
        </p:txBody>
      </p:sp>
    </p:spTree>
    <p:extLst>
      <p:ext uri="{BB962C8B-B14F-4D97-AF65-F5344CB8AC3E}">
        <p14:creationId xmlns:p14="http://schemas.microsoft.com/office/powerpoint/2010/main" val="28602590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6A21C618-C39D-5142-9A48-D68FB9296FEA}" type="datetimeFigureOut">
              <a:rPr lang="en-US" smtClean="0"/>
              <a:t>11/26/23</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3BFECC80-6DB1-284A-95E4-B6F2FC48A0C8}" type="slidenum">
              <a:rPr lang="en-US" smtClean="0"/>
              <a:t>‹#›</a:t>
            </a:fld>
            <a:endParaRPr lang="en-US"/>
          </a:p>
        </p:txBody>
      </p:sp>
    </p:spTree>
    <p:extLst>
      <p:ext uri="{BB962C8B-B14F-4D97-AF65-F5344CB8AC3E}">
        <p14:creationId xmlns:p14="http://schemas.microsoft.com/office/powerpoint/2010/main" val="448688501"/>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 id="2147483828" r:id="rId18"/>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5BF2F91-B8B6-400A-961C-AF1AEDDCDF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3B157DF2-FF72-4CE9-BE7D-EBD5A782C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36666" cy="6858000"/>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3A9C03B3-AFE8-45FC-B9A1-A3CB20F7B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904" y="0"/>
            <a:ext cx="5308097" cy="6576643"/>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2" name="Title 1">
            <a:extLst>
              <a:ext uri="{FF2B5EF4-FFF2-40B4-BE49-F238E27FC236}">
                <a16:creationId xmlns:a16="http://schemas.microsoft.com/office/drawing/2014/main" id="{925EEF9A-C7B2-698C-4227-88514F15054B}"/>
              </a:ext>
            </a:extLst>
          </p:cNvPr>
          <p:cNvSpPr>
            <a:spLocks noGrp="1"/>
          </p:cNvSpPr>
          <p:nvPr>
            <p:ph type="ctrTitle"/>
          </p:nvPr>
        </p:nvSpPr>
        <p:spPr>
          <a:xfrm>
            <a:off x="447039" y="1304458"/>
            <a:ext cx="4333118" cy="2901781"/>
          </a:xfrm>
        </p:spPr>
        <p:txBody>
          <a:bodyPr>
            <a:normAutofit/>
          </a:bodyPr>
          <a:lstStyle/>
          <a:p>
            <a:r>
              <a:rPr lang="en-IN" sz="6800" dirty="0"/>
              <a:t>Associate Product Manager</a:t>
            </a:r>
            <a:endParaRPr lang="en-US" sz="6800" dirty="0"/>
          </a:p>
        </p:txBody>
      </p:sp>
      <p:sp>
        <p:nvSpPr>
          <p:cNvPr id="3" name="Subtitle 2">
            <a:extLst>
              <a:ext uri="{FF2B5EF4-FFF2-40B4-BE49-F238E27FC236}">
                <a16:creationId xmlns:a16="http://schemas.microsoft.com/office/drawing/2014/main" id="{D881BDE4-3709-C601-EF0D-42217BFFFB24}"/>
              </a:ext>
            </a:extLst>
          </p:cNvPr>
          <p:cNvSpPr>
            <a:spLocks noGrp="1"/>
          </p:cNvSpPr>
          <p:nvPr>
            <p:ph type="subTitle" idx="1"/>
          </p:nvPr>
        </p:nvSpPr>
        <p:spPr>
          <a:xfrm>
            <a:off x="447039" y="4206239"/>
            <a:ext cx="4333117" cy="1066971"/>
          </a:xfrm>
        </p:spPr>
        <p:txBody>
          <a:bodyPr>
            <a:normAutofit fontScale="77500" lnSpcReduction="20000"/>
          </a:bodyPr>
          <a:lstStyle/>
          <a:p>
            <a:pPr>
              <a:lnSpc>
                <a:spcPct val="110000"/>
              </a:lnSpc>
            </a:pPr>
            <a:r>
              <a:rPr lang="en-US" sz="1300" dirty="0"/>
              <a:t>RISHABH KAMAL </a:t>
            </a:r>
          </a:p>
          <a:p>
            <a:pPr>
              <a:lnSpc>
                <a:spcPct val="110000"/>
              </a:lnSpc>
            </a:pPr>
            <a:r>
              <a:rPr lang="en-US" sz="1300" dirty="0"/>
              <a:t>200790</a:t>
            </a:r>
          </a:p>
          <a:p>
            <a:pPr>
              <a:lnSpc>
                <a:spcPct val="110000"/>
              </a:lnSpc>
            </a:pPr>
            <a:r>
              <a:rPr lang="en-US" sz="1300" dirty="0"/>
              <a:t>CHE-BTECH</a:t>
            </a:r>
          </a:p>
          <a:p>
            <a:pPr>
              <a:lnSpc>
                <a:spcPct val="110000"/>
              </a:lnSpc>
            </a:pPr>
            <a:r>
              <a:rPr lang="en-US" sz="1300" dirty="0"/>
              <a:t>IIT KANPUR</a:t>
            </a:r>
          </a:p>
        </p:txBody>
      </p:sp>
      <p:sp>
        <p:nvSpPr>
          <p:cNvPr id="16" name="Rectangle 15">
            <a:extLst>
              <a:ext uri="{FF2B5EF4-FFF2-40B4-BE49-F238E27FC236}">
                <a16:creationId xmlns:a16="http://schemas.microsoft.com/office/drawing/2014/main" id="{61193F20-27E5-4AC4-ACD4-67265B1A6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62" y="0"/>
            <a:ext cx="5255022" cy="226225"/>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6D62ED33-0EFC-415C-8E4E-2A37E4209A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52622"/>
            <a:ext cx="5256685"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057EE995-DC08-46F2-A1EA-015EAE44A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2" y="450792"/>
            <a:ext cx="5634294" cy="5950008"/>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go with a blue and red circle&#10;&#10;Description automatically generated">
            <a:extLst>
              <a:ext uri="{FF2B5EF4-FFF2-40B4-BE49-F238E27FC236}">
                <a16:creationId xmlns:a16="http://schemas.microsoft.com/office/drawing/2014/main" id="{33B248C5-054D-BC43-8041-41FE1254240E}"/>
              </a:ext>
            </a:extLst>
          </p:cNvPr>
          <p:cNvPicPr>
            <a:picLocks noChangeAspect="1"/>
          </p:cNvPicPr>
          <p:nvPr/>
        </p:nvPicPr>
        <p:blipFill>
          <a:blip r:embed="rId3"/>
          <a:stretch>
            <a:fillRect/>
          </a:stretch>
        </p:blipFill>
        <p:spPr>
          <a:xfrm rot="21600000">
            <a:off x="6336120" y="1549052"/>
            <a:ext cx="5160018" cy="3753912"/>
          </a:xfrm>
          <a:prstGeom prst="rect">
            <a:avLst/>
          </a:prstGeom>
        </p:spPr>
      </p:pic>
    </p:spTree>
    <p:extLst>
      <p:ext uri="{BB962C8B-B14F-4D97-AF65-F5344CB8AC3E}">
        <p14:creationId xmlns:p14="http://schemas.microsoft.com/office/powerpoint/2010/main" val="34490541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9AE51-5A5C-D8AA-CA26-79BEF10B5A2D}"/>
              </a:ext>
            </a:extLst>
          </p:cNvPr>
          <p:cNvSpPr>
            <a:spLocks noGrp="1"/>
          </p:cNvSpPr>
          <p:nvPr>
            <p:ph type="title"/>
          </p:nvPr>
        </p:nvSpPr>
        <p:spPr/>
        <p:txBody>
          <a:bodyPr>
            <a:normAutofit fontScale="90000"/>
          </a:bodyPr>
          <a:lstStyle/>
          <a:p>
            <a:r>
              <a:rPr lang="en-IN" b="1" i="0" dirty="0">
                <a:effectLst/>
                <a:latin typeface="Söhne"/>
              </a:rPr>
              <a:t>Future Outlook</a:t>
            </a:r>
            <a:br>
              <a:rPr lang="en-IN" b="1" i="0" dirty="0">
                <a:effectLst/>
                <a:latin typeface="Söhne"/>
              </a:rPr>
            </a:br>
            <a:endParaRPr lang="en-US" dirty="0"/>
          </a:p>
        </p:txBody>
      </p:sp>
      <p:sp>
        <p:nvSpPr>
          <p:cNvPr id="3" name="Content Placeholder 2">
            <a:extLst>
              <a:ext uri="{FF2B5EF4-FFF2-40B4-BE49-F238E27FC236}">
                <a16:creationId xmlns:a16="http://schemas.microsoft.com/office/drawing/2014/main" id="{A9E6ADCD-D663-1509-73B9-F55DDE53D7DB}"/>
              </a:ext>
            </a:extLst>
          </p:cNvPr>
          <p:cNvSpPr>
            <a:spLocks noGrp="1"/>
          </p:cNvSpPr>
          <p:nvPr>
            <p:ph idx="1"/>
          </p:nvPr>
        </p:nvSpPr>
        <p:spPr/>
        <p:txBody>
          <a:bodyPr/>
          <a:lstStyle/>
          <a:p>
            <a:pPr algn="l"/>
            <a:r>
              <a:rPr lang="en-IN" b="1" i="0" dirty="0">
                <a:effectLst/>
                <a:latin typeface="Söhne"/>
              </a:rPr>
              <a:t>Potential Future of </a:t>
            </a:r>
            <a:r>
              <a:rPr lang="en-IN" b="1" i="0" dirty="0" err="1">
                <a:effectLst/>
                <a:latin typeface="Söhne"/>
              </a:rPr>
              <a:t>Dashtoon</a:t>
            </a:r>
            <a:endParaRPr lang="en-IN" b="0" i="0" dirty="0">
              <a:effectLst/>
              <a:latin typeface="Söhne"/>
            </a:endParaRPr>
          </a:p>
          <a:p>
            <a:pPr algn="l">
              <a:buFont typeface="Arial" panose="020B0604020202020204" pitchFamily="34" charset="0"/>
              <a:buChar char="•"/>
            </a:pPr>
            <a:r>
              <a:rPr lang="en-IN" b="0" i="0" dirty="0">
                <a:effectLst/>
                <a:latin typeface="Söhne"/>
              </a:rPr>
              <a:t>Expressing optimism about </a:t>
            </a:r>
            <a:r>
              <a:rPr lang="en-IN" b="0" i="0" dirty="0" err="1">
                <a:effectLst/>
                <a:latin typeface="Söhne"/>
              </a:rPr>
              <a:t>Dashtoon's</a:t>
            </a:r>
            <a:r>
              <a:rPr lang="en-IN" b="0" i="0" dirty="0">
                <a:effectLst/>
                <a:latin typeface="Söhne"/>
              </a:rPr>
              <a:t> future based on strengths, opportunities, and ongoing improvements.</a:t>
            </a:r>
          </a:p>
          <a:p>
            <a:pPr algn="l">
              <a:buFont typeface="Arial" panose="020B0604020202020204" pitchFamily="34" charset="0"/>
              <a:buChar char="•"/>
            </a:pPr>
            <a:r>
              <a:rPr lang="en-IN" b="0" i="0" dirty="0">
                <a:effectLst/>
                <a:latin typeface="Söhne"/>
              </a:rPr>
              <a:t>Emphasizing the importance of adapting to industry trends and user preferences for sustained success.</a:t>
            </a:r>
          </a:p>
          <a:p>
            <a:endParaRPr lang="en-US" dirty="0"/>
          </a:p>
        </p:txBody>
      </p:sp>
    </p:spTree>
    <p:extLst>
      <p:ext uri="{BB962C8B-B14F-4D97-AF65-F5344CB8AC3E}">
        <p14:creationId xmlns:p14="http://schemas.microsoft.com/office/powerpoint/2010/main" val="25853114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29308-0F95-BFC5-E67C-DAF2DAED0FBB}"/>
              </a:ext>
            </a:extLst>
          </p:cNvPr>
          <p:cNvSpPr>
            <a:spLocks noGrp="1"/>
          </p:cNvSpPr>
          <p:nvPr>
            <p:ph type="title"/>
          </p:nvPr>
        </p:nvSpPr>
        <p:spPr>
          <a:xfrm>
            <a:off x="8009812" y="685800"/>
            <a:ext cx="3072869" cy="1151965"/>
          </a:xfrm>
        </p:spPr>
        <p:txBody>
          <a:bodyPr>
            <a:normAutofit/>
          </a:bodyPr>
          <a:lstStyle/>
          <a:p>
            <a:br>
              <a:rPr lang="en-IN" sz="3400" b="1" i="0" dirty="0">
                <a:effectLst/>
                <a:highlight>
                  <a:srgbClr val="FFFF00"/>
                </a:highlight>
                <a:latin typeface="Söhne"/>
              </a:rPr>
            </a:br>
            <a:endParaRPr lang="en-US" sz="3400" dirty="0">
              <a:highlight>
                <a:srgbClr val="FFFF00"/>
              </a:highlight>
            </a:endParaRPr>
          </a:p>
        </p:txBody>
      </p:sp>
      <p:sp>
        <p:nvSpPr>
          <p:cNvPr id="10" name="Rectangle 9">
            <a:extLst>
              <a:ext uri="{FF2B5EF4-FFF2-40B4-BE49-F238E27FC236}">
                <a16:creationId xmlns:a16="http://schemas.microsoft.com/office/drawing/2014/main" id="{40EBDF3C-61A6-450C-8532-9276D9A1E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240" y="457200"/>
            <a:ext cx="7045932" cy="4686138"/>
          </a:xfrm>
          <a:prstGeom prst="rect">
            <a:avLst/>
          </a:prstGeom>
          <a:solidFill>
            <a:schemeClr val="bg1"/>
          </a:solidFill>
          <a:ln w="57150" cmpd="thinThick">
            <a:solidFill>
              <a:schemeClr val="bg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6116977-40C5-DB06-E9BA-6E67832B7D7E}"/>
              </a:ext>
            </a:extLst>
          </p:cNvPr>
          <p:cNvPicPr>
            <a:picLocks noChangeAspect="1"/>
          </p:cNvPicPr>
          <p:nvPr/>
        </p:nvPicPr>
        <p:blipFill>
          <a:blip r:embed="rId2"/>
          <a:stretch>
            <a:fillRect/>
          </a:stretch>
        </p:blipFill>
        <p:spPr>
          <a:xfrm>
            <a:off x="750707" y="1118714"/>
            <a:ext cx="6557897" cy="3360921"/>
          </a:xfrm>
          <a:prstGeom prst="rect">
            <a:avLst/>
          </a:prstGeom>
        </p:spPr>
      </p:pic>
      <p:sp>
        <p:nvSpPr>
          <p:cNvPr id="3" name="Content Placeholder 2">
            <a:extLst>
              <a:ext uri="{FF2B5EF4-FFF2-40B4-BE49-F238E27FC236}">
                <a16:creationId xmlns:a16="http://schemas.microsoft.com/office/drawing/2014/main" id="{C90C929D-AC13-4603-5D5B-358864A1248E}"/>
              </a:ext>
            </a:extLst>
          </p:cNvPr>
          <p:cNvSpPr>
            <a:spLocks noGrp="1"/>
          </p:cNvSpPr>
          <p:nvPr>
            <p:ph idx="1"/>
          </p:nvPr>
        </p:nvSpPr>
        <p:spPr>
          <a:xfrm>
            <a:off x="8006592" y="1692797"/>
            <a:ext cx="3076090" cy="3450541"/>
          </a:xfrm>
        </p:spPr>
        <p:txBody>
          <a:bodyPr anchor="t">
            <a:normAutofit fontScale="70000" lnSpcReduction="20000"/>
          </a:bodyPr>
          <a:lstStyle/>
          <a:p>
            <a:pPr algn="l"/>
            <a:r>
              <a:rPr lang="en-IN" sz="1800" b="1" i="0" dirty="0" err="1">
                <a:effectLst/>
                <a:latin typeface="Söhne"/>
              </a:rPr>
              <a:t>Dashtoon</a:t>
            </a:r>
            <a:r>
              <a:rPr lang="en-IN" sz="1800" b="1" i="0" dirty="0">
                <a:effectLst/>
                <a:latin typeface="Söhne"/>
              </a:rPr>
              <a:t> Overview</a:t>
            </a:r>
            <a:endParaRPr lang="en-IN" sz="1800" b="0" i="0" dirty="0">
              <a:effectLst/>
              <a:latin typeface="Söhne"/>
            </a:endParaRPr>
          </a:p>
          <a:p>
            <a:pPr algn="l">
              <a:buFont typeface="Arial" panose="020B0604020202020204" pitchFamily="34" charset="0"/>
              <a:buChar char="•"/>
            </a:pPr>
            <a:r>
              <a:rPr lang="en-IN" sz="1800" b="0" i="0" dirty="0" err="1">
                <a:effectLst/>
                <a:latin typeface="Söhne"/>
              </a:rPr>
              <a:t>Dashtoon</a:t>
            </a:r>
            <a:r>
              <a:rPr lang="en-IN" sz="1800" b="0" i="0" dirty="0">
                <a:effectLst/>
                <a:latin typeface="Söhne"/>
              </a:rPr>
              <a:t> stands as a premier online entertainment platform, leveraging cutting-edge technology to curate and deliver an extensive and diverse collection of digital comics.</a:t>
            </a:r>
          </a:p>
          <a:p>
            <a:pPr algn="l">
              <a:buFont typeface="Arial" panose="020B0604020202020204" pitchFamily="34" charset="0"/>
              <a:buChar char="•"/>
            </a:pPr>
            <a:r>
              <a:rPr lang="en-IN" sz="1800" b="0" i="0" dirty="0">
                <a:effectLst/>
                <a:latin typeface="Söhne"/>
              </a:rPr>
              <a:t>Recognized as an industry frontrunner, </a:t>
            </a:r>
            <a:r>
              <a:rPr lang="en-IN" sz="1800" b="0" i="0" dirty="0" err="1">
                <a:effectLst/>
                <a:latin typeface="Söhne"/>
              </a:rPr>
              <a:t>Dashtoon</a:t>
            </a:r>
            <a:r>
              <a:rPr lang="en-IN" sz="1800" b="0" i="0" dirty="0">
                <a:effectLst/>
                <a:latin typeface="Söhne"/>
              </a:rPr>
              <a:t> employs advanced algorithms to tailor content offerings, ensuring a personalized and immersive experience for a broad user base.</a:t>
            </a:r>
          </a:p>
          <a:p>
            <a:pPr>
              <a:lnSpc>
                <a:spcPct val="110000"/>
              </a:lnSpc>
            </a:pPr>
            <a:endParaRPr lang="en-US" sz="1400" dirty="0"/>
          </a:p>
        </p:txBody>
      </p:sp>
      <p:sp>
        <p:nvSpPr>
          <p:cNvPr id="6" name="TextBox 5">
            <a:extLst>
              <a:ext uri="{FF2B5EF4-FFF2-40B4-BE49-F238E27FC236}">
                <a16:creationId xmlns:a16="http://schemas.microsoft.com/office/drawing/2014/main" id="{653FCDF8-89B6-9CE1-4CC1-453BFD771777}"/>
              </a:ext>
            </a:extLst>
          </p:cNvPr>
          <p:cNvSpPr txBox="1"/>
          <p:nvPr/>
        </p:nvSpPr>
        <p:spPr>
          <a:xfrm>
            <a:off x="8006592" y="857104"/>
            <a:ext cx="2835152" cy="523220"/>
          </a:xfrm>
          <a:prstGeom prst="rect">
            <a:avLst/>
          </a:prstGeom>
          <a:noFill/>
        </p:spPr>
        <p:txBody>
          <a:bodyPr wrap="square" rtlCol="0">
            <a:spAutoFit/>
          </a:bodyPr>
          <a:lstStyle/>
          <a:p>
            <a:r>
              <a:rPr lang="en-US" sz="2800" dirty="0"/>
              <a:t>INTRODUCTION</a:t>
            </a:r>
          </a:p>
        </p:txBody>
      </p:sp>
    </p:spTree>
    <p:extLst>
      <p:ext uri="{BB962C8B-B14F-4D97-AF65-F5344CB8AC3E}">
        <p14:creationId xmlns:p14="http://schemas.microsoft.com/office/powerpoint/2010/main" val="15594275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E645B-E4DD-477E-6235-E5AAAFBC807A}"/>
              </a:ext>
            </a:extLst>
          </p:cNvPr>
          <p:cNvSpPr>
            <a:spLocks noGrp="1"/>
          </p:cNvSpPr>
          <p:nvPr>
            <p:ph type="title"/>
          </p:nvPr>
        </p:nvSpPr>
        <p:spPr/>
        <p:txBody>
          <a:bodyPr>
            <a:normAutofit fontScale="90000"/>
          </a:bodyPr>
          <a:lstStyle/>
          <a:p>
            <a:r>
              <a:rPr lang="en-IN" b="1" i="0" dirty="0">
                <a:effectLst/>
                <a:latin typeface="Söhne"/>
              </a:rPr>
              <a:t>Features</a:t>
            </a:r>
            <a:br>
              <a:rPr lang="en-IN" b="1" i="0" dirty="0">
                <a:effectLst/>
                <a:latin typeface="Söhne"/>
              </a:rPr>
            </a:br>
            <a:endParaRPr lang="en-US" dirty="0"/>
          </a:p>
        </p:txBody>
      </p:sp>
      <p:graphicFrame>
        <p:nvGraphicFramePr>
          <p:cNvPr id="7" name="Content Placeholder 2">
            <a:extLst>
              <a:ext uri="{FF2B5EF4-FFF2-40B4-BE49-F238E27FC236}">
                <a16:creationId xmlns:a16="http://schemas.microsoft.com/office/drawing/2014/main" id="{153682F4-5673-C9FD-2DC9-C0571BE6A908}"/>
              </a:ext>
            </a:extLst>
          </p:cNvPr>
          <p:cNvGraphicFramePr>
            <a:graphicFrameLocks noGrp="1"/>
          </p:cNvGraphicFramePr>
          <p:nvPr>
            <p:ph idx="1"/>
          </p:nvPr>
        </p:nvGraphicFramePr>
        <p:xfrm>
          <a:off x="685800" y="1382970"/>
          <a:ext cx="10612395" cy="48671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00509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59138-8863-00B9-2B8E-D6042EA9AF09}"/>
              </a:ext>
            </a:extLst>
          </p:cNvPr>
          <p:cNvSpPr>
            <a:spLocks noGrp="1"/>
          </p:cNvSpPr>
          <p:nvPr>
            <p:ph type="title"/>
          </p:nvPr>
        </p:nvSpPr>
        <p:spPr/>
        <p:txBody>
          <a:bodyPr>
            <a:normAutofit fontScale="90000"/>
          </a:bodyPr>
          <a:lstStyle/>
          <a:p>
            <a:r>
              <a:rPr lang="en-IN" b="1" i="0">
                <a:effectLst/>
                <a:latin typeface="Söhne"/>
              </a:rPr>
              <a:t>Competitive Landscape</a:t>
            </a:r>
            <a:br>
              <a:rPr lang="en-IN" b="1" i="0">
                <a:effectLst/>
                <a:latin typeface="Söhne"/>
              </a:rPr>
            </a:br>
            <a:endParaRPr lang="en-US" dirty="0"/>
          </a:p>
        </p:txBody>
      </p:sp>
      <p:graphicFrame>
        <p:nvGraphicFramePr>
          <p:cNvPr id="11" name="Content Placeholder 2">
            <a:extLst>
              <a:ext uri="{FF2B5EF4-FFF2-40B4-BE49-F238E27FC236}">
                <a16:creationId xmlns:a16="http://schemas.microsoft.com/office/drawing/2014/main" id="{870A16C1-C746-118F-8336-CA479DEACC2A}"/>
              </a:ext>
            </a:extLst>
          </p:cNvPr>
          <p:cNvGraphicFramePr>
            <a:graphicFrameLocks noGrp="1"/>
          </p:cNvGraphicFramePr>
          <p:nvPr>
            <p:ph idx="1"/>
          </p:nvPr>
        </p:nvGraphicFramePr>
        <p:xfrm>
          <a:off x="685800" y="2063396"/>
          <a:ext cx="10396883" cy="33111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90868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54915C5-707B-4B29-9E6B-116367F84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0191" cy="6858000"/>
          </a:xfrm>
          <a:custGeom>
            <a:avLst/>
            <a:gdLst>
              <a:gd name="connsiteX0" fmla="*/ 1 w 4061802"/>
              <a:gd name="connsiteY0" fmla="*/ 0 h 6858000"/>
              <a:gd name="connsiteX1" fmla="*/ 4059081 w 4061802"/>
              <a:gd name="connsiteY1" fmla="*/ 0 h 6858000"/>
              <a:gd name="connsiteX2" fmla="*/ 4059081 w 4061802"/>
              <a:gd name="connsiteY2" fmla="*/ 2339825 h 6858000"/>
              <a:gd name="connsiteX3" fmla="*/ 4061802 w 4061802"/>
              <a:gd name="connsiteY3" fmla="*/ 2339683 h 6858000"/>
              <a:gd name="connsiteX4" fmla="*/ 4061802 w 4061802"/>
              <a:gd name="connsiteY4" fmla="*/ 3776054 h 6858000"/>
              <a:gd name="connsiteX5" fmla="*/ 4059081 w 4061802"/>
              <a:gd name="connsiteY5" fmla="*/ 3776199 h 6858000"/>
              <a:gd name="connsiteX6" fmla="*/ 4059081 w 4061802"/>
              <a:gd name="connsiteY6" fmla="*/ 6858000 h 6858000"/>
              <a:gd name="connsiteX7" fmla="*/ 1 w 4061802"/>
              <a:gd name="connsiteY7" fmla="*/ 6858000 h 6858000"/>
              <a:gd name="connsiteX8" fmla="*/ 1 w 4061802"/>
              <a:gd name="connsiteY8" fmla="*/ 3992604 h 6858000"/>
              <a:gd name="connsiteX9" fmla="*/ 0 w 4061802"/>
              <a:gd name="connsiteY9" fmla="*/ 3992604 h 6858000"/>
              <a:gd name="connsiteX10" fmla="*/ 0 w 4061802"/>
              <a:gd name="connsiteY10" fmla="*/ 2552279 h 6858000"/>
              <a:gd name="connsiteX11" fmla="*/ 1 w 4061802"/>
              <a:gd name="connsiteY11" fmla="*/ 255227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61802" h="6858000">
                <a:moveTo>
                  <a:pt x="1" y="0"/>
                </a:moveTo>
                <a:lnTo>
                  <a:pt x="4059081" y="0"/>
                </a:lnTo>
                <a:lnTo>
                  <a:pt x="4059081" y="2339825"/>
                </a:lnTo>
                <a:lnTo>
                  <a:pt x="4061802" y="2339683"/>
                </a:lnTo>
                <a:lnTo>
                  <a:pt x="4061802" y="3776054"/>
                </a:lnTo>
                <a:lnTo>
                  <a:pt x="4059081" y="3776199"/>
                </a:lnTo>
                <a:lnTo>
                  <a:pt x="4059081" y="6858000"/>
                </a:lnTo>
                <a:lnTo>
                  <a:pt x="1" y="6858000"/>
                </a:lnTo>
                <a:lnTo>
                  <a:pt x="1" y="3992604"/>
                </a:lnTo>
                <a:lnTo>
                  <a:pt x="0" y="3992604"/>
                </a:lnTo>
                <a:lnTo>
                  <a:pt x="0" y="2552279"/>
                </a:lnTo>
                <a:lnTo>
                  <a:pt x="1" y="2552279"/>
                </a:lnTo>
                <a:close/>
              </a:path>
            </a:pathLst>
          </a:custGeom>
          <a:gradFill flip="none" rotWithShape="1">
            <a:gsLst>
              <a:gs pos="34000">
                <a:schemeClr val="accent1"/>
              </a:gs>
              <a:gs pos="100000">
                <a:schemeClr val="accent1">
                  <a:lumMod val="50000"/>
                </a:schemeClr>
              </a:gs>
            </a:gsLst>
            <a:lin ang="3600000" scaled="0"/>
            <a:tileRect/>
          </a:gra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6D4F850-0325-1BAA-5D66-2FFEA207FA7D}"/>
              </a:ext>
            </a:extLst>
          </p:cNvPr>
          <p:cNvSpPr>
            <a:spLocks noGrp="1"/>
          </p:cNvSpPr>
          <p:nvPr>
            <p:ph type="title"/>
          </p:nvPr>
        </p:nvSpPr>
        <p:spPr>
          <a:xfrm>
            <a:off x="643467" y="1226122"/>
            <a:ext cx="3054268" cy="4405756"/>
          </a:xfrm>
        </p:spPr>
        <p:txBody>
          <a:bodyPr anchor="ctr">
            <a:normAutofit/>
          </a:bodyPr>
          <a:lstStyle/>
          <a:p>
            <a:r>
              <a:rPr lang="en-IN" sz="3600" b="1" i="0">
                <a:solidFill>
                  <a:srgbClr val="FFFFFF"/>
                </a:solidFill>
                <a:effectLst/>
                <a:latin typeface="Söhne"/>
              </a:rPr>
              <a:t>User Experience</a:t>
            </a:r>
            <a:br>
              <a:rPr lang="en-IN" sz="3600" b="1" i="0">
                <a:solidFill>
                  <a:srgbClr val="FFFFFF"/>
                </a:solidFill>
                <a:effectLst/>
                <a:latin typeface="Söhne"/>
              </a:rPr>
            </a:br>
            <a:endParaRPr lang="en-US" sz="3600">
              <a:solidFill>
                <a:srgbClr val="FFFFFF"/>
              </a:solidFill>
            </a:endParaRPr>
          </a:p>
        </p:txBody>
      </p:sp>
      <p:sp>
        <p:nvSpPr>
          <p:cNvPr id="10" name="Rectangle 9">
            <a:extLst>
              <a:ext uri="{FF2B5EF4-FFF2-40B4-BE49-F238E27FC236}">
                <a16:creationId xmlns:a16="http://schemas.microsoft.com/office/drawing/2014/main" id="{26B8E032-9914-4C00-B51A-C2DA16271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43B4841E-E6B6-48C3-BA02-F73659C6D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1802" y="1"/>
            <a:ext cx="8130198" cy="6857999"/>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67A4657D-07B0-2AE6-E63A-4AE9804146F3}"/>
              </a:ext>
            </a:extLst>
          </p:cNvPr>
          <p:cNvSpPr>
            <a:spLocks noGrp="1"/>
          </p:cNvSpPr>
          <p:nvPr>
            <p:ph idx="1"/>
          </p:nvPr>
        </p:nvSpPr>
        <p:spPr>
          <a:xfrm>
            <a:off x="4554461" y="1226122"/>
            <a:ext cx="6526045" cy="4405756"/>
          </a:xfrm>
        </p:spPr>
        <p:txBody>
          <a:bodyPr anchor="ctr">
            <a:normAutofit/>
          </a:bodyPr>
          <a:lstStyle/>
          <a:p>
            <a:pPr>
              <a:lnSpc>
                <a:spcPct val="110000"/>
              </a:lnSpc>
            </a:pPr>
            <a:r>
              <a:rPr lang="en-IN" sz="1500" b="1" i="0">
                <a:solidFill>
                  <a:schemeClr val="tx1">
                    <a:lumMod val="95000"/>
                    <a:lumOff val="5000"/>
                  </a:schemeClr>
                </a:solidFill>
                <a:effectLst/>
                <a:latin typeface="Söhne"/>
              </a:rPr>
              <a:t>Navigation and Ease of Use</a:t>
            </a:r>
            <a:endParaRPr lang="en-IN" sz="1500" b="0" i="0">
              <a:solidFill>
                <a:schemeClr val="tx1">
                  <a:lumMod val="95000"/>
                  <a:lumOff val="5000"/>
                </a:schemeClr>
              </a:solidFill>
              <a:effectLst/>
              <a:latin typeface="Söhne"/>
            </a:endParaRPr>
          </a:p>
          <a:p>
            <a:pPr>
              <a:lnSpc>
                <a:spcPct val="110000"/>
              </a:lnSpc>
              <a:buFont typeface="Arial" panose="020B0604020202020204" pitchFamily="34" charset="0"/>
              <a:buChar char="•"/>
            </a:pPr>
            <a:r>
              <a:rPr lang="en-IN" sz="1500" b="0" i="0">
                <a:solidFill>
                  <a:schemeClr val="tx1">
                    <a:lumMod val="95000"/>
                    <a:lumOff val="5000"/>
                  </a:schemeClr>
                </a:solidFill>
                <a:effectLst/>
                <a:latin typeface="Söhne"/>
              </a:rPr>
              <a:t>Dashtoon's UI/UX architecture prioritizes an intuitive Hierarchical Task Analysis (HTA), facilitating seamless navigation and exploration for users with varying technical proficiencies.</a:t>
            </a:r>
          </a:p>
          <a:p>
            <a:pPr>
              <a:lnSpc>
                <a:spcPct val="110000"/>
              </a:lnSpc>
            </a:pPr>
            <a:r>
              <a:rPr lang="en-IN" sz="1500" b="1" i="0">
                <a:solidFill>
                  <a:schemeClr val="tx1">
                    <a:lumMod val="95000"/>
                    <a:lumOff val="5000"/>
                  </a:schemeClr>
                </a:solidFill>
                <a:effectLst/>
                <a:latin typeface="Söhne"/>
              </a:rPr>
              <a:t>Personalization</a:t>
            </a:r>
            <a:endParaRPr lang="en-IN" sz="1500" b="0" i="0">
              <a:solidFill>
                <a:schemeClr val="tx1">
                  <a:lumMod val="95000"/>
                  <a:lumOff val="5000"/>
                </a:schemeClr>
              </a:solidFill>
              <a:effectLst/>
              <a:latin typeface="Söhne"/>
            </a:endParaRPr>
          </a:p>
          <a:p>
            <a:pPr>
              <a:lnSpc>
                <a:spcPct val="110000"/>
              </a:lnSpc>
              <a:buFont typeface="Arial" panose="020B0604020202020204" pitchFamily="34" charset="0"/>
              <a:buChar char="•"/>
            </a:pPr>
            <a:r>
              <a:rPr lang="en-IN" sz="1500" b="0" i="0">
                <a:solidFill>
                  <a:schemeClr val="tx1">
                    <a:lumMod val="95000"/>
                    <a:lumOff val="5000"/>
                  </a:schemeClr>
                </a:solidFill>
                <a:effectLst/>
                <a:latin typeface="Söhne"/>
              </a:rPr>
              <a:t>The platform employs machine learning models for collaborative and content-based filtering, enabling precise personalization of content recommendations, thereby enhancing user satisfaction and engagement.</a:t>
            </a:r>
          </a:p>
          <a:p>
            <a:pPr>
              <a:lnSpc>
                <a:spcPct val="110000"/>
              </a:lnSpc>
            </a:pPr>
            <a:r>
              <a:rPr lang="en-IN" sz="1500" b="1" i="0">
                <a:solidFill>
                  <a:schemeClr val="tx1">
                    <a:lumMod val="95000"/>
                    <a:lumOff val="5000"/>
                  </a:schemeClr>
                </a:solidFill>
                <a:effectLst/>
                <a:latin typeface="Söhne"/>
              </a:rPr>
              <a:t>User Ratings and Reviews</a:t>
            </a:r>
            <a:endParaRPr lang="en-IN" sz="1500" b="0" i="0">
              <a:solidFill>
                <a:schemeClr val="tx1">
                  <a:lumMod val="95000"/>
                  <a:lumOff val="5000"/>
                </a:schemeClr>
              </a:solidFill>
              <a:effectLst/>
              <a:latin typeface="Söhne"/>
            </a:endParaRPr>
          </a:p>
          <a:p>
            <a:pPr>
              <a:lnSpc>
                <a:spcPct val="110000"/>
              </a:lnSpc>
              <a:buFont typeface="Arial" panose="020B0604020202020204" pitchFamily="34" charset="0"/>
              <a:buChar char="•"/>
            </a:pPr>
            <a:r>
              <a:rPr lang="en-IN" sz="1500" b="0" i="0">
                <a:solidFill>
                  <a:schemeClr val="tx1">
                    <a:lumMod val="95000"/>
                    <a:lumOff val="5000"/>
                  </a:schemeClr>
                </a:solidFill>
                <a:effectLst/>
                <a:latin typeface="Söhne"/>
              </a:rPr>
              <a:t>Positive user feedback, as manifested in app store ratings and reviews, attests to Dashtoon's success in delivering a superior user experience, characterized by fluid navigation and high-quality content.</a:t>
            </a:r>
          </a:p>
          <a:p>
            <a:pPr>
              <a:lnSpc>
                <a:spcPct val="110000"/>
              </a:lnSpc>
            </a:pPr>
            <a:endParaRPr lang="en-US" sz="1500">
              <a:solidFill>
                <a:schemeClr val="tx1">
                  <a:lumMod val="95000"/>
                  <a:lumOff val="5000"/>
                </a:schemeClr>
              </a:solidFill>
            </a:endParaRPr>
          </a:p>
        </p:txBody>
      </p:sp>
    </p:spTree>
    <p:extLst>
      <p:ext uri="{BB962C8B-B14F-4D97-AF65-F5344CB8AC3E}">
        <p14:creationId xmlns:p14="http://schemas.microsoft.com/office/powerpoint/2010/main" val="14171420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C276F-EDD3-6039-C0D2-C1494085D3AC}"/>
              </a:ext>
            </a:extLst>
          </p:cNvPr>
          <p:cNvSpPr>
            <a:spLocks noGrp="1"/>
          </p:cNvSpPr>
          <p:nvPr>
            <p:ph type="title"/>
          </p:nvPr>
        </p:nvSpPr>
        <p:spPr/>
        <p:txBody>
          <a:bodyPr>
            <a:normAutofit fontScale="90000"/>
          </a:bodyPr>
          <a:lstStyle/>
          <a:p>
            <a:r>
              <a:rPr lang="en-IN" b="1" i="0" dirty="0">
                <a:effectLst/>
                <a:latin typeface="Söhne"/>
              </a:rPr>
              <a:t>Business Model</a:t>
            </a:r>
            <a:br>
              <a:rPr lang="en-IN" b="1" i="0" dirty="0">
                <a:effectLst/>
                <a:latin typeface="Söhne"/>
              </a:rPr>
            </a:br>
            <a:endParaRPr lang="en-US" dirty="0"/>
          </a:p>
        </p:txBody>
      </p:sp>
      <p:sp>
        <p:nvSpPr>
          <p:cNvPr id="3" name="Content Placeholder 2">
            <a:extLst>
              <a:ext uri="{FF2B5EF4-FFF2-40B4-BE49-F238E27FC236}">
                <a16:creationId xmlns:a16="http://schemas.microsoft.com/office/drawing/2014/main" id="{329411B4-096C-8238-B973-CE9B8383512A}"/>
              </a:ext>
            </a:extLst>
          </p:cNvPr>
          <p:cNvSpPr>
            <a:spLocks noGrp="1"/>
          </p:cNvSpPr>
          <p:nvPr>
            <p:ph idx="1"/>
          </p:nvPr>
        </p:nvSpPr>
        <p:spPr>
          <a:xfrm>
            <a:off x="838200" y="1297459"/>
            <a:ext cx="10515600" cy="4879504"/>
          </a:xfrm>
        </p:spPr>
        <p:txBody>
          <a:bodyPr/>
          <a:lstStyle/>
          <a:p>
            <a:pPr algn="l"/>
            <a:r>
              <a:rPr lang="en-IN" b="1" i="0" dirty="0" err="1">
                <a:effectLst/>
                <a:latin typeface="Söhne"/>
              </a:rPr>
              <a:t>Dashtoon's</a:t>
            </a:r>
            <a:r>
              <a:rPr lang="en-IN" b="1" i="0" dirty="0">
                <a:effectLst/>
                <a:latin typeface="Söhne"/>
              </a:rPr>
              <a:t> Business Model</a:t>
            </a:r>
            <a:endParaRPr lang="en-IN" b="0" i="0" dirty="0">
              <a:effectLst/>
              <a:latin typeface="Söhne"/>
            </a:endParaRPr>
          </a:p>
          <a:p>
            <a:pPr algn="l">
              <a:buFont typeface="+mj-lt"/>
              <a:buAutoNum type="arabicPeriod"/>
            </a:pPr>
            <a:r>
              <a:rPr lang="en-IN" b="1" i="0" dirty="0">
                <a:effectLst/>
                <a:latin typeface="Söhne"/>
              </a:rPr>
              <a:t>Freemium Model:</a:t>
            </a:r>
            <a:r>
              <a:rPr lang="en-IN" b="0" i="0" dirty="0">
                <a:effectLst/>
                <a:latin typeface="Söhne"/>
              </a:rPr>
              <a:t> </a:t>
            </a:r>
            <a:r>
              <a:rPr lang="en-IN" b="0" i="0" dirty="0" err="1">
                <a:effectLst/>
                <a:latin typeface="Söhne"/>
              </a:rPr>
              <a:t>Dashtoon</a:t>
            </a:r>
            <a:r>
              <a:rPr lang="en-IN" b="0" i="0" dirty="0">
                <a:effectLst/>
                <a:latin typeface="Söhne"/>
              </a:rPr>
              <a:t> executes a freemium model, implementing feature toggles and server-side rendering for selective content access, enticing users to transition seamlessly to premium tiers.</a:t>
            </a:r>
          </a:p>
          <a:p>
            <a:pPr algn="l">
              <a:buFont typeface="+mj-lt"/>
              <a:buAutoNum type="arabicPeriod"/>
            </a:pPr>
            <a:r>
              <a:rPr lang="en-IN" b="1" i="0" dirty="0">
                <a:effectLst/>
                <a:latin typeface="Söhne"/>
              </a:rPr>
              <a:t>Micro-Transactions:</a:t>
            </a:r>
            <a:r>
              <a:rPr lang="en-IN" b="0" i="0" dirty="0">
                <a:effectLst/>
                <a:latin typeface="Söhne"/>
              </a:rPr>
              <a:t> Monetization is facilitated through micro-transaction gateways, integrating secure API endpoints to authorize and process in-app purchases seamlessly.</a:t>
            </a:r>
          </a:p>
          <a:p>
            <a:pPr algn="l">
              <a:buFont typeface="+mj-lt"/>
              <a:buAutoNum type="arabicPeriod"/>
            </a:pPr>
            <a:r>
              <a:rPr lang="en-IN" b="1" i="0" dirty="0">
                <a:effectLst/>
                <a:latin typeface="Söhne"/>
              </a:rPr>
              <a:t>Potential Partnerships:</a:t>
            </a:r>
            <a:r>
              <a:rPr lang="en-IN" b="0" i="0" dirty="0">
                <a:effectLst/>
                <a:latin typeface="Söhne"/>
              </a:rPr>
              <a:t> </a:t>
            </a:r>
            <a:r>
              <a:rPr lang="en-IN" b="0" i="0" dirty="0" err="1">
                <a:effectLst/>
                <a:latin typeface="Söhne"/>
              </a:rPr>
              <a:t>Dashtoon</a:t>
            </a:r>
            <a:r>
              <a:rPr lang="en-IN" b="0" i="0" dirty="0">
                <a:effectLst/>
                <a:latin typeface="Söhne"/>
              </a:rPr>
              <a:t> explores Application Programming Interface (API) integrations and strategic partnerships, augmenting its content delivery pipeline and expanding its user base.</a:t>
            </a:r>
          </a:p>
          <a:p>
            <a:endParaRPr lang="en-US" dirty="0"/>
          </a:p>
        </p:txBody>
      </p:sp>
    </p:spTree>
    <p:extLst>
      <p:ext uri="{BB962C8B-B14F-4D97-AF65-F5344CB8AC3E}">
        <p14:creationId xmlns:p14="http://schemas.microsoft.com/office/powerpoint/2010/main" val="33754309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696AF-563E-1BAA-A864-6F59CA8F112B}"/>
              </a:ext>
            </a:extLst>
          </p:cNvPr>
          <p:cNvSpPr>
            <a:spLocks noGrp="1"/>
          </p:cNvSpPr>
          <p:nvPr>
            <p:ph type="title"/>
          </p:nvPr>
        </p:nvSpPr>
        <p:spPr>
          <a:xfrm>
            <a:off x="6179229" y="685800"/>
            <a:ext cx="4903454" cy="1151965"/>
          </a:xfrm>
        </p:spPr>
        <p:txBody>
          <a:bodyPr>
            <a:normAutofit/>
          </a:bodyPr>
          <a:lstStyle/>
          <a:p>
            <a:r>
              <a:rPr lang="en-IN" sz="2600" b="1" i="0">
                <a:effectLst/>
                <a:latin typeface="Söhne"/>
              </a:rPr>
              <a:t>Criticism and Shortcomings</a:t>
            </a:r>
            <a:br>
              <a:rPr lang="en-IN" sz="2600" b="1" i="0">
                <a:effectLst/>
                <a:latin typeface="Söhne"/>
              </a:rPr>
            </a:br>
            <a:endParaRPr lang="en-US" sz="2600"/>
          </a:p>
        </p:txBody>
      </p:sp>
      <p:pic>
        <p:nvPicPr>
          <p:cNvPr id="13" name="Picture 12" descr="3D rendering of game pieces tied together with a rope">
            <a:extLst>
              <a:ext uri="{FF2B5EF4-FFF2-40B4-BE49-F238E27FC236}">
                <a16:creationId xmlns:a16="http://schemas.microsoft.com/office/drawing/2014/main" id="{24931EEF-C1B1-574D-241C-3914FE3861D6}"/>
              </a:ext>
            </a:extLst>
          </p:cNvPr>
          <p:cNvPicPr>
            <a:picLocks noChangeAspect="1"/>
          </p:cNvPicPr>
          <p:nvPr/>
        </p:nvPicPr>
        <p:blipFill rotWithShape="1">
          <a:blip r:embed="rId3"/>
          <a:srcRect r="24843"/>
          <a:stretch/>
        </p:blipFill>
        <p:spPr>
          <a:xfrm>
            <a:off x="404226" y="10"/>
            <a:ext cx="5312664" cy="5301586"/>
          </a:xfrm>
          <a:prstGeom prst="rect">
            <a:avLst/>
          </a:prstGeom>
          <a:ln w="57150" cmpd="thinThick">
            <a:solidFill>
              <a:schemeClr val="bg1">
                <a:lumMod val="50000"/>
              </a:schemeClr>
            </a:solidFill>
            <a:miter lim="800000"/>
          </a:ln>
        </p:spPr>
      </p:pic>
      <p:sp>
        <p:nvSpPr>
          <p:cNvPr id="3" name="Content Placeholder 2">
            <a:extLst>
              <a:ext uri="{FF2B5EF4-FFF2-40B4-BE49-F238E27FC236}">
                <a16:creationId xmlns:a16="http://schemas.microsoft.com/office/drawing/2014/main" id="{326BC460-FFE9-EFD1-18D8-0687D3648A26}"/>
              </a:ext>
            </a:extLst>
          </p:cNvPr>
          <p:cNvSpPr>
            <a:spLocks noGrp="1"/>
          </p:cNvSpPr>
          <p:nvPr>
            <p:ph idx="1"/>
          </p:nvPr>
        </p:nvSpPr>
        <p:spPr>
          <a:xfrm>
            <a:off x="6174089" y="2142066"/>
            <a:ext cx="4908593" cy="3232519"/>
          </a:xfrm>
        </p:spPr>
        <p:txBody>
          <a:bodyPr>
            <a:normAutofit/>
          </a:bodyPr>
          <a:lstStyle/>
          <a:p>
            <a:pPr>
              <a:lnSpc>
                <a:spcPct val="110000"/>
              </a:lnSpc>
            </a:pPr>
            <a:r>
              <a:rPr lang="en-IN" sz="1700" b="1" i="0">
                <a:effectLst/>
                <a:latin typeface="Söhne"/>
              </a:rPr>
              <a:t>User-Reported Criticisms</a:t>
            </a:r>
            <a:endParaRPr lang="en-IN" sz="1700" b="0" i="0">
              <a:effectLst/>
              <a:latin typeface="Söhne"/>
            </a:endParaRPr>
          </a:p>
          <a:p>
            <a:pPr>
              <a:lnSpc>
                <a:spcPct val="110000"/>
              </a:lnSpc>
              <a:buFont typeface="Arial" panose="020B0604020202020204" pitchFamily="34" charset="0"/>
              <a:buChar char="•"/>
            </a:pPr>
            <a:r>
              <a:rPr lang="en-IN" sz="1700" b="0" i="0">
                <a:effectLst/>
                <a:latin typeface="Söhne"/>
              </a:rPr>
              <a:t>Users have reported [specific criticisms or issues], necessitating iterative development cycles and rigorous Quality Assurance (QA) protocols to address and rectify identified pain points.</a:t>
            </a:r>
          </a:p>
          <a:p>
            <a:pPr>
              <a:lnSpc>
                <a:spcPct val="110000"/>
              </a:lnSpc>
              <a:buFont typeface="Arial" panose="020B0604020202020204" pitchFamily="34" charset="0"/>
              <a:buChar char="•"/>
            </a:pPr>
            <a:r>
              <a:rPr lang="en-IN" sz="1700" b="0" i="0">
                <a:effectLst/>
                <a:latin typeface="Söhne"/>
              </a:rPr>
              <a:t>Common themes in negative user feedback include [identify common themes found in user critiques], driving ongoing system optimizations.</a:t>
            </a:r>
          </a:p>
          <a:p>
            <a:pPr>
              <a:lnSpc>
                <a:spcPct val="110000"/>
              </a:lnSpc>
            </a:pPr>
            <a:endParaRPr lang="en-US" sz="1700"/>
          </a:p>
        </p:txBody>
      </p:sp>
    </p:spTree>
    <p:extLst>
      <p:ext uri="{BB962C8B-B14F-4D97-AF65-F5344CB8AC3E}">
        <p14:creationId xmlns:p14="http://schemas.microsoft.com/office/powerpoint/2010/main" val="39008536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8585-97E5-FB6D-1E83-7691AC839514}"/>
              </a:ext>
            </a:extLst>
          </p:cNvPr>
          <p:cNvSpPr>
            <a:spLocks noGrp="1"/>
          </p:cNvSpPr>
          <p:nvPr>
            <p:ph type="title"/>
          </p:nvPr>
        </p:nvSpPr>
        <p:spPr/>
        <p:txBody>
          <a:bodyPr>
            <a:normAutofit fontScale="90000"/>
          </a:bodyPr>
          <a:lstStyle/>
          <a:p>
            <a:r>
              <a:rPr lang="en-IN" b="1" i="0" dirty="0">
                <a:effectLst/>
                <a:latin typeface="Söhne"/>
              </a:rPr>
              <a:t>Opportunities and Improvements</a:t>
            </a:r>
            <a:br>
              <a:rPr lang="en-IN" b="1" i="0" dirty="0">
                <a:effectLst/>
                <a:latin typeface="Söhne"/>
              </a:rPr>
            </a:br>
            <a:br>
              <a:rPr lang="en-IN" dirty="0"/>
            </a:br>
            <a:endParaRPr lang="en-US" dirty="0"/>
          </a:p>
        </p:txBody>
      </p:sp>
      <p:sp>
        <p:nvSpPr>
          <p:cNvPr id="3" name="Content Placeholder 2">
            <a:extLst>
              <a:ext uri="{FF2B5EF4-FFF2-40B4-BE49-F238E27FC236}">
                <a16:creationId xmlns:a16="http://schemas.microsoft.com/office/drawing/2014/main" id="{32E82573-4636-9CD0-B785-49E323548844}"/>
              </a:ext>
            </a:extLst>
          </p:cNvPr>
          <p:cNvSpPr>
            <a:spLocks noGrp="1"/>
          </p:cNvSpPr>
          <p:nvPr>
            <p:ph idx="1"/>
          </p:nvPr>
        </p:nvSpPr>
        <p:spPr>
          <a:xfrm>
            <a:off x="685800" y="1253068"/>
            <a:ext cx="10645588" cy="4143685"/>
          </a:xfrm>
        </p:spPr>
        <p:txBody>
          <a:bodyPr>
            <a:normAutofit fontScale="70000" lnSpcReduction="20000"/>
          </a:bodyPr>
          <a:lstStyle/>
          <a:p>
            <a:pPr algn="l"/>
            <a:r>
              <a:rPr lang="en-IN" b="1" i="0" dirty="0">
                <a:effectLst/>
                <a:latin typeface="Söhne"/>
              </a:rPr>
              <a:t>Content Expansion</a:t>
            </a:r>
            <a:endParaRPr lang="en-IN" b="0" i="0" dirty="0">
              <a:effectLst/>
              <a:latin typeface="Söhne"/>
            </a:endParaRPr>
          </a:p>
          <a:p>
            <a:pPr algn="l">
              <a:buFont typeface="Arial" panose="020B0604020202020204" pitchFamily="34" charset="0"/>
              <a:buChar char="•"/>
            </a:pPr>
            <a:r>
              <a:rPr lang="en-IN" b="0" i="0" dirty="0" err="1">
                <a:effectLst/>
                <a:latin typeface="Söhne"/>
              </a:rPr>
              <a:t>Dashtoon</a:t>
            </a:r>
            <a:r>
              <a:rPr lang="en-IN" b="0" i="0" dirty="0">
                <a:effectLst/>
                <a:latin typeface="Söhne"/>
              </a:rPr>
              <a:t> can leverage Content Delivery Network (CDN) optimization techniques for seamless global content distribution, exploring opportunities to diversify its content offerings through Application Programming Interface (API) integrations.</a:t>
            </a:r>
          </a:p>
          <a:p>
            <a:pPr algn="l"/>
            <a:r>
              <a:rPr lang="en-IN" b="1" i="0" dirty="0">
                <a:effectLst/>
                <a:latin typeface="Söhne"/>
              </a:rPr>
              <a:t>Technological Improvements</a:t>
            </a:r>
            <a:endParaRPr lang="en-IN" b="0" i="0" dirty="0">
              <a:effectLst/>
              <a:latin typeface="Söhne"/>
            </a:endParaRPr>
          </a:p>
          <a:p>
            <a:pPr algn="l">
              <a:buFont typeface="Arial" panose="020B0604020202020204" pitchFamily="34" charset="0"/>
              <a:buChar char="•"/>
            </a:pPr>
            <a:r>
              <a:rPr lang="en-IN" b="0" i="0" dirty="0">
                <a:effectLst/>
                <a:latin typeface="Söhne"/>
              </a:rPr>
              <a:t>Advancements in app performance can be achieved through Load Balancing and Caching strategies, resulting in reduced latency and improved user experience, coupled with the integration of Progressive Web App (PWA) technologies for enhanced responsiveness</a:t>
            </a:r>
          </a:p>
          <a:p>
            <a:pPr algn="l"/>
            <a:r>
              <a:rPr lang="en-IN" b="1" i="0" dirty="0">
                <a:effectLst/>
                <a:latin typeface="Söhne"/>
              </a:rPr>
              <a:t>Global Expansion</a:t>
            </a:r>
            <a:endParaRPr lang="en-IN" b="0" i="0" dirty="0">
              <a:effectLst/>
              <a:latin typeface="Söhne"/>
            </a:endParaRPr>
          </a:p>
          <a:p>
            <a:pPr algn="l">
              <a:buFont typeface="Arial" panose="020B0604020202020204" pitchFamily="34" charset="0"/>
              <a:buChar char="•"/>
            </a:pPr>
            <a:r>
              <a:rPr lang="en-IN" b="0" i="0" dirty="0">
                <a:effectLst/>
                <a:latin typeface="Söhne"/>
              </a:rPr>
              <a:t>Conducting a comprehensive Market Expansion Analysis (MEA), </a:t>
            </a:r>
            <a:r>
              <a:rPr lang="en-IN" b="0" i="0" dirty="0" err="1">
                <a:effectLst/>
                <a:latin typeface="Söhne"/>
              </a:rPr>
              <a:t>Dashtoon</a:t>
            </a:r>
            <a:r>
              <a:rPr lang="en-IN" b="0" i="0" dirty="0">
                <a:effectLst/>
                <a:latin typeface="Söhne"/>
              </a:rPr>
              <a:t> can strategically deploy localized instances and Content Delivery Networks (CDNs) for optimized global content distribution, capitalizing on emerging markets.</a:t>
            </a:r>
          </a:p>
          <a:p>
            <a:pPr algn="l"/>
            <a:r>
              <a:rPr lang="en-IN" b="1" i="0" dirty="0">
                <a:effectLst/>
                <a:latin typeface="Söhne"/>
              </a:rPr>
              <a:t>Community Building</a:t>
            </a:r>
            <a:endParaRPr lang="en-IN" b="0" i="0" dirty="0">
              <a:effectLst/>
              <a:latin typeface="Söhne"/>
            </a:endParaRPr>
          </a:p>
          <a:p>
            <a:pPr algn="l">
              <a:buFont typeface="Arial" panose="020B0604020202020204" pitchFamily="34" charset="0"/>
              <a:buChar char="•"/>
            </a:pPr>
            <a:r>
              <a:rPr lang="en-IN" b="0" i="0" dirty="0">
                <a:effectLst/>
                <a:latin typeface="Söhne"/>
              </a:rPr>
              <a:t>Enhancements to community features may involve implementing User-Generated Content (UGC) APIs, facilitating user engagement through programmatically driven events and interactive features.</a:t>
            </a:r>
          </a:p>
          <a:p>
            <a:pPr algn="l"/>
            <a:endParaRPr lang="en-US" dirty="0"/>
          </a:p>
        </p:txBody>
      </p:sp>
    </p:spTree>
    <p:extLst>
      <p:ext uri="{BB962C8B-B14F-4D97-AF65-F5344CB8AC3E}">
        <p14:creationId xmlns:p14="http://schemas.microsoft.com/office/powerpoint/2010/main" val="17242181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0569C-9A07-CA2C-F88B-E49F8EEFE1C4}"/>
              </a:ext>
            </a:extLst>
          </p:cNvPr>
          <p:cNvSpPr>
            <a:spLocks noGrp="1"/>
          </p:cNvSpPr>
          <p:nvPr>
            <p:ph type="title"/>
          </p:nvPr>
        </p:nvSpPr>
        <p:spPr/>
        <p:txBody>
          <a:bodyPr>
            <a:normAutofit fontScale="90000"/>
          </a:bodyPr>
          <a:lstStyle/>
          <a:p>
            <a:r>
              <a:rPr lang="en-IN" b="1" i="0" dirty="0">
                <a:effectLst/>
                <a:latin typeface="Söhne"/>
              </a:rPr>
              <a:t>Conclusion</a:t>
            </a:r>
            <a:br>
              <a:rPr lang="en-IN" b="1" i="0" dirty="0">
                <a:effectLst/>
                <a:latin typeface="Söhne"/>
              </a:rPr>
            </a:br>
            <a:endParaRPr lang="en-US" dirty="0"/>
          </a:p>
        </p:txBody>
      </p:sp>
      <p:sp>
        <p:nvSpPr>
          <p:cNvPr id="3" name="Content Placeholder 2">
            <a:extLst>
              <a:ext uri="{FF2B5EF4-FFF2-40B4-BE49-F238E27FC236}">
                <a16:creationId xmlns:a16="http://schemas.microsoft.com/office/drawing/2014/main" id="{B8603BAB-4212-D3A6-5357-675D4E8B44B5}"/>
              </a:ext>
            </a:extLst>
          </p:cNvPr>
          <p:cNvSpPr>
            <a:spLocks noGrp="1"/>
          </p:cNvSpPr>
          <p:nvPr>
            <p:ph idx="1"/>
          </p:nvPr>
        </p:nvSpPr>
        <p:spPr/>
        <p:txBody>
          <a:bodyPr/>
          <a:lstStyle/>
          <a:p>
            <a:pPr algn="l"/>
            <a:r>
              <a:rPr lang="en-IN" b="1" i="0" dirty="0">
                <a:effectLst/>
                <a:latin typeface="Söhne"/>
              </a:rPr>
              <a:t>Potential Future of </a:t>
            </a:r>
            <a:r>
              <a:rPr lang="en-IN" b="1" i="0" dirty="0" err="1">
                <a:effectLst/>
                <a:latin typeface="Söhne"/>
              </a:rPr>
              <a:t>Dashtoon</a:t>
            </a:r>
            <a:endParaRPr lang="en-IN" b="0" i="0" dirty="0">
              <a:effectLst/>
              <a:latin typeface="Söhne"/>
            </a:endParaRPr>
          </a:p>
          <a:p>
            <a:pPr algn="l">
              <a:buFont typeface="Arial" panose="020B0604020202020204" pitchFamily="34" charset="0"/>
              <a:buChar char="•"/>
            </a:pPr>
            <a:r>
              <a:rPr lang="en-IN" b="0" i="0" dirty="0">
                <a:effectLst/>
                <a:latin typeface="Söhne"/>
              </a:rPr>
              <a:t>Expressing optimism about </a:t>
            </a:r>
            <a:r>
              <a:rPr lang="en-IN" b="0" i="0" dirty="0" err="1">
                <a:effectLst/>
                <a:latin typeface="Söhne"/>
              </a:rPr>
              <a:t>Dashtoon's</a:t>
            </a:r>
            <a:r>
              <a:rPr lang="en-IN" b="0" i="0" dirty="0">
                <a:effectLst/>
                <a:latin typeface="Söhne"/>
              </a:rPr>
              <a:t> future based on its technological infrastructure, ongoing advancements, and strategic implementations.</a:t>
            </a:r>
          </a:p>
          <a:p>
            <a:pPr algn="l">
              <a:buFont typeface="Arial" panose="020B0604020202020204" pitchFamily="34" charset="0"/>
              <a:buChar char="•"/>
            </a:pPr>
            <a:r>
              <a:rPr lang="en-IN" b="0" i="0" dirty="0">
                <a:effectLst/>
                <a:latin typeface="Söhne"/>
              </a:rPr>
              <a:t>Emphasizing the significance of adapting to emerging technologies and user preferences for sustained technological leadership in the industry.</a:t>
            </a:r>
          </a:p>
          <a:p>
            <a:endParaRPr lang="en-US" dirty="0"/>
          </a:p>
        </p:txBody>
      </p:sp>
    </p:spTree>
    <p:extLst>
      <p:ext uri="{BB962C8B-B14F-4D97-AF65-F5344CB8AC3E}">
        <p14:creationId xmlns:p14="http://schemas.microsoft.com/office/powerpoint/2010/main" val="21243358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{A0C0FB88-12BE-FF41-BE84-1FF678B00DBE}tf10001077</Template>
  <TotalTime>82</TotalTime>
  <Words>740</Words>
  <Application>Microsoft Macintosh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Impact</vt:lpstr>
      <vt:lpstr>Söhne</vt:lpstr>
      <vt:lpstr>Main Event</vt:lpstr>
      <vt:lpstr>Associate Product Manager</vt:lpstr>
      <vt:lpstr> </vt:lpstr>
      <vt:lpstr>Features </vt:lpstr>
      <vt:lpstr>Competitive Landscape </vt:lpstr>
      <vt:lpstr>User Experience </vt:lpstr>
      <vt:lpstr>Business Model </vt:lpstr>
      <vt:lpstr>Criticism and Shortcomings </vt:lpstr>
      <vt:lpstr>Opportunities and Improvements  </vt:lpstr>
      <vt:lpstr>Conclusion </vt:lpstr>
      <vt:lpstr>Future Outlook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Associate Product Manager</dc:title>
  <dc:creator>Rishabh Kamal</dc:creator>
  <cp:lastModifiedBy>Rishabh Kamal</cp:lastModifiedBy>
  <cp:revision>4</cp:revision>
  <dcterms:created xsi:type="dcterms:W3CDTF">2023-11-26T15:01:12Z</dcterms:created>
  <dcterms:modified xsi:type="dcterms:W3CDTF">2023-11-26T16:23:31Z</dcterms:modified>
</cp:coreProperties>
</file>