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8" r:id="rId12"/>
    <p:sldId id="264" r:id="rId13"/>
    <p:sldId id="269" r:id="rId14"/>
    <p:sldId id="270" r:id="rId15"/>
    <p:sldId id="272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74" autoAdjust="0"/>
    <p:restoredTop sz="79782" autoAdjust="0"/>
  </p:normalViewPr>
  <p:slideViewPr>
    <p:cSldViewPr snapToGrid="0">
      <p:cViewPr varScale="1">
        <p:scale>
          <a:sx n="88" d="100"/>
          <a:sy n="88" d="100"/>
        </p:scale>
        <p:origin x="20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C310C-04AF-4D51-9EAC-FC51094AF8C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A6CFFC-C585-4569-9EF4-32D842601AA1}">
      <dgm:prSet/>
      <dgm:spPr/>
      <dgm:t>
        <a:bodyPr/>
        <a:lstStyle/>
        <a:p>
          <a:r>
            <a:rPr lang="en-US" dirty="0"/>
            <a:t>TASK: deploy Grafana and </a:t>
          </a:r>
          <a:r>
            <a:rPr lang="en-US" dirty="0" err="1"/>
            <a:t>Traefik</a:t>
          </a:r>
          <a:r>
            <a:rPr lang="en-US" dirty="0"/>
            <a:t> on a virtual machine running Rocky Linux Server 9.1 (minimal).</a:t>
          </a:r>
        </a:p>
      </dgm:t>
    </dgm:pt>
    <dgm:pt modelId="{F68041B5-2A15-4FE9-8509-02286898AB7C}" type="parTrans" cxnId="{F5CA5BB4-BB44-4E25-86DE-6F2FB8076A16}">
      <dgm:prSet/>
      <dgm:spPr/>
      <dgm:t>
        <a:bodyPr/>
        <a:lstStyle/>
        <a:p>
          <a:endParaRPr lang="en-US"/>
        </a:p>
      </dgm:t>
    </dgm:pt>
    <dgm:pt modelId="{64C0C208-756C-42A1-980B-ABE515836112}" type="sibTrans" cxnId="{F5CA5BB4-BB44-4E25-86DE-6F2FB8076A16}">
      <dgm:prSet/>
      <dgm:spPr/>
      <dgm:t>
        <a:bodyPr/>
        <a:lstStyle/>
        <a:p>
          <a:endParaRPr lang="en-US"/>
        </a:p>
      </dgm:t>
    </dgm:pt>
    <dgm:pt modelId="{FD2FAE7C-2E48-4BEB-8029-F0FCE39F6DB3}">
      <dgm:prSet/>
      <dgm:spPr/>
      <dgm:t>
        <a:bodyPr/>
        <a:lstStyle/>
        <a:p>
          <a:r>
            <a:rPr lang="en-US" dirty="0"/>
            <a:t>GOAL: provide a web-based interface for monitoring and visualizing data.</a:t>
          </a:r>
        </a:p>
      </dgm:t>
    </dgm:pt>
    <dgm:pt modelId="{6F797D5F-9DA9-42C0-B137-C2EBDAB9F90E}" type="parTrans" cxnId="{5C3F1967-C170-4076-A204-A0E7AA09AE5E}">
      <dgm:prSet/>
      <dgm:spPr/>
      <dgm:t>
        <a:bodyPr/>
        <a:lstStyle/>
        <a:p>
          <a:endParaRPr lang="en-US"/>
        </a:p>
      </dgm:t>
    </dgm:pt>
    <dgm:pt modelId="{B0A8B99F-6557-4B6F-8BFB-5D801A110F8F}" type="sibTrans" cxnId="{5C3F1967-C170-4076-A204-A0E7AA09AE5E}">
      <dgm:prSet/>
      <dgm:spPr/>
      <dgm:t>
        <a:bodyPr/>
        <a:lstStyle/>
        <a:p>
          <a:endParaRPr lang="en-US"/>
        </a:p>
      </dgm:t>
    </dgm:pt>
    <dgm:pt modelId="{2189464E-5DCB-405D-8110-1F37091C818B}">
      <dgm:prSet/>
      <dgm:spPr/>
      <dgm:t>
        <a:bodyPr/>
        <a:lstStyle/>
        <a:p>
          <a:r>
            <a:rPr lang="en-US" dirty="0"/>
            <a:t>CHALLENGE: deploy Grafana and </a:t>
          </a:r>
          <a:r>
            <a:rPr lang="en-US" dirty="0" err="1"/>
            <a:t>Traefik</a:t>
          </a:r>
          <a:r>
            <a:rPr lang="en-US" dirty="0"/>
            <a:t> on the virtual machine and configure them to work together.</a:t>
          </a:r>
        </a:p>
      </dgm:t>
    </dgm:pt>
    <dgm:pt modelId="{4D8CF768-9BBF-4160-A407-28432CD20156}" type="parTrans" cxnId="{A8598FFD-004E-47FF-A3AB-556F59D66D1D}">
      <dgm:prSet/>
      <dgm:spPr/>
      <dgm:t>
        <a:bodyPr/>
        <a:lstStyle/>
        <a:p>
          <a:endParaRPr lang="en-US"/>
        </a:p>
      </dgm:t>
    </dgm:pt>
    <dgm:pt modelId="{33C1F9D9-F917-4867-98E0-6E89C4C6D9B9}" type="sibTrans" cxnId="{A8598FFD-004E-47FF-A3AB-556F59D66D1D}">
      <dgm:prSet/>
      <dgm:spPr/>
      <dgm:t>
        <a:bodyPr/>
        <a:lstStyle/>
        <a:p>
          <a:endParaRPr lang="en-US"/>
        </a:p>
      </dgm:t>
    </dgm:pt>
    <dgm:pt modelId="{A9F692DB-9341-4551-82F8-BA155BEF238F}">
      <dgm:prSet/>
      <dgm:spPr/>
      <dgm:t>
        <a:bodyPr/>
        <a:lstStyle/>
        <a:p>
          <a:r>
            <a:rPr lang="en-US" dirty="0"/>
            <a:t>Additionally, we need to ensure that Grafana is accessible via the URL ald-expert.com/</a:t>
          </a:r>
          <a:r>
            <a:rPr lang="en-US" dirty="0" err="1"/>
            <a:t>grafana</a:t>
          </a:r>
          <a:r>
            <a:rPr lang="en-US" dirty="0"/>
            <a:t>.</a:t>
          </a:r>
        </a:p>
      </dgm:t>
    </dgm:pt>
    <dgm:pt modelId="{0849D5D6-8A78-47F4-BE83-2708C97E7710}" type="parTrans" cxnId="{2338D040-0505-404A-AA21-044CE3E571E7}">
      <dgm:prSet/>
      <dgm:spPr/>
      <dgm:t>
        <a:bodyPr/>
        <a:lstStyle/>
        <a:p>
          <a:endParaRPr lang="en-US"/>
        </a:p>
      </dgm:t>
    </dgm:pt>
    <dgm:pt modelId="{12D4ED6A-F199-4954-964C-5D7C7F5461C1}" type="sibTrans" cxnId="{2338D040-0505-404A-AA21-044CE3E571E7}">
      <dgm:prSet/>
      <dgm:spPr/>
      <dgm:t>
        <a:bodyPr/>
        <a:lstStyle/>
        <a:p>
          <a:endParaRPr lang="en-US"/>
        </a:p>
      </dgm:t>
    </dgm:pt>
    <dgm:pt modelId="{04ED4A81-15F8-4D29-8DBE-B8A81DE8EF73}" type="pres">
      <dgm:prSet presAssocID="{44AC310C-04AF-4D51-9EAC-FC51094AF8C0}" presName="outerComposite" presStyleCnt="0">
        <dgm:presLayoutVars>
          <dgm:chMax val="5"/>
          <dgm:dir/>
          <dgm:resizeHandles val="exact"/>
        </dgm:presLayoutVars>
      </dgm:prSet>
      <dgm:spPr/>
    </dgm:pt>
    <dgm:pt modelId="{13AC1ED3-6332-4D6F-9D59-4CC6E8A56107}" type="pres">
      <dgm:prSet presAssocID="{44AC310C-04AF-4D51-9EAC-FC51094AF8C0}" presName="dummyMaxCanvas" presStyleCnt="0">
        <dgm:presLayoutVars/>
      </dgm:prSet>
      <dgm:spPr/>
    </dgm:pt>
    <dgm:pt modelId="{A1BD411E-52C9-445A-BF0B-4A366309E52F}" type="pres">
      <dgm:prSet presAssocID="{44AC310C-04AF-4D51-9EAC-FC51094AF8C0}" presName="FourNodes_1" presStyleLbl="node1" presStyleIdx="0" presStyleCnt="4">
        <dgm:presLayoutVars>
          <dgm:bulletEnabled val="1"/>
        </dgm:presLayoutVars>
      </dgm:prSet>
      <dgm:spPr/>
    </dgm:pt>
    <dgm:pt modelId="{1586B473-79FA-4A0C-862E-E836F79EFBF7}" type="pres">
      <dgm:prSet presAssocID="{44AC310C-04AF-4D51-9EAC-FC51094AF8C0}" presName="FourNodes_2" presStyleLbl="node1" presStyleIdx="1" presStyleCnt="4">
        <dgm:presLayoutVars>
          <dgm:bulletEnabled val="1"/>
        </dgm:presLayoutVars>
      </dgm:prSet>
      <dgm:spPr/>
    </dgm:pt>
    <dgm:pt modelId="{F9EAE505-9E4D-413F-9F44-43EC4AB8925B}" type="pres">
      <dgm:prSet presAssocID="{44AC310C-04AF-4D51-9EAC-FC51094AF8C0}" presName="FourNodes_3" presStyleLbl="node1" presStyleIdx="2" presStyleCnt="4">
        <dgm:presLayoutVars>
          <dgm:bulletEnabled val="1"/>
        </dgm:presLayoutVars>
      </dgm:prSet>
      <dgm:spPr/>
    </dgm:pt>
    <dgm:pt modelId="{961D5DA9-68E7-415B-99E0-CE0F64AD8284}" type="pres">
      <dgm:prSet presAssocID="{44AC310C-04AF-4D51-9EAC-FC51094AF8C0}" presName="FourNodes_4" presStyleLbl="node1" presStyleIdx="3" presStyleCnt="4">
        <dgm:presLayoutVars>
          <dgm:bulletEnabled val="1"/>
        </dgm:presLayoutVars>
      </dgm:prSet>
      <dgm:spPr/>
    </dgm:pt>
    <dgm:pt modelId="{EF1A61BB-81A2-4B7B-93DE-2223EAC8583C}" type="pres">
      <dgm:prSet presAssocID="{44AC310C-04AF-4D51-9EAC-FC51094AF8C0}" presName="FourConn_1-2" presStyleLbl="fgAccFollowNode1" presStyleIdx="0" presStyleCnt="3">
        <dgm:presLayoutVars>
          <dgm:bulletEnabled val="1"/>
        </dgm:presLayoutVars>
      </dgm:prSet>
      <dgm:spPr/>
    </dgm:pt>
    <dgm:pt modelId="{AFE7F2A8-FFF6-4DA1-917F-3F053CE805D8}" type="pres">
      <dgm:prSet presAssocID="{44AC310C-04AF-4D51-9EAC-FC51094AF8C0}" presName="FourConn_2-3" presStyleLbl="fgAccFollowNode1" presStyleIdx="1" presStyleCnt="3">
        <dgm:presLayoutVars>
          <dgm:bulletEnabled val="1"/>
        </dgm:presLayoutVars>
      </dgm:prSet>
      <dgm:spPr/>
    </dgm:pt>
    <dgm:pt modelId="{24BB4AB8-7B81-498F-9367-9983C9E0509F}" type="pres">
      <dgm:prSet presAssocID="{44AC310C-04AF-4D51-9EAC-FC51094AF8C0}" presName="FourConn_3-4" presStyleLbl="fgAccFollowNode1" presStyleIdx="2" presStyleCnt="3">
        <dgm:presLayoutVars>
          <dgm:bulletEnabled val="1"/>
        </dgm:presLayoutVars>
      </dgm:prSet>
      <dgm:spPr/>
    </dgm:pt>
    <dgm:pt modelId="{9617A497-18BC-49B2-B26E-CD5DD8C8AA68}" type="pres">
      <dgm:prSet presAssocID="{44AC310C-04AF-4D51-9EAC-FC51094AF8C0}" presName="FourNodes_1_text" presStyleLbl="node1" presStyleIdx="3" presStyleCnt="4">
        <dgm:presLayoutVars>
          <dgm:bulletEnabled val="1"/>
        </dgm:presLayoutVars>
      </dgm:prSet>
      <dgm:spPr/>
    </dgm:pt>
    <dgm:pt modelId="{EED47D62-D721-4AC2-B2EA-0B65DF7697F4}" type="pres">
      <dgm:prSet presAssocID="{44AC310C-04AF-4D51-9EAC-FC51094AF8C0}" presName="FourNodes_2_text" presStyleLbl="node1" presStyleIdx="3" presStyleCnt="4">
        <dgm:presLayoutVars>
          <dgm:bulletEnabled val="1"/>
        </dgm:presLayoutVars>
      </dgm:prSet>
      <dgm:spPr/>
    </dgm:pt>
    <dgm:pt modelId="{EF8BC8C0-6EDA-4384-B5A3-77506C2B21D3}" type="pres">
      <dgm:prSet presAssocID="{44AC310C-04AF-4D51-9EAC-FC51094AF8C0}" presName="FourNodes_3_text" presStyleLbl="node1" presStyleIdx="3" presStyleCnt="4">
        <dgm:presLayoutVars>
          <dgm:bulletEnabled val="1"/>
        </dgm:presLayoutVars>
      </dgm:prSet>
      <dgm:spPr/>
    </dgm:pt>
    <dgm:pt modelId="{42D60A35-D06A-41EA-854B-9400E91F68AA}" type="pres">
      <dgm:prSet presAssocID="{44AC310C-04AF-4D51-9EAC-FC51094AF8C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1FE041B-4C58-4E82-A47D-985720CFE430}" type="presOf" srcId="{B0A8B99F-6557-4B6F-8BFB-5D801A110F8F}" destId="{AFE7F2A8-FFF6-4DA1-917F-3F053CE805D8}" srcOrd="0" destOrd="0" presId="urn:microsoft.com/office/officeart/2005/8/layout/vProcess5"/>
    <dgm:cxn modelId="{4676EC1D-66D6-4E7B-B1EE-1422E69585F5}" type="presOf" srcId="{5EA6CFFC-C585-4569-9EF4-32D842601AA1}" destId="{A1BD411E-52C9-445A-BF0B-4A366309E52F}" srcOrd="0" destOrd="0" presId="urn:microsoft.com/office/officeart/2005/8/layout/vProcess5"/>
    <dgm:cxn modelId="{CD41292A-5389-4D65-8935-F74DF576DBB5}" type="presOf" srcId="{2189464E-5DCB-405D-8110-1F37091C818B}" destId="{F9EAE505-9E4D-413F-9F44-43EC4AB8925B}" srcOrd="0" destOrd="0" presId="urn:microsoft.com/office/officeart/2005/8/layout/vProcess5"/>
    <dgm:cxn modelId="{4762FA2B-8774-4133-A758-0222249B4553}" type="presOf" srcId="{44AC310C-04AF-4D51-9EAC-FC51094AF8C0}" destId="{04ED4A81-15F8-4D29-8DBE-B8A81DE8EF73}" srcOrd="0" destOrd="0" presId="urn:microsoft.com/office/officeart/2005/8/layout/vProcess5"/>
    <dgm:cxn modelId="{2338D040-0505-404A-AA21-044CE3E571E7}" srcId="{44AC310C-04AF-4D51-9EAC-FC51094AF8C0}" destId="{A9F692DB-9341-4551-82F8-BA155BEF238F}" srcOrd="3" destOrd="0" parTransId="{0849D5D6-8A78-47F4-BE83-2708C97E7710}" sibTransId="{12D4ED6A-F199-4954-964C-5D7C7F5461C1}"/>
    <dgm:cxn modelId="{7779E960-084E-4FA1-836D-A334C5AFCBC3}" type="presOf" srcId="{33C1F9D9-F917-4867-98E0-6E89C4C6D9B9}" destId="{24BB4AB8-7B81-498F-9367-9983C9E0509F}" srcOrd="0" destOrd="0" presId="urn:microsoft.com/office/officeart/2005/8/layout/vProcess5"/>
    <dgm:cxn modelId="{366D3E46-6EB5-4933-9506-75491BE7826C}" type="presOf" srcId="{A9F692DB-9341-4551-82F8-BA155BEF238F}" destId="{961D5DA9-68E7-415B-99E0-CE0F64AD8284}" srcOrd="0" destOrd="0" presId="urn:microsoft.com/office/officeart/2005/8/layout/vProcess5"/>
    <dgm:cxn modelId="{5C3F1967-C170-4076-A204-A0E7AA09AE5E}" srcId="{44AC310C-04AF-4D51-9EAC-FC51094AF8C0}" destId="{FD2FAE7C-2E48-4BEB-8029-F0FCE39F6DB3}" srcOrd="1" destOrd="0" parTransId="{6F797D5F-9DA9-42C0-B137-C2EBDAB9F90E}" sibTransId="{B0A8B99F-6557-4B6F-8BFB-5D801A110F8F}"/>
    <dgm:cxn modelId="{E8585E6C-AD9F-4EEA-B1DB-1FC7E211CE0E}" type="presOf" srcId="{64C0C208-756C-42A1-980B-ABE515836112}" destId="{EF1A61BB-81A2-4B7B-93DE-2223EAC8583C}" srcOrd="0" destOrd="0" presId="urn:microsoft.com/office/officeart/2005/8/layout/vProcess5"/>
    <dgm:cxn modelId="{72BF5C4F-3BC4-4A87-9E92-1B51013C6100}" type="presOf" srcId="{2189464E-5DCB-405D-8110-1F37091C818B}" destId="{EF8BC8C0-6EDA-4384-B5A3-77506C2B21D3}" srcOrd="1" destOrd="0" presId="urn:microsoft.com/office/officeart/2005/8/layout/vProcess5"/>
    <dgm:cxn modelId="{14262C51-3003-4BF2-9503-F6B6D964BD69}" type="presOf" srcId="{FD2FAE7C-2E48-4BEB-8029-F0FCE39F6DB3}" destId="{1586B473-79FA-4A0C-862E-E836F79EFBF7}" srcOrd="0" destOrd="0" presId="urn:microsoft.com/office/officeart/2005/8/layout/vProcess5"/>
    <dgm:cxn modelId="{2CDC8A73-7812-497B-9487-1CA937EFD828}" type="presOf" srcId="{A9F692DB-9341-4551-82F8-BA155BEF238F}" destId="{42D60A35-D06A-41EA-854B-9400E91F68AA}" srcOrd="1" destOrd="0" presId="urn:microsoft.com/office/officeart/2005/8/layout/vProcess5"/>
    <dgm:cxn modelId="{58FC64AB-E674-4168-8791-1C81F5338774}" type="presOf" srcId="{FD2FAE7C-2E48-4BEB-8029-F0FCE39F6DB3}" destId="{EED47D62-D721-4AC2-B2EA-0B65DF7697F4}" srcOrd="1" destOrd="0" presId="urn:microsoft.com/office/officeart/2005/8/layout/vProcess5"/>
    <dgm:cxn modelId="{F5CA5BB4-BB44-4E25-86DE-6F2FB8076A16}" srcId="{44AC310C-04AF-4D51-9EAC-FC51094AF8C0}" destId="{5EA6CFFC-C585-4569-9EF4-32D842601AA1}" srcOrd="0" destOrd="0" parTransId="{F68041B5-2A15-4FE9-8509-02286898AB7C}" sibTransId="{64C0C208-756C-42A1-980B-ABE515836112}"/>
    <dgm:cxn modelId="{1FFA7BD8-97B2-4EEE-8F7E-87BBE0C27A03}" type="presOf" srcId="{5EA6CFFC-C585-4569-9EF4-32D842601AA1}" destId="{9617A497-18BC-49B2-B26E-CD5DD8C8AA68}" srcOrd="1" destOrd="0" presId="urn:microsoft.com/office/officeart/2005/8/layout/vProcess5"/>
    <dgm:cxn modelId="{A8598FFD-004E-47FF-A3AB-556F59D66D1D}" srcId="{44AC310C-04AF-4D51-9EAC-FC51094AF8C0}" destId="{2189464E-5DCB-405D-8110-1F37091C818B}" srcOrd="2" destOrd="0" parTransId="{4D8CF768-9BBF-4160-A407-28432CD20156}" sibTransId="{33C1F9D9-F917-4867-98E0-6E89C4C6D9B9}"/>
    <dgm:cxn modelId="{5F3333D0-7262-45BB-9C81-FFF88464A205}" type="presParOf" srcId="{04ED4A81-15F8-4D29-8DBE-B8A81DE8EF73}" destId="{13AC1ED3-6332-4D6F-9D59-4CC6E8A56107}" srcOrd="0" destOrd="0" presId="urn:microsoft.com/office/officeart/2005/8/layout/vProcess5"/>
    <dgm:cxn modelId="{B84C432E-74C0-4534-819A-71491B8BA0C1}" type="presParOf" srcId="{04ED4A81-15F8-4D29-8DBE-B8A81DE8EF73}" destId="{A1BD411E-52C9-445A-BF0B-4A366309E52F}" srcOrd="1" destOrd="0" presId="urn:microsoft.com/office/officeart/2005/8/layout/vProcess5"/>
    <dgm:cxn modelId="{893ACC94-E968-431F-9400-8DDF3A9BDF10}" type="presParOf" srcId="{04ED4A81-15F8-4D29-8DBE-B8A81DE8EF73}" destId="{1586B473-79FA-4A0C-862E-E836F79EFBF7}" srcOrd="2" destOrd="0" presId="urn:microsoft.com/office/officeart/2005/8/layout/vProcess5"/>
    <dgm:cxn modelId="{8A05AC06-E2E7-4402-9C1C-EDEAB8D24C64}" type="presParOf" srcId="{04ED4A81-15F8-4D29-8DBE-B8A81DE8EF73}" destId="{F9EAE505-9E4D-413F-9F44-43EC4AB8925B}" srcOrd="3" destOrd="0" presId="urn:microsoft.com/office/officeart/2005/8/layout/vProcess5"/>
    <dgm:cxn modelId="{C2969C70-B400-40B5-A714-2C7BAE8B04F0}" type="presParOf" srcId="{04ED4A81-15F8-4D29-8DBE-B8A81DE8EF73}" destId="{961D5DA9-68E7-415B-99E0-CE0F64AD8284}" srcOrd="4" destOrd="0" presId="urn:microsoft.com/office/officeart/2005/8/layout/vProcess5"/>
    <dgm:cxn modelId="{545CB97F-3A4B-43C1-8DCD-C7A14C96E374}" type="presParOf" srcId="{04ED4A81-15F8-4D29-8DBE-B8A81DE8EF73}" destId="{EF1A61BB-81A2-4B7B-93DE-2223EAC8583C}" srcOrd="5" destOrd="0" presId="urn:microsoft.com/office/officeart/2005/8/layout/vProcess5"/>
    <dgm:cxn modelId="{232A43F7-250B-441E-8831-DAEA9829F1A0}" type="presParOf" srcId="{04ED4A81-15F8-4D29-8DBE-B8A81DE8EF73}" destId="{AFE7F2A8-FFF6-4DA1-917F-3F053CE805D8}" srcOrd="6" destOrd="0" presId="urn:microsoft.com/office/officeart/2005/8/layout/vProcess5"/>
    <dgm:cxn modelId="{076C81D6-426D-4228-BE40-78785D23CD9C}" type="presParOf" srcId="{04ED4A81-15F8-4D29-8DBE-B8A81DE8EF73}" destId="{24BB4AB8-7B81-498F-9367-9983C9E0509F}" srcOrd="7" destOrd="0" presId="urn:microsoft.com/office/officeart/2005/8/layout/vProcess5"/>
    <dgm:cxn modelId="{3796EB14-81D3-4290-8BEB-34D8BD268A72}" type="presParOf" srcId="{04ED4A81-15F8-4D29-8DBE-B8A81DE8EF73}" destId="{9617A497-18BC-49B2-B26E-CD5DD8C8AA68}" srcOrd="8" destOrd="0" presId="urn:microsoft.com/office/officeart/2005/8/layout/vProcess5"/>
    <dgm:cxn modelId="{0EA17EAE-570E-4EF1-B2CA-1D8CB36B82F2}" type="presParOf" srcId="{04ED4A81-15F8-4D29-8DBE-B8A81DE8EF73}" destId="{EED47D62-D721-4AC2-B2EA-0B65DF7697F4}" srcOrd="9" destOrd="0" presId="urn:microsoft.com/office/officeart/2005/8/layout/vProcess5"/>
    <dgm:cxn modelId="{372BB997-7C61-4756-9857-FB57288E50A8}" type="presParOf" srcId="{04ED4A81-15F8-4D29-8DBE-B8A81DE8EF73}" destId="{EF8BC8C0-6EDA-4384-B5A3-77506C2B21D3}" srcOrd="10" destOrd="0" presId="urn:microsoft.com/office/officeart/2005/8/layout/vProcess5"/>
    <dgm:cxn modelId="{E30C75A8-1A44-4CF3-9FE2-0D023A510A8D}" type="presParOf" srcId="{04ED4A81-15F8-4D29-8DBE-B8A81DE8EF73}" destId="{42D60A35-D06A-41EA-854B-9400E91F68A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D411E-52C9-445A-BF0B-4A366309E52F}">
      <dsp:nvSpPr>
        <dsp:cNvPr id="0" name=""/>
        <dsp:cNvSpPr/>
      </dsp:nvSpPr>
      <dsp:spPr>
        <a:xfrm>
          <a:off x="0" y="0"/>
          <a:ext cx="8534400" cy="670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TASK: deploy Grafana and </a:t>
          </a:r>
          <a:r>
            <a:rPr lang="en-US" sz="1700" kern="1200" dirty="0" err="1"/>
            <a:t>Traefik</a:t>
          </a:r>
          <a:r>
            <a:rPr lang="en-US" sz="1700" kern="1200" dirty="0"/>
            <a:t> on a virtual machine running Rocky Linux Server 9.1 (minimal).</a:t>
          </a:r>
        </a:p>
      </dsp:txBody>
      <dsp:txXfrm>
        <a:off x="19640" y="19640"/>
        <a:ext cx="7754150" cy="631280"/>
      </dsp:txXfrm>
    </dsp:sp>
    <dsp:sp modelId="{1586B473-79FA-4A0C-862E-E836F79EFBF7}">
      <dsp:nvSpPr>
        <dsp:cNvPr id="0" name=""/>
        <dsp:cNvSpPr/>
      </dsp:nvSpPr>
      <dsp:spPr>
        <a:xfrm>
          <a:off x="714755" y="792480"/>
          <a:ext cx="8534400" cy="670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GOAL: provide a web-based interface for monitoring and visualizing data.</a:t>
          </a:r>
        </a:p>
      </dsp:txBody>
      <dsp:txXfrm>
        <a:off x="734395" y="812120"/>
        <a:ext cx="7344499" cy="631280"/>
      </dsp:txXfrm>
    </dsp:sp>
    <dsp:sp modelId="{F9EAE505-9E4D-413F-9F44-43EC4AB8925B}">
      <dsp:nvSpPr>
        <dsp:cNvPr id="0" name=""/>
        <dsp:cNvSpPr/>
      </dsp:nvSpPr>
      <dsp:spPr>
        <a:xfrm>
          <a:off x="1418843" y="1584960"/>
          <a:ext cx="8534400" cy="670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CHALLENGE: deploy Grafana and </a:t>
          </a:r>
          <a:r>
            <a:rPr lang="en-US" sz="1700" kern="1200" dirty="0" err="1"/>
            <a:t>Traefik</a:t>
          </a:r>
          <a:r>
            <a:rPr lang="en-US" sz="1700" kern="1200" dirty="0"/>
            <a:t> on the virtual machine and configure them to work together.</a:t>
          </a:r>
        </a:p>
      </dsp:txBody>
      <dsp:txXfrm>
        <a:off x="1438483" y="1604600"/>
        <a:ext cx="7355167" cy="631280"/>
      </dsp:txXfrm>
    </dsp:sp>
    <dsp:sp modelId="{961D5DA9-68E7-415B-99E0-CE0F64AD8284}">
      <dsp:nvSpPr>
        <dsp:cNvPr id="0" name=""/>
        <dsp:cNvSpPr/>
      </dsp:nvSpPr>
      <dsp:spPr>
        <a:xfrm>
          <a:off x="2133599" y="2377440"/>
          <a:ext cx="8534400" cy="670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Additionally, we need to ensure that Grafana is accessible via the URL ald-expert.com/</a:t>
          </a:r>
          <a:r>
            <a:rPr lang="en-US" sz="1700" kern="1200" dirty="0" err="1"/>
            <a:t>grafana</a:t>
          </a:r>
          <a:r>
            <a:rPr lang="en-US" sz="1700" kern="1200" dirty="0"/>
            <a:t>.</a:t>
          </a:r>
        </a:p>
      </dsp:txBody>
      <dsp:txXfrm>
        <a:off x="2153239" y="2397080"/>
        <a:ext cx="7344499" cy="631280"/>
      </dsp:txXfrm>
    </dsp:sp>
    <dsp:sp modelId="{EF1A61BB-81A2-4B7B-93DE-2223EAC8583C}">
      <dsp:nvSpPr>
        <dsp:cNvPr id="0" name=""/>
        <dsp:cNvSpPr/>
      </dsp:nvSpPr>
      <dsp:spPr>
        <a:xfrm>
          <a:off x="8098535" y="513588"/>
          <a:ext cx="435864" cy="43586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96604" y="513588"/>
        <a:ext cx="239726" cy="327988"/>
      </dsp:txXfrm>
    </dsp:sp>
    <dsp:sp modelId="{AFE7F2A8-FFF6-4DA1-917F-3F053CE805D8}">
      <dsp:nvSpPr>
        <dsp:cNvPr id="0" name=""/>
        <dsp:cNvSpPr/>
      </dsp:nvSpPr>
      <dsp:spPr>
        <a:xfrm>
          <a:off x="8813291" y="1306068"/>
          <a:ext cx="435864" cy="43586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911360" y="1306068"/>
        <a:ext cx="239726" cy="327988"/>
      </dsp:txXfrm>
    </dsp:sp>
    <dsp:sp modelId="{24BB4AB8-7B81-498F-9367-9983C9E0509F}">
      <dsp:nvSpPr>
        <dsp:cNvPr id="0" name=""/>
        <dsp:cNvSpPr/>
      </dsp:nvSpPr>
      <dsp:spPr>
        <a:xfrm>
          <a:off x="9517379" y="2098548"/>
          <a:ext cx="435864" cy="43586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615448" y="2098548"/>
        <a:ext cx="239726" cy="327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99F76-186B-43EB-ABA0-24022FCD49AC}" type="datetimeFigureOut">
              <a:rPr lang="en-DE" smtClean="0"/>
              <a:t>19/12/2023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76E0-EE91-47F2-943A-E9F40D814D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130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ports: </a:t>
            </a:r>
            <a:r>
              <a:rPr lang="en-US" dirty="0" err="1"/>
              <a:t>Traefik</a:t>
            </a:r>
            <a:r>
              <a:rPr lang="en-US" dirty="0"/>
              <a:t> is exposed on ports 80 (for HTTP traffic) and 8080 (for the </a:t>
            </a:r>
            <a:r>
              <a:rPr lang="en-US" dirty="0" err="1"/>
              <a:t>Traefik</a:t>
            </a:r>
            <a:r>
              <a:rPr lang="en-US" dirty="0"/>
              <a:t> dashboard).</a:t>
            </a:r>
          </a:p>
          <a:p>
            <a:endParaRPr lang="en-US" dirty="0"/>
          </a:p>
          <a:p>
            <a:r>
              <a:rPr lang="en-US" dirty="0"/>
              <a:t>command: Specifies the command-line options for </a:t>
            </a:r>
            <a:r>
              <a:rPr lang="en-US" dirty="0" err="1"/>
              <a:t>Traefik</a:t>
            </a:r>
            <a:r>
              <a:rPr lang="en-US" dirty="0"/>
              <a:t>. Notably, --</a:t>
            </a:r>
            <a:r>
              <a:rPr lang="en-US" dirty="0" err="1"/>
              <a:t>api.insecure</a:t>
            </a:r>
            <a:r>
              <a:rPr lang="en-US" dirty="0"/>
              <a:t>=true enables the insecure API for the </a:t>
            </a:r>
            <a:r>
              <a:rPr lang="en-US" dirty="0" err="1"/>
              <a:t>Traefik</a:t>
            </a:r>
            <a:r>
              <a:rPr lang="en-US" dirty="0"/>
              <a:t> dashboard. Adjust security settings as needed for a production environment.</a:t>
            </a:r>
          </a:p>
          <a:p>
            <a:endParaRPr lang="en-US" dirty="0"/>
          </a:p>
          <a:p>
            <a:r>
              <a:rPr lang="en-US" dirty="0"/>
              <a:t>volumes: Mounts the Docker socket into the </a:t>
            </a:r>
            <a:r>
              <a:rPr lang="en-US" dirty="0" err="1"/>
              <a:t>Traefik</a:t>
            </a:r>
            <a:r>
              <a:rPr lang="en-US" dirty="0"/>
              <a:t> container. This allows </a:t>
            </a:r>
            <a:r>
              <a:rPr lang="en-US" dirty="0" err="1"/>
              <a:t>Traefik</a:t>
            </a:r>
            <a:r>
              <a:rPr lang="en-US" dirty="0"/>
              <a:t> to dynamically discover and configure routes for services running in Docker.</a:t>
            </a:r>
          </a:p>
          <a:p>
            <a:endParaRPr lang="en-US" dirty="0"/>
          </a:p>
          <a:p>
            <a:r>
              <a:rPr lang="en-US" dirty="0"/>
              <a:t>networks: Defines a network named web for the services. If used, ensure it matches the network configuration in other services.</a:t>
            </a:r>
          </a:p>
          <a:p>
            <a:endParaRPr lang="en-US" dirty="0"/>
          </a:p>
          <a:p>
            <a:r>
              <a:rPr lang="en-US" dirty="0"/>
              <a:t>This configuration assumes that </a:t>
            </a:r>
            <a:r>
              <a:rPr lang="en-US" dirty="0" err="1"/>
              <a:t>Traefik</a:t>
            </a:r>
            <a:r>
              <a:rPr lang="en-US" dirty="0"/>
              <a:t> will dynamically discover and route traffic to services based on Docker labels.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176E0-EE91-47F2-943A-E9F40D814DE7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779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Exposing Ports: The ports section exposes ports 80 and 8080 for HTTP traffic and the </a:t>
            </a:r>
            <a:r>
              <a:rPr lang="en-US" dirty="0" err="1"/>
              <a:t>Traefik</a:t>
            </a:r>
            <a:r>
              <a:rPr lang="en-US" dirty="0"/>
              <a:t> dashboard, respectively.</a:t>
            </a:r>
          </a:p>
          <a:p>
            <a:endParaRPr lang="en-US" dirty="0"/>
          </a:p>
          <a:p>
            <a:r>
              <a:rPr lang="en-US" dirty="0" err="1"/>
              <a:t>Traefik</a:t>
            </a:r>
            <a:r>
              <a:rPr lang="en-US" dirty="0"/>
              <a:t> Command Options: The command section specifies various command-line options for the </a:t>
            </a:r>
            <a:r>
              <a:rPr lang="en-US" dirty="0" err="1"/>
              <a:t>Traefik</a:t>
            </a:r>
            <a:r>
              <a:rPr lang="en-US" dirty="0"/>
              <a:t> container, including enabling the insecure API, using the Docker provider, not exposing all services by default, and setting the web entry point's address.</a:t>
            </a:r>
          </a:p>
          <a:p>
            <a:endParaRPr lang="en-US" dirty="0"/>
          </a:p>
          <a:p>
            <a:r>
              <a:rPr lang="en-US" dirty="0"/>
              <a:t>Docker Socket: The volumes section mounts the Docker socket into the </a:t>
            </a:r>
            <a:r>
              <a:rPr lang="en-US" dirty="0" err="1"/>
              <a:t>Traefik</a:t>
            </a:r>
            <a:r>
              <a:rPr lang="en-US" dirty="0"/>
              <a:t> container, allowing dynamic discovery and configuration of routes for services running in Docker.</a:t>
            </a:r>
          </a:p>
          <a:p>
            <a:endParaRPr lang="en-US" dirty="0"/>
          </a:p>
          <a:p>
            <a:r>
              <a:rPr lang="en-US" dirty="0"/>
              <a:t>Labels for </a:t>
            </a:r>
            <a:r>
              <a:rPr lang="en-US" dirty="0" err="1"/>
              <a:t>Traefik</a:t>
            </a:r>
            <a:r>
              <a:rPr lang="en-US" dirty="0"/>
              <a:t> Middleware: The labels section includes configurations for </a:t>
            </a:r>
            <a:r>
              <a:rPr lang="en-US" dirty="0" err="1"/>
              <a:t>Traefik</a:t>
            </a:r>
            <a:r>
              <a:rPr lang="en-US" dirty="0"/>
              <a:t> middleware. It enables </a:t>
            </a:r>
            <a:r>
              <a:rPr lang="en-US" dirty="0" err="1"/>
              <a:t>Traefik</a:t>
            </a:r>
            <a:r>
              <a:rPr lang="en-US" dirty="0"/>
              <a:t> for this service, configures the strip-prefix middleware to remove the /</a:t>
            </a:r>
            <a:r>
              <a:rPr lang="en-US" dirty="0" err="1"/>
              <a:t>grafana</a:t>
            </a:r>
            <a:r>
              <a:rPr lang="en-US" dirty="0"/>
              <a:t> prefix, and specifies not to force a trailing slash after the prefix is stripped.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176E0-EE91-47F2-943A-E9F40D814DE7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876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Scalable and Secure Architecture: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Load Balancing for High Availability: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Envision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Traefik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orchestrating load balancing, ensuring high availability across multiple instances to prevent bottlenecks and downtime.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Continuous Monitoring and Optimization: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Picture a production environment where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Traefik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is continuously monitored and optimized to maintain peak performance and address evolving security considerations.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Automated Scaling Strategies: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See the implementation of automated scaling strategies, where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Traefik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responds to increased demand by dynamically provisioning additional resources, ensuring smooth operations during traffic spikes.</a:t>
            </a:r>
          </a:p>
          <a:p>
            <a:pPr algn="l"/>
            <a:endParaRPr lang="en-US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2. Maintaining Docker Images: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Container Orchestration: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Employ Docker Compose or Kubernetes for efficient container orchestration.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Streamline tasks such as scaling, updating, and monitoring client Docker containers.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Versioning Strategies: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Implement versioning for client Docker images to facilitate updates and rollbacks.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Ensure a structured approach to managing different releases of client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Monitoring and Logging: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Integrate monitoring and logging tools to maintain the health and performance of client Docker containers.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Utilize tools like Prometheus, Grafana, or ELK stack for comprehensive insights.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3. Securing the Environment: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Traefik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Middleware: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Leverage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Traefik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middleware to enforce security policies for client services.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Implement middleware configurations for rate limiting, access control, and additional security measures.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Network Isolation: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Utilize Docker networks to isolate client services and control communication between them.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Establish network policies to enhance security and prevent unauthorized access.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Secure Communication: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Enable HTTPS for communication with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Traefik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ensuring secure data in transit.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Leverage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Traefik's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SSL certificate management for robust encryption.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Access Controls: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Implement stringent access controls at both the Docker and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Traefik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levels.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Ensure only authorized users and services have access to client Docker containers and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Traefik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configurations.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176E0-EE91-47F2-943A-E9F40D814DE7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351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0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1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2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9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0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5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9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9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1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7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05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1" r:id="rId6"/>
    <p:sldLayoutId id="2147483746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weithenn.org/2016/11/vmware-free-hypervisor.html" TargetMode="External"/><Relationship Id="rId7" Type="http://schemas.openxmlformats.org/officeDocument/2006/relationships/hyperlink" Target="https://fr.wikipedia.org/wiki/Grafan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silverpeas.org/installation/cloud.html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95F0C-7CA3-601B-4ABC-084531F2E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59" r="1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19199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57E45-AFBD-0FA2-3110-29F8485FC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DevOps Task Implementation</a:t>
            </a:r>
            <a:endParaRPr lang="en-DE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F9E55-CF91-4BD9-6C86-FFAAD9AB3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8000" cy="19859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Created By:  Rishabh Khari</a:t>
            </a:r>
          </a:p>
        </p:txBody>
      </p:sp>
    </p:spTree>
    <p:extLst>
      <p:ext uri="{BB962C8B-B14F-4D97-AF65-F5344CB8AC3E}">
        <p14:creationId xmlns:p14="http://schemas.microsoft.com/office/powerpoint/2010/main" val="51837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6638-BA66-C399-8F6E-C4E42ED7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06" y="342181"/>
            <a:ext cx="10831902" cy="1263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Implementation: Accessing Grafana and </a:t>
            </a:r>
            <a:r>
              <a:rPr lang="en-US" dirty="0" err="1">
                <a:solidFill>
                  <a:schemeClr val="bg1"/>
                </a:solidFill>
              </a:rPr>
              <a:t>Traefik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F671-1BE4-9799-2FAD-C91F85AD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06" y="1866180"/>
            <a:ext cx="10831902" cy="478478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Update /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/hosts on VM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Open the hosts file	</a:t>
            </a:r>
          </a:p>
          <a:p>
            <a:pPr lvl="2"/>
            <a:r>
              <a:rPr lang="en-US" b="1" i="1" dirty="0" err="1">
                <a:solidFill>
                  <a:schemeClr val="bg1"/>
                </a:solidFill>
              </a:rPr>
              <a:t>sudo</a:t>
            </a:r>
            <a:r>
              <a:rPr lang="en-US" b="1" i="1" dirty="0">
                <a:solidFill>
                  <a:schemeClr val="bg1"/>
                </a:solidFill>
              </a:rPr>
              <a:t> nano /</a:t>
            </a:r>
            <a:r>
              <a:rPr lang="en-US" b="1" i="1" dirty="0" err="1">
                <a:solidFill>
                  <a:schemeClr val="bg1"/>
                </a:solidFill>
              </a:rPr>
              <a:t>etc</a:t>
            </a:r>
            <a:r>
              <a:rPr lang="en-US" b="1" i="1" dirty="0">
                <a:solidFill>
                  <a:schemeClr val="bg1"/>
                </a:solidFill>
              </a:rPr>
              <a:t>/hosts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add an entry like “</a:t>
            </a:r>
            <a:r>
              <a:rPr lang="en-US" b="1" i="1" dirty="0">
                <a:solidFill>
                  <a:schemeClr val="bg1"/>
                </a:solidFill>
              </a:rPr>
              <a:t>{local IP Address}  ald-expert.com” </a:t>
            </a:r>
            <a:r>
              <a:rPr lang="en-US" dirty="0">
                <a:solidFill>
                  <a:schemeClr val="bg1"/>
                </a:solidFill>
              </a:rPr>
              <a:t>for accessing Grafana via the specified DNS.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dirty="0" err="1">
                <a:solidFill>
                  <a:schemeClr val="bg1"/>
                </a:solidFill>
              </a:rPr>
              <a:t>ifconfig</a:t>
            </a:r>
            <a:r>
              <a:rPr lang="en-US" dirty="0">
                <a:solidFill>
                  <a:schemeClr val="bg1"/>
                </a:solidFill>
              </a:rPr>
              <a:t> to access IP address of the VM</a:t>
            </a:r>
          </a:p>
          <a:p>
            <a:pPr lvl="3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Update the HOSTS file used by Microsoft TCP/IP for Windows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Open the hosts file in notepad++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Location: C:\Windows\System32\drivers\etc\hosts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 entry as earlier mentioned</a:t>
            </a:r>
          </a:p>
        </p:txBody>
      </p:sp>
    </p:spTree>
    <p:extLst>
      <p:ext uri="{BB962C8B-B14F-4D97-AF65-F5344CB8AC3E}">
        <p14:creationId xmlns:p14="http://schemas.microsoft.com/office/powerpoint/2010/main" val="420052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6638-BA66-C399-8F6E-C4E42ED7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06" y="342181"/>
            <a:ext cx="10831902" cy="1263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Implementation: deploying Grafana and </a:t>
            </a:r>
            <a:r>
              <a:rPr lang="en-US" dirty="0" err="1">
                <a:solidFill>
                  <a:schemeClr val="bg1"/>
                </a:solidFill>
              </a:rPr>
              <a:t>Traefik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F671-1BE4-9799-2FAD-C91F85AD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06" y="1866180"/>
            <a:ext cx="10831902" cy="478478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Docker compose file was deployed and monitored: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Deploy: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Docker compose up –d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Monitoring: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Docker </a:t>
            </a:r>
            <a:r>
              <a:rPr lang="en-US" dirty="0" err="1">
                <a:solidFill>
                  <a:schemeClr val="bg1"/>
                </a:solidFill>
              </a:rPr>
              <a:t>ps</a:t>
            </a:r>
            <a:r>
              <a:rPr lang="en-US" dirty="0">
                <a:solidFill>
                  <a:schemeClr val="bg1"/>
                </a:solidFill>
              </a:rPr>
              <a:t> –a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Docker compose logs –f (</a:t>
            </a:r>
            <a:r>
              <a:rPr lang="en-US" dirty="0" err="1">
                <a:solidFill>
                  <a:schemeClr val="bg1"/>
                </a:solidFill>
              </a:rPr>
              <a:t>traefik</a:t>
            </a:r>
            <a:r>
              <a:rPr lang="en-US" dirty="0">
                <a:solidFill>
                  <a:schemeClr val="bg1"/>
                </a:solidFill>
              </a:rPr>
              <a:t> || Grafana)</a:t>
            </a:r>
          </a:p>
        </p:txBody>
      </p:sp>
    </p:spTree>
    <p:extLst>
      <p:ext uri="{BB962C8B-B14F-4D97-AF65-F5344CB8AC3E}">
        <p14:creationId xmlns:p14="http://schemas.microsoft.com/office/powerpoint/2010/main" val="108153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6638-BA66-C399-8F6E-C4E42ED7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06" y="342181"/>
            <a:ext cx="10831902" cy="12636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F671-1BE4-9799-2FAD-C91F85AD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06" y="1036607"/>
            <a:ext cx="10831902" cy="478478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Grafana and </a:t>
            </a:r>
            <a:r>
              <a:rPr lang="en-US" dirty="0" err="1">
                <a:solidFill>
                  <a:schemeClr val="bg1"/>
                </a:solidFill>
              </a:rPr>
              <a:t>Traefik</a:t>
            </a:r>
            <a:r>
              <a:rPr lang="en-US" dirty="0">
                <a:solidFill>
                  <a:schemeClr val="bg1"/>
                </a:solidFill>
              </a:rPr>
              <a:t> post deployment were accessible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Grafana via (http://ald-expert.com:3000/grafana)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59389-DBA2-5F2E-F80B-B973797CF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00" y="2146430"/>
            <a:ext cx="11201313" cy="436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0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6638-BA66-C399-8F6E-C4E42ED7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06" y="342181"/>
            <a:ext cx="10831902" cy="12636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F671-1BE4-9799-2FAD-C91F85AD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06" y="1036607"/>
            <a:ext cx="10831902" cy="4784786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traefik</a:t>
            </a:r>
            <a:r>
              <a:rPr lang="en-US" dirty="0">
                <a:solidFill>
                  <a:schemeClr val="bg1"/>
                </a:solidFill>
              </a:rPr>
              <a:t> via (http://ald-expert.com:8080/dashboard)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2C01D-7348-F9D4-9321-CB2E742E2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68" y="1772589"/>
            <a:ext cx="7654812" cy="454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6638-BA66-C399-8F6E-C4E42ED7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06" y="342181"/>
            <a:ext cx="10831902" cy="12636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F671-1BE4-9799-2FAD-C91F85AD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06" y="1036607"/>
            <a:ext cx="10831902" cy="4784786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traefik</a:t>
            </a:r>
            <a:r>
              <a:rPr lang="en-US" dirty="0">
                <a:solidFill>
                  <a:schemeClr val="bg1"/>
                </a:solidFill>
              </a:rPr>
              <a:t> via (http://ald-expert.com:8080/dashboard)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61477-52EF-080C-AE36-35F9F015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6" y="1492690"/>
            <a:ext cx="7201683" cy="2220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A09D23-8E8F-DE0F-9ACF-6FDF72E40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284" y="3827513"/>
            <a:ext cx="8117630" cy="26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5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6638-BA66-C399-8F6E-C4E42ED7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06" y="342181"/>
            <a:ext cx="10831902" cy="9836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Challenges faced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F671-1BE4-9799-2FAD-C91F85AD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06" y="1500420"/>
            <a:ext cx="10831902" cy="478478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Compatibility: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Challenge: Upgrading Rocky Linux to version 9.3 during Docker installation.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Solution: Suggested reinstalling Rocky Linux 9.1 to avoid unintentional upgrades.</a:t>
            </a:r>
          </a:p>
          <a:p>
            <a:r>
              <a:rPr lang="en-US" dirty="0">
                <a:solidFill>
                  <a:schemeClr val="bg1"/>
                </a:solidFill>
              </a:rPr>
              <a:t>Middleware Configuration: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Challenge: Issues with configuring </a:t>
            </a:r>
            <a:r>
              <a:rPr lang="en-US" dirty="0" err="1">
                <a:solidFill>
                  <a:schemeClr val="bg1"/>
                </a:solidFill>
              </a:rPr>
              <a:t>Traefik</a:t>
            </a:r>
            <a:r>
              <a:rPr lang="en-US" dirty="0">
                <a:solidFill>
                  <a:schemeClr val="bg1"/>
                </a:solidFill>
              </a:rPr>
              <a:t> middleware for path stripping.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Solution: Collaboratively addressed middleware configuration, ensuring proper routing for Grafana.</a:t>
            </a:r>
          </a:p>
          <a:p>
            <a:r>
              <a:rPr lang="en-US" dirty="0">
                <a:solidFill>
                  <a:schemeClr val="bg1"/>
                </a:solidFill>
              </a:rPr>
              <a:t>Path Prefix and Reverse Proxy: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Challenge: Configuring </a:t>
            </a:r>
            <a:r>
              <a:rPr lang="en-US" dirty="0" err="1">
                <a:solidFill>
                  <a:schemeClr val="bg1"/>
                </a:solidFill>
              </a:rPr>
              <a:t>Traefik</a:t>
            </a:r>
            <a:r>
              <a:rPr lang="en-US" dirty="0">
                <a:solidFill>
                  <a:schemeClr val="bg1"/>
                </a:solidFill>
              </a:rPr>
              <a:t> to handle the path prefix as per the interview task.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Solution: Provided guidance on </a:t>
            </a:r>
            <a:r>
              <a:rPr lang="en-US" dirty="0" err="1">
                <a:solidFill>
                  <a:schemeClr val="bg1"/>
                </a:solidFill>
              </a:rPr>
              <a:t>Traefik</a:t>
            </a:r>
            <a:r>
              <a:rPr lang="en-US" dirty="0">
                <a:solidFill>
                  <a:schemeClr val="bg1"/>
                </a:solidFill>
              </a:rPr>
              <a:t> labels and middleware to address the path prefix requirement.</a:t>
            </a:r>
          </a:p>
          <a:p>
            <a:r>
              <a:rPr lang="en-US" dirty="0">
                <a:solidFill>
                  <a:schemeClr val="bg1"/>
                </a:solidFill>
              </a:rPr>
              <a:t>Troubleshooting Grafana Access: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Challenge: Difficulties accessing Grafana as per the specified DNS.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Solution: Collaboratively identified potential issues, checked DNS resolution, and ensured proper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06525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6638-BA66-C399-8F6E-C4E42ED7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06" y="342181"/>
            <a:ext cx="10831902" cy="12636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Vision for Production Scalability and Security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4098" name="Picture 2" descr="quickstart-diagram">
            <a:extLst>
              <a:ext uri="{FF2B5EF4-FFF2-40B4-BE49-F238E27FC236}">
                <a16:creationId xmlns:a16="http://schemas.microsoft.com/office/drawing/2014/main" id="{D6BAD0F8-7237-2008-BDC2-F96D1F981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4" y="2565399"/>
            <a:ext cx="3509457" cy="284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rchitecture">
            <a:extLst>
              <a:ext uri="{FF2B5EF4-FFF2-40B4-BE49-F238E27FC236}">
                <a16:creationId xmlns:a16="http://schemas.microsoft.com/office/drawing/2014/main" id="{798134E3-77FB-59F4-5F8A-5863B4891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301" y="1605830"/>
            <a:ext cx="8402554" cy="438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184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6638-BA66-C399-8F6E-C4E42ED7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06" y="342181"/>
            <a:ext cx="10831902" cy="12636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Vision for Production Scalability and Security</a:t>
            </a:r>
            <a:endParaRPr lang="en-DE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47A56E-D1C4-22F3-3B99-44C661C31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515557"/>
              </p:ext>
            </p:extLst>
          </p:nvPr>
        </p:nvGraphicFramePr>
        <p:xfrm>
          <a:off x="420787" y="1530670"/>
          <a:ext cx="11209566" cy="452228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736522">
                  <a:extLst>
                    <a:ext uri="{9D8B030D-6E8A-4147-A177-3AD203B41FA5}">
                      <a16:colId xmlns:a16="http://schemas.microsoft.com/office/drawing/2014/main" val="658388160"/>
                    </a:ext>
                  </a:extLst>
                </a:gridCol>
                <a:gridCol w="3736522">
                  <a:extLst>
                    <a:ext uri="{9D8B030D-6E8A-4147-A177-3AD203B41FA5}">
                      <a16:colId xmlns:a16="http://schemas.microsoft.com/office/drawing/2014/main" val="2960200295"/>
                    </a:ext>
                  </a:extLst>
                </a:gridCol>
                <a:gridCol w="3736522">
                  <a:extLst>
                    <a:ext uri="{9D8B030D-6E8A-4147-A177-3AD203B41FA5}">
                      <a16:colId xmlns:a16="http://schemas.microsoft.com/office/drawing/2014/main" val="2555410641"/>
                    </a:ext>
                  </a:extLst>
                </a:gridCol>
              </a:tblGrid>
              <a:tr h="4266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Scalable and Secure Architecture</a:t>
                      </a:r>
                    </a:p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Maintaining 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Securing the environment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346515"/>
                  </a:ext>
                </a:extLst>
              </a:tr>
              <a:tr h="388220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Load Balancing for High Availability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Continuous Monitoring and Optimization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Automated Scaling Strategies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 Orchestration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 Versioning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Monitoring and Logging</a:t>
                      </a:r>
                    </a:p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Traefik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Middleware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Isolation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Secure Communication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Controls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583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904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16D4-A821-93AF-7277-C58C0211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442519"/>
            <a:ext cx="9144000" cy="126364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 for your time and attention 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062493-9FD9-B142-4842-D1FB95BA3AD1}"/>
              </a:ext>
            </a:extLst>
          </p:cNvPr>
          <p:cNvSpPr txBox="1">
            <a:spLocks/>
          </p:cNvSpPr>
          <p:nvPr/>
        </p:nvSpPr>
        <p:spPr>
          <a:xfrm>
            <a:off x="4567473" y="4012194"/>
            <a:ext cx="3057053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Questions ?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65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tack of magazines on table">
            <a:extLst>
              <a:ext uri="{FF2B5EF4-FFF2-40B4-BE49-F238E27FC236}">
                <a16:creationId xmlns:a16="http://schemas.microsoft.com/office/drawing/2014/main" id="{F1079258-32DE-7D58-B9CA-2E8D41728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4" r="1" b="2674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A7B28A-56E6-40AC-BFEB-4CC5F2F1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2038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20CBE-DD38-B5D1-3552-222C9719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37" y="437116"/>
            <a:ext cx="6096000" cy="124984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Contents 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967C528-CE55-7B29-B2B9-CECEFBA4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37" y="1754979"/>
            <a:ext cx="10668000" cy="304800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Results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1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A1D83C-C97C-FA5A-4A70-CF99928F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32509"/>
            <a:ext cx="11262961" cy="1263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 Statement: Deploying Grafana and </a:t>
            </a:r>
            <a:r>
              <a:rPr lang="en-US" dirty="0" err="1">
                <a:solidFill>
                  <a:schemeClr val="bg1"/>
                </a:solidFill>
              </a:rPr>
              <a:t>Traefik</a:t>
            </a:r>
            <a:r>
              <a:rPr lang="en-US" dirty="0">
                <a:solidFill>
                  <a:schemeClr val="bg1"/>
                </a:solidFill>
              </a:rPr>
              <a:t> on a Virtual Machine</a:t>
            </a:r>
            <a:endParaRPr lang="en-DE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05A93600-475A-6AD4-F29F-313AABFB0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328284"/>
              </p:ext>
            </p:extLst>
          </p:nvPr>
        </p:nvGraphicFramePr>
        <p:xfrm>
          <a:off x="374073" y="1904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52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8065-FA2D-3494-8D6D-658AF0D3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76" y="391064"/>
            <a:ext cx="10935418" cy="1263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following tools were utilized to solve the problem statement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8E27-6BA9-A561-6B81-E1C15792C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76" y="1654713"/>
            <a:ext cx="7898920" cy="490998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Virtual Machine: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used </a:t>
            </a:r>
            <a:r>
              <a:rPr lang="en-US" dirty="0" err="1">
                <a:solidFill>
                  <a:schemeClr val="bg1"/>
                </a:solidFill>
              </a:rPr>
              <a:t>Vmware</a:t>
            </a:r>
            <a:r>
              <a:rPr lang="en-US" dirty="0">
                <a:solidFill>
                  <a:schemeClr val="bg1"/>
                </a:solidFill>
              </a:rPr>
              <a:t> Workstation 17 Player to create a virtual machine.</a:t>
            </a:r>
          </a:p>
          <a:p>
            <a:r>
              <a:rPr lang="en-US" dirty="0">
                <a:solidFill>
                  <a:schemeClr val="bg1"/>
                </a:solidFill>
              </a:rPr>
              <a:t>Docker and Docker-Compose: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installed Docker and Docker-Compose on the virtual machine.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Docker-Compose to deploy Grafana and </a:t>
            </a:r>
            <a:r>
              <a:rPr lang="en-US" dirty="0" err="1">
                <a:solidFill>
                  <a:schemeClr val="bg1"/>
                </a:solidFill>
              </a:rPr>
              <a:t>Traefik</a:t>
            </a:r>
            <a:r>
              <a:rPr lang="en-US" dirty="0">
                <a:solidFill>
                  <a:schemeClr val="bg1"/>
                </a:solidFill>
              </a:rPr>
              <a:t> on the virtual machine.</a:t>
            </a:r>
          </a:p>
          <a:p>
            <a:r>
              <a:rPr lang="en-US" dirty="0">
                <a:solidFill>
                  <a:schemeClr val="bg1"/>
                </a:solidFill>
              </a:rPr>
              <a:t>Grafana and </a:t>
            </a:r>
            <a:r>
              <a:rPr lang="en-US" dirty="0" err="1">
                <a:solidFill>
                  <a:schemeClr val="bg1"/>
                </a:solidFill>
              </a:rPr>
              <a:t>Traefik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created a docker-</a:t>
            </a:r>
            <a:r>
              <a:rPr lang="en-US" dirty="0" err="1">
                <a:solidFill>
                  <a:schemeClr val="bg1"/>
                </a:solidFill>
              </a:rPr>
              <a:t>compose.yml</a:t>
            </a:r>
            <a:r>
              <a:rPr lang="en-US" dirty="0">
                <a:solidFill>
                  <a:schemeClr val="bg1"/>
                </a:solidFill>
              </a:rPr>
              <a:t> file that defined the services and configurations for Grafana and </a:t>
            </a:r>
            <a:r>
              <a:rPr lang="en-US" dirty="0" err="1">
                <a:solidFill>
                  <a:schemeClr val="bg1"/>
                </a:solidFill>
              </a:rPr>
              <a:t>Traefik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dirty="0" err="1">
                <a:solidFill>
                  <a:schemeClr val="bg1"/>
                </a:solidFill>
              </a:rPr>
              <a:t>traefik.http.routers.grafana.rule</a:t>
            </a:r>
            <a:r>
              <a:rPr lang="en-US" dirty="0">
                <a:solidFill>
                  <a:schemeClr val="bg1"/>
                </a:solidFill>
              </a:rPr>
              <a:t> label to route requests to Grafana via the URL ald-expert.com/</a:t>
            </a:r>
            <a:r>
              <a:rPr lang="en-US" dirty="0" err="1">
                <a:solidFill>
                  <a:schemeClr val="bg1"/>
                </a:solidFill>
              </a:rPr>
              <a:t>grafana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the </a:t>
            </a:r>
            <a:r>
              <a:rPr lang="en-US" dirty="0" err="1">
                <a:solidFill>
                  <a:schemeClr val="bg1"/>
                </a:solidFill>
              </a:rPr>
              <a:t>StripPrefix</a:t>
            </a:r>
            <a:r>
              <a:rPr lang="en-US" dirty="0">
                <a:solidFill>
                  <a:schemeClr val="bg1"/>
                </a:solidFill>
              </a:rPr>
              <a:t> middleware to remove the /</a:t>
            </a:r>
            <a:r>
              <a:rPr lang="en-US" dirty="0" err="1">
                <a:solidFill>
                  <a:schemeClr val="bg1"/>
                </a:solidFill>
              </a:rPr>
              <a:t>grafana</a:t>
            </a:r>
            <a:r>
              <a:rPr lang="en-US" dirty="0">
                <a:solidFill>
                  <a:schemeClr val="bg1"/>
                </a:solidFill>
              </a:rPr>
              <a:t> prefix from the URL before forwarding the request to Grafana.</a:t>
            </a:r>
          </a:p>
          <a:p>
            <a:r>
              <a:rPr lang="en-US" dirty="0">
                <a:solidFill>
                  <a:schemeClr val="bg1"/>
                </a:solidFill>
              </a:rPr>
              <a:t>Additional Tools: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a VIM text editor to create and edit the docker-</a:t>
            </a:r>
            <a:r>
              <a:rPr lang="en-US" dirty="0" err="1">
                <a:solidFill>
                  <a:schemeClr val="bg1"/>
                </a:solidFill>
              </a:rPr>
              <a:t>compose.yml</a:t>
            </a:r>
            <a:r>
              <a:rPr lang="en-US" dirty="0">
                <a:solidFill>
                  <a:schemeClr val="bg1"/>
                </a:solidFill>
              </a:rPr>
              <a:t> file on VM.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the terminal to run commands and manage the VM.</a:t>
            </a:r>
          </a:p>
          <a:p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6" name="Picture 5" descr="A logo of a cloud&#10;&#10;Description automatically generated">
            <a:extLst>
              <a:ext uri="{FF2B5EF4-FFF2-40B4-BE49-F238E27FC236}">
                <a16:creationId xmlns:a16="http://schemas.microsoft.com/office/drawing/2014/main" id="{962E0341-9685-687F-9F94-A48D827E1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61680" y="1022888"/>
            <a:ext cx="1240357" cy="771380"/>
          </a:xfrm>
          <a:prstGeom prst="rect">
            <a:avLst/>
          </a:prstGeom>
        </p:spPr>
      </p:pic>
      <p:pic>
        <p:nvPicPr>
          <p:cNvPr id="10" name="Picture 9" descr="A blue whale with a container on its back&#10;&#10;Description automatically generated">
            <a:extLst>
              <a:ext uri="{FF2B5EF4-FFF2-40B4-BE49-F238E27FC236}">
                <a16:creationId xmlns:a16="http://schemas.microsoft.com/office/drawing/2014/main" id="{035B336A-9FB5-534F-991D-C0A6AB1FD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551607" y="2030639"/>
            <a:ext cx="1171690" cy="983517"/>
          </a:xfrm>
          <a:prstGeom prst="rect">
            <a:avLst/>
          </a:prstGeom>
        </p:spPr>
      </p:pic>
      <p:pic>
        <p:nvPicPr>
          <p:cNvPr id="13" name="Picture 12" descr="A logo with a spiral and a swirl&#10;&#10;Description automatically generated">
            <a:extLst>
              <a:ext uri="{FF2B5EF4-FFF2-40B4-BE49-F238E27FC236}">
                <a16:creationId xmlns:a16="http://schemas.microsoft.com/office/drawing/2014/main" id="{649A4EB6-2537-76DD-4C25-3A3CFE2A21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594839" y="3250527"/>
            <a:ext cx="1047417" cy="10474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93B2F2-94EB-0D22-FDAD-857D471547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107" y="4534315"/>
            <a:ext cx="797760" cy="1165355"/>
          </a:xfrm>
          <a:prstGeom prst="rect">
            <a:avLst/>
          </a:prstGeom>
        </p:spPr>
      </p:pic>
      <p:pic>
        <p:nvPicPr>
          <p:cNvPr id="1026" name="Picture 2" descr="upload.wikimedia.org/wikipedia/commons/thumb/9/9f/...">
            <a:extLst>
              <a:ext uri="{FF2B5EF4-FFF2-40B4-BE49-F238E27FC236}">
                <a16:creationId xmlns:a16="http://schemas.microsoft.com/office/drawing/2014/main" id="{2754B53F-6485-4E25-E12A-7B171A030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607" y="5936041"/>
            <a:ext cx="723356" cy="72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2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6638-BA66-C399-8F6E-C4E42ED7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06" y="342181"/>
            <a:ext cx="10831902" cy="1263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Implementation: setting up the Virtual Machine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F671-1BE4-9799-2FAD-C91F85AD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06" y="1866180"/>
            <a:ext cx="3059502" cy="478478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Downloaded the Rocky Linux 9.1 minimal ISO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Created a new virtual machine using the ISO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4944006-24A2-F9E9-4CD2-7FB14D4E0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91" y="974005"/>
            <a:ext cx="3877216" cy="285789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D40EC7A-92C3-4C57-EAD9-4FF0DA183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91" y="3831904"/>
            <a:ext cx="4453380" cy="305822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01F9015-59A1-51AA-22ED-027ACBF8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760" y="2476680"/>
            <a:ext cx="3166478" cy="280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2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6638-BA66-C399-8F6E-C4E42ED7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06" y="342181"/>
            <a:ext cx="10831902" cy="1263649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Implementation: Installing Docker &amp; Docker Compose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F671-1BE4-9799-2FAD-C91F85AD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06" y="1866180"/>
            <a:ext cx="10831902" cy="4784786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Install Docker: 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Execute the commands to install and start Docker.</a:t>
            </a:r>
          </a:p>
          <a:p>
            <a:pPr lvl="2"/>
            <a:r>
              <a:rPr lang="de-DE" b="1" i="1" dirty="0">
                <a:solidFill>
                  <a:schemeClr val="bg1"/>
                </a:solidFill>
              </a:rPr>
              <a:t>sudo dnf install docker</a:t>
            </a:r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b="1" i="1" dirty="0">
                <a:solidFill>
                  <a:schemeClr val="bg1"/>
                </a:solidFill>
              </a:rPr>
              <a:t>sudo systemctl start docker</a:t>
            </a:r>
          </a:p>
          <a:p>
            <a:r>
              <a:rPr lang="de-DE" dirty="0">
                <a:solidFill>
                  <a:schemeClr val="bg1"/>
                </a:solidFill>
              </a:rPr>
              <a:t>Enable Docker: 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Ensure Docker starts on boot </a:t>
            </a:r>
          </a:p>
          <a:p>
            <a:pPr lvl="2"/>
            <a:r>
              <a:rPr lang="de-DE" b="1" i="1" dirty="0">
                <a:solidFill>
                  <a:schemeClr val="bg1"/>
                </a:solidFill>
              </a:rPr>
              <a:t>sudo systemctl enable docker</a:t>
            </a:r>
          </a:p>
          <a:p>
            <a:r>
              <a:rPr lang="de-DE" dirty="0">
                <a:solidFill>
                  <a:schemeClr val="bg1"/>
                </a:solidFill>
              </a:rPr>
              <a:t>Install Docker-Compose: 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Use the command to install Docker-Compose</a:t>
            </a:r>
          </a:p>
          <a:p>
            <a:pPr lvl="2"/>
            <a:r>
              <a:rPr lang="de-DE" b="1" i="1" dirty="0">
                <a:solidFill>
                  <a:schemeClr val="bg1"/>
                </a:solidFill>
              </a:rPr>
              <a:t>sudo dnf install docker-compose</a:t>
            </a:r>
            <a:endParaRPr lang="en-DE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6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6638-BA66-C399-8F6E-C4E42ED7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06" y="342181"/>
            <a:ext cx="10831902" cy="1263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Implementation: Deploying Grafana and </a:t>
            </a:r>
            <a:r>
              <a:rPr lang="en-US" dirty="0" err="1">
                <a:solidFill>
                  <a:schemeClr val="bg1"/>
                </a:solidFill>
              </a:rPr>
              <a:t>Traefik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F671-1BE4-9799-2FAD-C91F85AD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06" y="1866180"/>
            <a:ext cx="10831902" cy="4784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a Directory: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a directory for Docker-Compose configuration files and navigate into it.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mkdir</a:t>
            </a:r>
            <a:r>
              <a:rPr lang="en-US" dirty="0">
                <a:solidFill>
                  <a:schemeClr val="bg1"/>
                </a:solidFill>
              </a:rPr>
              <a:t> test</a:t>
            </a:r>
          </a:p>
          <a:p>
            <a:r>
              <a:rPr lang="en-US" dirty="0">
                <a:solidFill>
                  <a:schemeClr val="bg1"/>
                </a:solidFill>
              </a:rPr>
              <a:t>Docker-Compose File: Create a docker compose file with specifications for </a:t>
            </a:r>
            <a:r>
              <a:rPr lang="en-US" dirty="0" err="1">
                <a:solidFill>
                  <a:schemeClr val="bg1"/>
                </a:solidFill>
              </a:rPr>
              <a:t>Traefik</a:t>
            </a:r>
            <a:r>
              <a:rPr lang="en-US" dirty="0">
                <a:solidFill>
                  <a:schemeClr val="bg1"/>
                </a:solidFill>
              </a:rPr>
              <a:t> and Grafana.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Vim docker-</a:t>
            </a:r>
            <a:r>
              <a:rPr lang="en-US" dirty="0" err="1">
                <a:solidFill>
                  <a:schemeClr val="bg1"/>
                </a:solidFill>
              </a:rPr>
              <a:t>compose.yml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Traefik</a:t>
            </a:r>
            <a:r>
              <a:rPr lang="en-US" dirty="0">
                <a:solidFill>
                  <a:schemeClr val="bg1"/>
                </a:solidFill>
              </a:rPr>
              <a:t> Configuration: Configure </a:t>
            </a:r>
            <a:r>
              <a:rPr lang="en-US" dirty="0" err="1">
                <a:solidFill>
                  <a:schemeClr val="bg1"/>
                </a:solidFill>
              </a:rPr>
              <a:t>Traefik</a:t>
            </a:r>
            <a:r>
              <a:rPr lang="en-US" dirty="0">
                <a:solidFill>
                  <a:schemeClr val="bg1"/>
                </a:solidFill>
              </a:rPr>
              <a:t> as a reverse proxy with specific settings, including exposing the API and Docker provider.</a:t>
            </a:r>
          </a:p>
          <a:p>
            <a:r>
              <a:rPr lang="en-US" dirty="0">
                <a:solidFill>
                  <a:schemeClr val="bg1"/>
                </a:solidFill>
              </a:rPr>
              <a:t>Grafana Configuration: Specify Grafana settings, such as the image, environment variables (e.g., admin password), and </a:t>
            </a:r>
            <a:r>
              <a:rPr lang="en-US" dirty="0" err="1">
                <a:solidFill>
                  <a:schemeClr val="bg1"/>
                </a:solidFill>
              </a:rPr>
              <a:t>Traefik</a:t>
            </a:r>
            <a:r>
              <a:rPr lang="en-US" dirty="0">
                <a:solidFill>
                  <a:schemeClr val="bg1"/>
                </a:solidFill>
              </a:rPr>
              <a:t> labels for routing.</a:t>
            </a:r>
          </a:p>
        </p:txBody>
      </p:sp>
    </p:spTree>
    <p:extLst>
      <p:ext uri="{BB962C8B-B14F-4D97-AF65-F5344CB8AC3E}">
        <p14:creationId xmlns:p14="http://schemas.microsoft.com/office/powerpoint/2010/main" val="237989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6638-BA66-C399-8F6E-C4E42ED7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06" y="342181"/>
            <a:ext cx="10831902" cy="12636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Implementation: Grafana config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F671-1BE4-9799-2FAD-C91F85AD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06" y="1127271"/>
            <a:ext cx="10831902" cy="4784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YAML file contains this Grafana configs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B34FE55-832E-90E3-A4F8-5D40890242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15341"/>
              </p:ext>
            </p:extLst>
          </p:nvPr>
        </p:nvGraphicFramePr>
        <p:xfrm>
          <a:off x="688462" y="1795999"/>
          <a:ext cx="10133589" cy="471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115321" imgH="3925300" progId="Word.Document.12">
                  <p:embed/>
                </p:oleObj>
              </mc:Choice>
              <mc:Fallback>
                <p:oleObj name="Document" r:id="rId3" imgW="8115321" imgH="392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462" y="1795999"/>
                        <a:ext cx="10133589" cy="471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573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6638-BA66-C399-8F6E-C4E42ED7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06" y="342181"/>
            <a:ext cx="10831902" cy="12636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Implementation: </a:t>
            </a:r>
            <a:r>
              <a:rPr lang="en-US" dirty="0" err="1">
                <a:solidFill>
                  <a:schemeClr val="bg1"/>
                </a:solidFill>
              </a:rPr>
              <a:t>Traefik</a:t>
            </a:r>
            <a:r>
              <a:rPr lang="en-US" dirty="0">
                <a:solidFill>
                  <a:schemeClr val="bg1"/>
                </a:solidFill>
              </a:rPr>
              <a:t> config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F671-1BE4-9799-2FAD-C91F85AD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06" y="1136508"/>
            <a:ext cx="10831902" cy="47847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YAML file contains these </a:t>
            </a:r>
            <a:r>
              <a:rPr lang="en-US" dirty="0" err="1">
                <a:solidFill>
                  <a:schemeClr val="bg1"/>
                </a:solidFill>
              </a:rPr>
              <a:t>traefik</a:t>
            </a:r>
            <a:r>
              <a:rPr lang="en-US" dirty="0">
                <a:solidFill>
                  <a:schemeClr val="bg1"/>
                </a:solidFill>
              </a:rPr>
              <a:t> configs: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7F05CCF-CED8-58AD-1FD4-275626F34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974816"/>
              </p:ext>
            </p:extLst>
          </p:nvPr>
        </p:nvGraphicFramePr>
        <p:xfrm>
          <a:off x="883515" y="1748847"/>
          <a:ext cx="10763539" cy="5631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9348110" imgH="5419999" progId="Word.Document.12">
                  <p:embed/>
                </p:oleObj>
              </mc:Choice>
              <mc:Fallback>
                <p:oleObj name="Document" r:id="rId3" imgW="9348110" imgH="5419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3515" y="1748847"/>
                        <a:ext cx="10763539" cy="5631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60704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E1833"/>
      </a:dk2>
      <a:lt2>
        <a:srgbClr val="F0F3F1"/>
      </a:lt2>
      <a:accent1>
        <a:srgbClr val="E729B1"/>
      </a:accent1>
      <a:accent2>
        <a:srgbClr val="BC17D5"/>
      </a:accent2>
      <a:accent3>
        <a:srgbClr val="7E29E7"/>
      </a:accent3>
      <a:accent4>
        <a:srgbClr val="322DD9"/>
      </a:accent4>
      <a:accent5>
        <a:srgbClr val="2972E7"/>
      </a:accent5>
      <a:accent6>
        <a:srgbClr val="17AFD5"/>
      </a:accent6>
      <a:hlink>
        <a:srgbClr val="3F5BBF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1350</Words>
  <Application>Microsoft Office PowerPoint</Application>
  <PresentationFormat>Widescreen</PresentationFormat>
  <Paragraphs>161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Nova Cond</vt:lpstr>
      <vt:lpstr>Calibri</vt:lpstr>
      <vt:lpstr>Impact</vt:lpstr>
      <vt:lpstr>Söhne</vt:lpstr>
      <vt:lpstr>TornVTI</vt:lpstr>
      <vt:lpstr>Microsoft Word Document</vt:lpstr>
      <vt:lpstr>DevOps Task Implementation</vt:lpstr>
      <vt:lpstr>Contents </vt:lpstr>
      <vt:lpstr>Problem Statement: Deploying Grafana and Traefik on a Virtual Machine</vt:lpstr>
      <vt:lpstr>The following tools were utilized to solve the problem statement</vt:lpstr>
      <vt:lpstr>Implementation: setting up the Virtual Machine</vt:lpstr>
      <vt:lpstr>Implementation: Installing Docker &amp; Docker Compose</vt:lpstr>
      <vt:lpstr>Implementation: Deploying Grafana and Traefik</vt:lpstr>
      <vt:lpstr>Implementation: Grafana config</vt:lpstr>
      <vt:lpstr>Implementation: Traefik config</vt:lpstr>
      <vt:lpstr>Implementation: Accessing Grafana and Traefik</vt:lpstr>
      <vt:lpstr>Implementation: deploying Grafana and Traefik</vt:lpstr>
      <vt:lpstr>Results</vt:lpstr>
      <vt:lpstr>Results</vt:lpstr>
      <vt:lpstr>Results</vt:lpstr>
      <vt:lpstr>Challenges faced</vt:lpstr>
      <vt:lpstr>Vision for Production Scalability and Security</vt:lpstr>
      <vt:lpstr>Vision for Production Scalability and Security</vt:lpstr>
      <vt:lpstr>Thank you for your time and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Task Implementation</dc:title>
  <dc:creator>Rishabh Khari</dc:creator>
  <cp:lastModifiedBy>Rishabh Khari</cp:lastModifiedBy>
  <cp:revision>3</cp:revision>
  <dcterms:created xsi:type="dcterms:W3CDTF">2023-12-19T09:45:52Z</dcterms:created>
  <dcterms:modified xsi:type="dcterms:W3CDTF">2023-12-19T11:57:36Z</dcterms:modified>
</cp:coreProperties>
</file>