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lear Sans" panose="020B0604020202020204" charset="0"/>
      <p:regular r:id="rId22"/>
    </p:embeddedFont>
    <p:embeddedFont>
      <p:font typeface="Clear Sans Bold" panose="020B0604020202020204" charset="0"/>
      <p:regular r:id="rId23"/>
    </p:embeddedFont>
    <p:embeddedFont>
      <p:font typeface="Impact" panose="020B0806030902050204" pitchFamily="3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15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524000" y="2312690"/>
            <a:ext cx="14652571" cy="2976520"/>
          </a:xfrm>
          <a:prstGeom prst="rect">
            <a:avLst/>
          </a:prstGeom>
        </p:spPr>
        <p:txBody>
          <a:bodyPr wrap="square" lIns="0" tIns="0" rIns="0" bIns="0" rtlCol="0" anchor="t">
            <a:spAutoFit/>
          </a:bodyPr>
          <a:lstStyle/>
          <a:p>
            <a:pPr algn="ctr">
              <a:lnSpc>
                <a:spcPts val="3206"/>
              </a:lnSpc>
            </a:pPr>
            <a:r>
              <a:rPr lang="en-US" sz="6600" b="1" dirty="0">
                <a:solidFill>
                  <a:srgbClr val="262F43"/>
                </a:solidFill>
                <a:latin typeface="Clear Sans Bold"/>
                <a:ea typeface="Clear Sans Bold"/>
                <a:cs typeface="Clear Sans Bold"/>
                <a:sym typeface="Clear Sans Bold"/>
              </a:rPr>
              <a:t>Suspicious Activity Recognition from </a:t>
            </a:r>
          </a:p>
          <a:p>
            <a:pPr algn="ctr">
              <a:lnSpc>
                <a:spcPts val="3206"/>
              </a:lnSpc>
            </a:pPr>
            <a:endParaRPr lang="en-US" sz="6600" b="1" dirty="0">
              <a:solidFill>
                <a:srgbClr val="262F43"/>
              </a:solidFill>
              <a:latin typeface="Clear Sans Bold"/>
              <a:ea typeface="Clear Sans Bold"/>
              <a:cs typeface="Clear Sans Bold"/>
              <a:sym typeface="Clear Sans Bold"/>
            </a:endParaRPr>
          </a:p>
          <a:p>
            <a:pPr algn="ctr">
              <a:lnSpc>
                <a:spcPts val="3206"/>
              </a:lnSpc>
            </a:pPr>
            <a:r>
              <a:rPr lang="en-US" sz="6600" b="1" dirty="0">
                <a:solidFill>
                  <a:srgbClr val="262F43"/>
                </a:solidFill>
                <a:latin typeface="Clear Sans Bold"/>
                <a:ea typeface="Clear Sans Bold"/>
                <a:cs typeface="Clear Sans Bold"/>
                <a:sym typeface="Clear Sans Bold"/>
              </a:rPr>
              <a:t>a Live Video</a:t>
            </a:r>
          </a:p>
          <a:p>
            <a:pPr algn="ctr">
              <a:lnSpc>
                <a:spcPts val="3206"/>
              </a:lnSpc>
            </a:pPr>
            <a:endParaRPr lang="en-US" sz="6600" b="1" dirty="0">
              <a:solidFill>
                <a:srgbClr val="262F43"/>
              </a:solidFill>
              <a:latin typeface="Clear Sans Bold"/>
              <a:ea typeface="Clear Sans Bold"/>
              <a:cs typeface="Clear Sans Bold"/>
              <a:sym typeface="Clear Sans Bold"/>
            </a:endParaRPr>
          </a:p>
          <a:p>
            <a:pPr algn="ctr">
              <a:lnSpc>
                <a:spcPts val="3206"/>
              </a:lnSpc>
            </a:pPr>
            <a:r>
              <a:rPr lang="en-US" sz="6600" b="1" dirty="0">
                <a:solidFill>
                  <a:srgbClr val="262F43"/>
                </a:solidFill>
                <a:latin typeface="Clear Sans Bold"/>
                <a:ea typeface="Clear Sans Bold"/>
                <a:cs typeface="Clear Sans Bold"/>
                <a:sym typeface="Clear Sans Bold"/>
              </a:rPr>
              <a:t> using</a:t>
            </a:r>
          </a:p>
          <a:p>
            <a:pPr algn="ctr">
              <a:lnSpc>
                <a:spcPts val="3206"/>
              </a:lnSpc>
            </a:pPr>
            <a:endParaRPr lang="en-US" sz="6600" b="1" dirty="0">
              <a:solidFill>
                <a:srgbClr val="262F43"/>
              </a:solidFill>
              <a:latin typeface="Clear Sans Bold"/>
              <a:ea typeface="Clear Sans Bold"/>
              <a:cs typeface="Clear Sans Bold"/>
              <a:sym typeface="Clear Sans Bold"/>
            </a:endParaRPr>
          </a:p>
          <a:p>
            <a:pPr algn="ctr">
              <a:lnSpc>
                <a:spcPts val="3206"/>
              </a:lnSpc>
            </a:pPr>
            <a:r>
              <a:rPr lang="en-US" sz="6600" b="1" dirty="0">
                <a:solidFill>
                  <a:srgbClr val="262F43"/>
                </a:solidFill>
                <a:latin typeface="Clear Sans Bold"/>
                <a:ea typeface="Clear Sans Bold"/>
                <a:cs typeface="Clear Sans Bold"/>
                <a:sym typeface="Clear Sans Bold"/>
              </a:rPr>
              <a:t> Deep Learning</a:t>
            </a:r>
          </a:p>
        </p:txBody>
      </p:sp>
      <p:sp>
        <p:nvSpPr>
          <p:cNvPr id="22" name="TextBox 22"/>
          <p:cNvSpPr txBox="1"/>
          <p:nvPr/>
        </p:nvSpPr>
        <p:spPr>
          <a:xfrm>
            <a:off x="4946415" y="5949193"/>
            <a:ext cx="7807739" cy="2824644"/>
          </a:xfrm>
          <a:prstGeom prst="rect">
            <a:avLst/>
          </a:prstGeom>
        </p:spPr>
        <p:txBody>
          <a:bodyPr lIns="0" tIns="0" rIns="0" bIns="0" rtlCol="0" anchor="t">
            <a:spAutoFit/>
          </a:bodyPr>
          <a:lstStyle/>
          <a:p>
            <a:pPr algn="ctr">
              <a:lnSpc>
                <a:spcPts val="3206"/>
              </a:lnSpc>
            </a:pPr>
            <a:r>
              <a:rPr lang="en-US" sz="3206" dirty="0">
                <a:solidFill>
                  <a:srgbClr val="262F43"/>
                </a:solidFill>
                <a:latin typeface="Clear Sans"/>
                <a:ea typeface="Clear Sans"/>
                <a:cs typeface="Clear Sans"/>
                <a:sym typeface="Clear Sans"/>
              </a:rPr>
              <a:t>Rishabh Kumar </a:t>
            </a:r>
            <a:r>
              <a:rPr lang="en-US" sz="3206" dirty="0" err="1">
                <a:solidFill>
                  <a:srgbClr val="262F43"/>
                </a:solidFill>
                <a:latin typeface="Clear Sans"/>
                <a:ea typeface="Clear Sans"/>
                <a:cs typeface="Clear Sans"/>
                <a:sym typeface="Clear Sans"/>
              </a:rPr>
              <a:t>Panthri</a:t>
            </a:r>
            <a:endParaRPr lang="en-US" sz="3206" dirty="0">
              <a:solidFill>
                <a:srgbClr val="262F43"/>
              </a:solidFill>
              <a:latin typeface="Clear Sans"/>
              <a:ea typeface="Clear Sans"/>
              <a:cs typeface="Clear Sans"/>
              <a:sym typeface="Clear Sans"/>
            </a:endParaRPr>
          </a:p>
          <a:p>
            <a:pPr algn="ctr">
              <a:lnSpc>
                <a:spcPts val="3206"/>
              </a:lnSpc>
            </a:pPr>
            <a:r>
              <a:rPr lang="en-US" sz="3206" dirty="0">
                <a:solidFill>
                  <a:srgbClr val="262F43"/>
                </a:solidFill>
                <a:latin typeface="Clear Sans"/>
                <a:ea typeface="Clear Sans"/>
                <a:cs typeface="Clear Sans"/>
                <a:sym typeface="Clear Sans"/>
              </a:rPr>
              <a:t>Mohan Paliwal</a:t>
            </a:r>
          </a:p>
          <a:p>
            <a:pPr algn="ctr">
              <a:lnSpc>
                <a:spcPts val="3206"/>
              </a:lnSpc>
            </a:pPr>
            <a:r>
              <a:rPr lang="en-US" sz="3206" dirty="0">
                <a:solidFill>
                  <a:srgbClr val="262F43"/>
                </a:solidFill>
                <a:latin typeface="Clear Sans"/>
                <a:ea typeface="Clear Sans"/>
                <a:cs typeface="Clear Sans"/>
                <a:sym typeface="Clear Sans"/>
              </a:rPr>
              <a:t>Abhigyan Tomar </a:t>
            </a:r>
          </a:p>
          <a:p>
            <a:pPr algn="ctr">
              <a:lnSpc>
                <a:spcPts val="3206"/>
              </a:lnSpc>
            </a:pPr>
            <a:r>
              <a:rPr lang="en-US" sz="3206" dirty="0">
                <a:solidFill>
                  <a:srgbClr val="262F43"/>
                </a:solidFill>
                <a:latin typeface="Clear Sans"/>
                <a:ea typeface="Clear Sans"/>
                <a:cs typeface="Clear Sans"/>
                <a:sym typeface="Clear Sans"/>
              </a:rPr>
              <a:t>Ms. Nishu Gupta</a:t>
            </a:r>
          </a:p>
          <a:p>
            <a:pPr algn="ctr">
              <a:lnSpc>
                <a:spcPts val="3206"/>
              </a:lnSpc>
            </a:pPr>
            <a:r>
              <a:rPr lang="en-US" sz="3206" dirty="0">
                <a:solidFill>
                  <a:srgbClr val="262F43"/>
                </a:solidFill>
                <a:latin typeface="Clear Sans"/>
                <a:ea typeface="Clear Sans"/>
                <a:cs typeface="Clear Sans"/>
                <a:sym typeface="Clear Sans"/>
              </a:rPr>
              <a:t>Dr. Jitendra Kumar Seth</a:t>
            </a:r>
          </a:p>
          <a:p>
            <a:pPr algn="ctr">
              <a:lnSpc>
                <a:spcPts val="3206"/>
              </a:lnSpc>
            </a:pPr>
            <a:endParaRPr lang="en-US" sz="3206" dirty="0">
              <a:solidFill>
                <a:srgbClr val="262F43"/>
              </a:solidFill>
              <a:latin typeface="Clear Sans"/>
              <a:ea typeface="Clear Sans"/>
              <a:cs typeface="Clear Sans"/>
              <a:sym typeface="Clear Sans"/>
            </a:endParaRPr>
          </a:p>
          <a:p>
            <a:pPr algn="ctr">
              <a:lnSpc>
                <a:spcPts val="3206"/>
              </a:lnSpc>
            </a:pPr>
            <a:r>
              <a:rPr lang="en-US" sz="3206" dirty="0">
                <a:solidFill>
                  <a:srgbClr val="262F43"/>
                </a:solidFill>
                <a:latin typeface="Clear Sans"/>
                <a:ea typeface="Clear Sans"/>
                <a:cs typeface="Clear Sans"/>
                <a:sym typeface="Clear Sans"/>
              </a:rPr>
              <a:t>KIET Group Of Institutions, Ghaziabad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328827"/>
            <a:ext cx="14079111"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PROPOSED SYSTEM</a:t>
            </a:r>
          </a:p>
        </p:txBody>
      </p:sp>
      <p:sp>
        <p:nvSpPr>
          <p:cNvPr id="21" name="TextBox 21"/>
          <p:cNvSpPr txBox="1"/>
          <p:nvPr/>
        </p:nvSpPr>
        <p:spPr>
          <a:xfrm>
            <a:off x="3989154" y="4365986"/>
            <a:ext cx="10309692" cy="2692871"/>
          </a:xfrm>
          <a:prstGeom prst="rect">
            <a:avLst/>
          </a:prstGeom>
        </p:spPr>
        <p:txBody>
          <a:bodyPr lIns="0" tIns="0" rIns="0" bIns="0" rtlCol="0" anchor="t">
            <a:spAutoFit/>
          </a:bodyPr>
          <a:lstStyle/>
          <a:p>
            <a:pPr algn="ctr">
              <a:lnSpc>
                <a:spcPts val="4349"/>
              </a:lnSpc>
            </a:pPr>
            <a:r>
              <a:rPr lang="en-US" sz="3106">
                <a:solidFill>
                  <a:srgbClr val="262F43"/>
                </a:solidFill>
                <a:latin typeface="Clear Sans"/>
                <a:ea typeface="Clear Sans"/>
                <a:cs typeface="Clear Sans"/>
                <a:sym typeface="Clear Sans"/>
              </a:rPr>
              <a:t>The proposed system includes YOLOv8 for efficient real-time person detection, ResNet34 as a robust feature extractor for visual patterns, and a Transformer encoder to capture temporal dependencies and contextual relationships between frames.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028501"/>
            <a:ext cx="14079111" cy="3168934"/>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ARCHITECTURE OF PROPOSED SYSTEM</a:t>
            </a:r>
          </a:p>
        </p:txBody>
      </p:sp>
      <p:sp>
        <p:nvSpPr>
          <p:cNvPr id="21" name="TextBox 21"/>
          <p:cNvSpPr txBox="1"/>
          <p:nvPr/>
        </p:nvSpPr>
        <p:spPr>
          <a:xfrm>
            <a:off x="3989154" y="4771863"/>
            <a:ext cx="10309692" cy="3778721"/>
          </a:xfrm>
          <a:prstGeom prst="rect">
            <a:avLst/>
          </a:prstGeom>
        </p:spPr>
        <p:txBody>
          <a:bodyPr lIns="0" tIns="0" rIns="0" bIns="0" rtlCol="0" anchor="t">
            <a:spAutoFit/>
          </a:bodyPr>
          <a:lstStyle/>
          <a:p>
            <a:pPr algn="ctr">
              <a:lnSpc>
                <a:spcPts val="4349"/>
              </a:lnSpc>
            </a:pPr>
            <a:r>
              <a:rPr lang="en-US" sz="3106">
                <a:solidFill>
                  <a:srgbClr val="262F43"/>
                </a:solidFill>
                <a:latin typeface="Clear Sans"/>
                <a:ea typeface="Clear Sans"/>
                <a:cs typeface="Clear Sans"/>
                <a:sym typeface="Clear Sans"/>
              </a:rPr>
              <a:t>The architecture of the proposed system involves several stages, starting from using the UCF101 Dataset, frame extraction, person detection using YOLOv8, preparing datasets for ResNet34 and Transformer, training the models, and evaluating the performance. The process includes features like person scoring, smart frame sampling, and strong regularization techniques.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3262918" y="1028700"/>
            <a:ext cx="6775209" cy="8806112"/>
          </a:xfrm>
          <a:custGeom>
            <a:avLst/>
            <a:gdLst/>
            <a:ahLst/>
            <a:cxnLst/>
            <a:rect l="l" t="t" r="r" b="b"/>
            <a:pathLst>
              <a:path w="6775209" h="8806112">
                <a:moveTo>
                  <a:pt x="0" y="0"/>
                </a:moveTo>
                <a:lnTo>
                  <a:pt x="6775210" y="0"/>
                </a:lnTo>
                <a:lnTo>
                  <a:pt x="6775210" y="8806112"/>
                </a:lnTo>
                <a:lnTo>
                  <a:pt x="0" y="8806112"/>
                </a:lnTo>
                <a:lnTo>
                  <a:pt x="0" y="0"/>
                </a:lnTo>
                <a:close/>
              </a:path>
            </a:pathLst>
          </a:custGeom>
          <a:blipFill>
            <a:blip r:embed="rId6"/>
            <a:stretch>
              <a:fillRect l="-2546" t="-1119"/>
            </a:stretch>
          </a:blipFill>
        </p:spPr>
      </p:sp>
      <p:sp>
        <p:nvSpPr>
          <p:cNvPr id="21" name="Freeform 21"/>
          <p:cNvSpPr/>
          <p:nvPr/>
        </p:nvSpPr>
        <p:spPr>
          <a:xfrm>
            <a:off x="10038128" y="1028700"/>
            <a:ext cx="5130648" cy="8806112"/>
          </a:xfrm>
          <a:custGeom>
            <a:avLst/>
            <a:gdLst/>
            <a:ahLst/>
            <a:cxnLst/>
            <a:rect l="l" t="t" r="r" b="b"/>
            <a:pathLst>
              <a:path w="5130648" h="8806112">
                <a:moveTo>
                  <a:pt x="0" y="0"/>
                </a:moveTo>
                <a:lnTo>
                  <a:pt x="5130647" y="0"/>
                </a:lnTo>
                <a:lnTo>
                  <a:pt x="5130647" y="8806112"/>
                </a:lnTo>
                <a:lnTo>
                  <a:pt x="0" y="8806112"/>
                </a:lnTo>
                <a:lnTo>
                  <a:pt x="0" y="0"/>
                </a:lnTo>
                <a:close/>
              </a:path>
            </a:pathLst>
          </a:custGeom>
          <a:blipFill>
            <a:blip r:embed="rId7"/>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028501"/>
            <a:ext cx="14079111" cy="3168934"/>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FEATURES OF </a:t>
            </a:r>
          </a:p>
          <a:p>
            <a:pPr algn="ctr">
              <a:lnSpc>
                <a:spcPts val="10842"/>
              </a:lnSpc>
            </a:pPr>
            <a:r>
              <a:rPr lang="en-US" sz="13222">
                <a:solidFill>
                  <a:srgbClr val="262F43"/>
                </a:solidFill>
                <a:latin typeface="Impact"/>
                <a:ea typeface="Impact"/>
                <a:cs typeface="Impact"/>
                <a:sym typeface="Impact"/>
              </a:rPr>
              <a:t>PROPOSED SYSTEM</a:t>
            </a:r>
          </a:p>
        </p:txBody>
      </p:sp>
      <p:sp>
        <p:nvSpPr>
          <p:cNvPr id="21" name="TextBox 21"/>
          <p:cNvSpPr txBox="1"/>
          <p:nvPr/>
        </p:nvSpPr>
        <p:spPr>
          <a:xfrm>
            <a:off x="3989154" y="4771863"/>
            <a:ext cx="10309692" cy="3778721"/>
          </a:xfrm>
          <a:prstGeom prst="rect">
            <a:avLst/>
          </a:prstGeom>
        </p:spPr>
        <p:txBody>
          <a:bodyPr lIns="0" tIns="0" rIns="0" bIns="0" rtlCol="0" anchor="t">
            <a:spAutoFit/>
          </a:bodyPr>
          <a:lstStyle/>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Person Scoring &amp; Selection</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Filters out irrelevant people using bounding box score (centered, large).</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Improves action focus and classification accuracy.</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Smart Frame Sampling (Interval = 8)</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Avoids redundancy, captures key motion.</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Faster training, more temporal diversity.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3989154" y="745747"/>
            <a:ext cx="10309692" cy="8665046"/>
          </a:xfrm>
          <a:prstGeom prst="rect">
            <a:avLst/>
          </a:prstGeom>
        </p:spPr>
        <p:txBody>
          <a:bodyPr lIns="0" tIns="0" rIns="0" bIns="0" rtlCol="0" anchor="t">
            <a:spAutoFit/>
          </a:bodyPr>
          <a:lstStyle/>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ResNet + Transformer (vs. 3D-CNN or LSTM)</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ResNet handles spatial info; Transformer models sequence.</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Better generalization, simpler pipeline.art Frame Sampling (Interval = 8)</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Strong Regularization</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MixUp, label smoothing, dropout, grad clipping.</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Less overfitting, smoother learning.</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Learnable Attention Pooling</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Learns which frames matter most.</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More focused, robust predictions.</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Solves Vanishing/Exploding Gradients</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Transformers with residuals + normalization handle deep sequences.</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Gradient clipping prevents instability during training.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028501"/>
            <a:ext cx="14079111" cy="4543885"/>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DATASET AND EXPERIMENTAL SETUP</a:t>
            </a:r>
          </a:p>
          <a:p>
            <a:pPr algn="ctr">
              <a:lnSpc>
                <a:spcPts val="10842"/>
              </a:lnSpc>
            </a:pPr>
            <a:endParaRPr lang="en-US" sz="13222">
              <a:solidFill>
                <a:srgbClr val="262F43"/>
              </a:solidFill>
              <a:latin typeface="Impact"/>
              <a:ea typeface="Impact"/>
              <a:cs typeface="Impact"/>
              <a:sym typeface="Impact"/>
            </a:endParaRPr>
          </a:p>
        </p:txBody>
      </p:sp>
      <p:sp>
        <p:nvSpPr>
          <p:cNvPr id="21" name="TextBox 21"/>
          <p:cNvSpPr txBox="1"/>
          <p:nvPr/>
        </p:nvSpPr>
        <p:spPr>
          <a:xfrm>
            <a:off x="3989154" y="4771863"/>
            <a:ext cx="10309692" cy="4864571"/>
          </a:xfrm>
          <a:prstGeom prst="rect">
            <a:avLst/>
          </a:prstGeom>
        </p:spPr>
        <p:txBody>
          <a:bodyPr lIns="0" tIns="0" rIns="0" bIns="0" rtlCol="0" anchor="t">
            <a:spAutoFit/>
          </a:bodyPr>
          <a:lstStyle/>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The dataset UCF101 was available on Kaggle </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The experiment was conducted on Kaggle notebook with Nvidia Tesla P100 GPU </a:t>
            </a:r>
          </a:p>
          <a:p>
            <a:pPr marL="670684" lvl="1" indent="-335342" algn="l">
              <a:lnSpc>
                <a:spcPts val="4349"/>
              </a:lnSpc>
              <a:buFont typeface="Arial"/>
              <a:buChar char="•"/>
            </a:pPr>
            <a:r>
              <a:rPr lang="en-US" sz="3106">
                <a:solidFill>
                  <a:srgbClr val="262F43"/>
                </a:solidFill>
                <a:latin typeface="Clear Sans"/>
                <a:ea typeface="Clear Sans"/>
                <a:cs typeface="Clear Sans"/>
                <a:sym typeface="Clear Sans"/>
              </a:rPr>
              <a:t>The major libraries used were </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Ultralytics for Yolo</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 OpenCV for image extraction</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 Pytorch for transformer encoder and ResNet34.</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PIL for image processing</a:t>
            </a:r>
          </a:p>
          <a:p>
            <a:pPr marL="1341367" lvl="2" indent="-447122" algn="l">
              <a:lnSpc>
                <a:spcPts val="4349"/>
              </a:lnSpc>
              <a:buFont typeface="Arial"/>
              <a:buChar char="⚬"/>
            </a:pPr>
            <a:r>
              <a:rPr lang="en-US" sz="3106">
                <a:solidFill>
                  <a:srgbClr val="262F43"/>
                </a:solidFill>
                <a:latin typeface="Clear Sans"/>
                <a:ea typeface="Clear Sans"/>
                <a:cs typeface="Clear Sans"/>
                <a:sym typeface="Clear Sans"/>
              </a:rPr>
              <a:t>tqdm for progress bars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9144000" y="4240606"/>
            <a:ext cx="7350323" cy="3471855"/>
          </a:xfrm>
          <a:custGeom>
            <a:avLst/>
            <a:gdLst/>
            <a:ahLst/>
            <a:cxnLst/>
            <a:rect l="l" t="t" r="r" b="b"/>
            <a:pathLst>
              <a:path w="7350323" h="3471855">
                <a:moveTo>
                  <a:pt x="0" y="0"/>
                </a:moveTo>
                <a:lnTo>
                  <a:pt x="7350323" y="0"/>
                </a:lnTo>
                <a:lnTo>
                  <a:pt x="7350323" y="3471854"/>
                </a:lnTo>
                <a:lnTo>
                  <a:pt x="0" y="3471854"/>
                </a:lnTo>
                <a:lnTo>
                  <a:pt x="0" y="0"/>
                </a:lnTo>
                <a:close/>
              </a:path>
            </a:pathLst>
          </a:custGeom>
          <a:blipFill>
            <a:blip r:embed="rId6"/>
            <a:stretch>
              <a:fillRect/>
            </a:stretch>
          </a:blipFill>
        </p:spPr>
      </p:sp>
      <p:sp>
        <p:nvSpPr>
          <p:cNvPr id="21" name="TextBox 21"/>
          <p:cNvSpPr txBox="1"/>
          <p:nvPr/>
        </p:nvSpPr>
        <p:spPr>
          <a:xfrm>
            <a:off x="3925005" y="2294693"/>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RESULTS</a:t>
            </a:r>
          </a:p>
        </p:txBody>
      </p:sp>
      <p:sp>
        <p:nvSpPr>
          <p:cNvPr id="22" name="TextBox 22"/>
          <p:cNvSpPr txBox="1"/>
          <p:nvPr/>
        </p:nvSpPr>
        <p:spPr>
          <a:xfrm>
            <a:off x="3521809" y="3889736"/>
            <a:ext cx="5509092" cy="4321646"/>
          </a:xfrm>
          <a:prstGeom prst="rect">
            <a:avLst/>
          </a:prstGeom>
        </p:spPr>
        <p:txBody>
          <a:bodyPr lIns="0" tIns="0" rIns="0" bIns="0" rtlCol="0" anchor="t">
            <a:spAutoFit/>
          </a:bodyPr>
          <a:lstStyle/>
          <a:p>
            <a:pPr algn="l">
              <a:lnSpc>
                <a:spcPts val="4349"/>
              </a:lnSpc>
            </a:pPr>
            <a:r>
              <a:rPr lang="en-US" sz="3106">
                <a:solidFill>
                  <a:srgbClr val="262F43"/>
                </a:solidFill>
                <a:latin typeface="Clear Sans"/>
                <a:ea typeface="Clear Sans"/>
                <a:cs typeface="Clear Sans"/>
                <a:sym typeface="Clear Sans"/>
              </a:rPr>
              <a:t>The standalone ResNet-34 model achieved 91.17% accuracy in frame classification. When considering averaging of frame-wise classification of a video, the accuracy was 82.96%.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9006606" y="4271882"/>
            <a:ext cx="7487717" cy="3409301"/>
          </a:xfrm>
          <a:custGeom>
            <a:avLst/>
            <a:gdLst/>
            <a:ahLst/>
            <a:cxnLst/>
            <a:rect l="l" t="t" r="r" b="b"/>
            <a:pathLst>
              <a:path w="7487717" h="3409301">
                <a:moveTo>
                  <a:pt x="0" y="0"/>
                </a:moveTo>
                <a:lnTo>
                  <a:pt x="7487717" y="0"/>
                </a:lnTo>
                <a:lnTo>
                  <a:pt x="7487717" y="3409301"/>
                </a:lnTo>
                <a:lnTo>
                  <a:pt x="0" y="3409301"/>
                </a:lnTo>
                <a:lnTo>
                  <a:pt x="0" y="0"/>
                </a:lnTo>
                <a:close/>
              </a:path>
            </a:pathLst>
          </a:custGeom>
          <a:blipFill>
            <a:blip r:embed="rId6"/>
            <a:stretch>
              <a:fillRect/>
            </a:stretch>
          </a:blipFill>
        </p:spPr>
      </p:sp>
      <p:sp>
        <p:nvSpPr>
          <p:cNvPr id="21" name="TextBox 21"/>
          <p:cNvSpPr txBox="1"/>
          <p:nvPr/>
        </p:nvSpPr>
        <p:spPr>
          <a:xfrm>
            <a:off x="3925005" y="2294693"/>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RESULTS</a:t>
            </a:r>
          </a:p>
        </p:txBody>
      </p:sp>
      <p:sp>
        <p:nvSpPr>
          <p:cNvPr id="22" name="TextBox 22"/>
          <p:cNvSpPr txBox="1"/>
          <p:nvPr/>
        </p:nvSpPr>
        <p:spPr>
          <a:xfrm>
            <a:off x="3497514" y="4601522"/>
            <a:ext cx="5509092" cy="2692871"/>
          </a:xfrm>
          <a:prstGeom prst="rect">
            <a:avLst/>
          </a:prstGeom>
        </p:spPr>
        <p:txBody>
          <a:bodyPr lIns="0" tIns="0" rIns="0" bIns="0" rtlCol="0" anchor="t">
            <a:spAutoFit/>
          </a:bodyPr>
          <a:lstStyle/>
          <a:p>
            <a:pPr algn="l">
              <a:lnSpc>
                <a:spcPts val="4349"/>
              </a:lnSpc>
            </a:pPr>
            <a:r>
              <a:rPr lang="en-US" sz="3106">
                <a:solidFill>
                  <a:srgbClr val="262F43"/>
                </a:solidFill>
                <a:latin typeface="Clear Sans"/>
                <a:ea typeface="Clear Sans"/>
                <a:cs typeface="Clear Sans"/>
                <a:sym typeface="Clear Sans"/>
              </a:rPr>
              <a:t>Integrating ResNet-34 with a Transformer encoder significantly improved performance, achieving an accuracy of 94.22%.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4564028" y="1758570"/>
            <a:ext cx="9159943"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CONCLUSION</a:t>
            </a:r>
          </a:p>
        </p:txBody>
      </p:sp>
      <p:grpSp>
        <p:nvGrpSpPr>
          <p:cNvPr id="21" name="Group 21"/>
          <p:cNvGrpSpPr/>
          <p:nvPr/>
        </p:nvGrpSpPr>
        <p:grpSpPr>
          <a:xfrm>
            <a:off x="2953056" y="5197046"/>
            <a:ext cx="529042" cy="52904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4" name="Group 24"/>
          <p:cNvGrpSpPr/>
          <p:nvPr/>
        </p:nvGrpSpPr>
        <p:grpSpPr>
          <a:xfrm>
            <a:off x="2953056" y="6554847"/>
            <a:ext cx="529042" cy="52904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7" name="Group 27"/>
          <p:cNvGrpSpPr/>
          <p:nvPr/>
        </p:nvGrpSpPr>
        <p:grpSpPr>
          <a:xfrm>
            <a:off x="2953056" y="8158082"/>
            <a:ext cx="529042" cy="52904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3760860" y="8041804"/>
            <a:ext cx="12354817" cy="214994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Tackled key model issues:</a:t>
            </a:r>
            <a:r>
              <a:rPr lang="en-US" sz="3106">
                <a:solidFill>
                  <a:srgbClr val="262F43"/>
                </a:solidFill>
                <a:latin typeface="Clear Sans"/>
                <a:ea typeface="Clear Sans"/>
                <a:cs typeface="Clear Sans"/>
                <a:sym typeface="Clear Sans"/>
              </a:rPr>
              <a:t> Vanishing/Exploding gradients handled with Batch Normalization and Gradient Clipping. Dual pooling and Transformer attention enhanced temporal and spatial feature extraction.</a:t>
            </a:r>
          </a:p>
        </p:txBody>
      </p:sp>
      <p:sp>
        <p:nvSpPr>
          <p:cNvPr id="31" name="TextBox 31"/>
          <p:cNvSpPr txBox="1"/>
          <p:nvPr/>
        </p:nvSpPr>
        <p:spPr>
          <a:xfrm>
            <a:off x="3760860" y="6258745"/>
            <a:ext cx="12354817" cy="160702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Real-time Capabilities</a:t>
            </a:r>
            <a:r>
              <a:rPr lang="en-US" sz="3106">
                <a:solidFill>
                  <a:srgbClr val="262F43"/>
                </a:solidFill>
                <a:latin typeface="Clear Sans"/>
                <a:ea typeface="Clear Sans"/>
                <a:cs typeface="Clear Sans"/>
                <a:sym typeface="Clear Sans"/>
              </a:rPr>
              <a:t> Included real-time capabilities with context-aware alarm triggers, mixed precision training, and dynamic learning rate scheduling.</a:t>
            </a:r>
          </a:p>
        </p:txBody>
      </p:sp>
      <p:sp>
        <p:nvSpPr>
          <p:cNvPr id="32" name="TextBox 32"/>
          <p:cNvSpPr txBox="1"/>
          <p:nvPr/>
        </p:nvSpPr>
        <p:spPr>
          <a:xfrm>
            <a:off x="3760860" y="4845762"/>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Performance Improvement:</a:t>
            </a:r>
            <a:r>
              <a:rPr lang="en-US" sz="3106">
                <a:solidFill>
                  <a:srgbClr val="262F43"/>
                </a:solidFill>
                <a:latin typeface="Clear Sans"/>
                <a:ea typeface="Clear Sans"/>
                <a:cs typeface="Clear Sans"/>
                <a:sym typeface="Clear Sans"/>
              </a:rPr>
              <a:t> Accuracy improved from 82.96% to 94.22%, and test loss reduced from 0.8344 to 0.4161.</a:t>
            </a:r>
          </a:p>
        </p:txBody>
      </p:sp>
      <p:sp>
        <p:nvSpPr>
          <p:cNvPr id="33" name="TextBox 33"/>
          <p:cNvSpPr txBox="1"/>
          <p:nvPr/>
        </p:nvSpPr>
        <p:spPr>
          <a:xfrm>
            <a:off x="3760860" y="3446447"/>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Hybrid Model Development:</a:t>
            </a:r>
            <a:r>
              <a:rPr lang="en-US" sz="3106">
                <a:solidFill>
                  <a:srgbClr val="262F43"/>
                </a:solidFill>
                <a:latin typeface="Clear Sans"/>
                <a:ea typeface="Clear Sans"/>
                <a:cs typeface="Clear Sans"/>
                <a:sym typeface="Clear Sans"/>
              </a:rPr>
              <a:t> Developed a hybrid model combining ResNet34 and Transformer Encoder for suspicious activity detection.</a:t>
            </a:r>
          </a:p>
        </p:txBody>
      </p:sp>
      <p:grpSp>
        <p:nvGrpSpPr>
          <p:cNvPr id="34" name="Group 34"/>
          <p:cNvGrpSpPr/>
          <p:nvPr/>
        </p:nvGrpSpPr>
        <p:grpSpPr>
          <a:xfrm>
            <a:off x="2953056" y="3554334"/>
            <a:ext cx="529042" cy="529042"/>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3430485" y="2438718"/>
            <a:ext cx="1142703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FUTURE SCOPE</a:t>
            </a:r>
          </a:p>
        </p:txBody>
      </p:sp>
      <p:sp>
        <p:nvSpPr>
          <p:cNvPr id="21" name="TextBox 21"/>
          <p:cNvSpPr txBox="1"/>
          <p:nvPr/>
        </p:nvSpPr>
        <p:spPr>
          <a:xfrm>
            <a:off x="4959793" y="4306288"/>
            <a:ext cx="9280992" cy="5407496"/>
          </a:xfrm>
          <a:prstGeom prst="rect">
            <a:avLst/>
          </a:prstGeom>
        </p:spPr>
        <p:txBody>
          <a:bodyPr lIns="0" tIns="0" rIns="0" bIns="0" rtlCol="0" anchor="t">
            <a:spAutoFit/>
          </a:bodyPr>
          <a:lstStyle/>
          <a:p>
            <a:pPr algn="l">
              <a:lnSpc>
                <a:spcPts val="4349"/>
              </a:lnSpc>
            </a:pPr>
            <a:r>
              <a:rPr lang="en-US" sz="3106">
                <a:solidFill>
                  <a:srgbClr val="262F43"/>
                </a:solidFill>
                <a:latin typeface="Clear Sans"/>
                <a:ea typeface="Clear Sans"/>
                <a:cs typeface="Clear Sans"/>
                <a:sym typeface="Clear Sans"/>
              </a:rPr>
              <a:t>Future work may involve incorporating multimodal data like audio and thermal imaging for better detection in diverse conditions, exploring advanced models such as next-gen YOLO versions and improved Residual Networks or Transformers, and investigating federated learning to enhance privacy while maintaining accuracy across distributed systems.</a:t>
            </a:r>
          </a:p>
          <a:p>
            <a:pPr algn="l">
              <a:lnSpc>
                <a:spcPts val="4349"/>
              </a:lnSpc>
            </a:pPr>
            <a:endParaRPr lang="en-US" sz="3106">
              <a:solidFill>
                <a:srgbClr val="262F43"/>
              </a:solidFill>
              <a:latin typeface="Clear Sans"/>
              <a:ea typeface="Clear Sans"/>
              <a:cs typeface="Clear Sans"/>
              <a:sym typeface="Clear Sans"/>
            </a:endParaRPr>
          </a:p>
          <a:p>
            <a:pPr algn="l">
              <a:lnSpc>
                <a:spcPts val="4349"/>
              </a:lnSpc>
            </a:pPr>
            <a:endParaRPr lang="en-US" sz="3106">
              <a:solidFill>
                <a:srgbClr val="262F43"/>
              </a:solidFill>
              <a:latin typeface="Clear Sans"/>
              <a:ea typeface="Clear Sans"/>
              <a:cs typeface="Clear Sans"/>
              <a:sym typeface="Clear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4564028" y="1802882"/>
            <a:ext cx="9159943" cy="1790632"/>
          </a:xfrm>
          <a:prstGeom prst="rect">
            <a:avLst/>
          </a:prstGeom>
        </p:spPr>
        <p:txBody>
          <a:bodyPr lIns="0" tIns="0" rIns="0" bIns="0" rtlCol="0" anchor="t">
            <a:spAutoFit/>
          </a:bodyPr>
          <a:lstStyle/>
          <a:p>
            <a:pPr algn="l">
              <a:lnSpc>
                <a:spcPts val="10842"/>
              </a:lnSpc>
            </a:pPr>
            <a:r>
              <a:rPr lang="en-US" sz="13222">
                <a:solidFill>
                  <a:srgbClr val="262F43"/>
                </a:solidFill>
                <a:latin typeface="Impact"/>
                <a:ea typeface="Impact"/>
                <a:cs typeface="Impact"/>
                <a:sym typeface="Impact"/>
              </a:rPr>
              <a:t>CONTENTS</a:t>
            </a:r>
          </a:p>
        </p:txBody>
      </p:sp>
      <p:sp>
        <p:nvSpPr>
          <p:cNvPr id="21" name="TextBox 21"/>
          <p:cNvSpPr txBox="1"/>
          <p:nvPr/>
        </p:nvSpPr>
        <p:spPr>
          <a:xfrm>
            <a:off x="3989154" y="3204549"/>
            <a:ext cx="10309692" cy="7036271"/>
          </a:xfrm>
          <a:prstGeom prst="rect">
            <a:avLst/>
          </a:prstGeom>
        </p:spPr>
        <p:txBody>
          <a:bodyPr lIns="0" tIns="0" rIns="0" bIns="0" rtlCol="0" anchor="t">
            <a:spAutoFit/>
          </a:bodyPr>
          <a:lstStyle/>
          <a:p>
            <a:pPr algn="l">
              <a:lnSpc>
                <a:spcPts val="4349"/>
              </a:lnSpc>
            </a:pPr>
            <a:r>
              <a:rPr lang="en-US" sz="3106">
                <a:solidFill>
                  <a:srgbClr val="262F43"/>
                </a:solidFill>
                <a:latin typeface="Clear Sans"/>
                <a:ea typeface="Clear Sans"/>
                <a:cs typeface="Clear Sans"/>
                <a:sym typeface="Clear Sans"/>
              </a:rPr>
              <a:t> 1. Introduction</a:t>
            </a:r>
          </a:p>
          <a:p>
            <a:pPr algn="l">
              <a:lnSpc>
                <a:spcPts val="4349"/>
              </a:lnSpc>
            </a:pPr>
            <a:r>
              <a:rPr lang="en-US" sz="3106">
                <a:solidFill>
                  <a:srgbClr val="262F43"/>
                </a:solidFill>
                <a:latin typeface="Clear Sans"/>
                <a:ea typeface="Clear Sans"/>
                <a:cs typeface="Clear Sans"/>
                <a:sym typeface="Clear Sans"/>
              </a:rPr>
              <a:t> 2. Limitations of Manual Surveillance</a:t>
            </a:r>
          </a:p>
          <a:p>
            <a:pPr algn="l">
              <a:lnSpc>
                <a:spcPts val="4349"/>
              </a:lnSpc>
            </a:pPr>
            <a:r>
              <a:rPr lang="en-US" sz="3106">
                <a:solidFill>
                  <a:srgbClr val="262F43"/>
                </a:solidFill>
                <a:latin typeface="Clear Sans"/>
                <a:ea typeface="Clear Sans"/>
                <a:cs typeface="Clear Sans"/>
                <a:sym typeface="Clear Sans"/>
              </a:rPr>
              <a:t> 3. Automation as a Solution</a:t>
            </a:r>
          </a:p>
          <a:p>
            <a:pPr algn="l">
              <a:lnSpc>
                <a:spcPts val="4349"/>
              </a:lnSpc>
            </a:pPr>
            <a:r>
              <a:rPr lang="en-US" sz="3106">
                <a:solidFill>
                  <a:srgbClr val="262F43"/>
                </a:solidFill>
                <a:latin typeface="Clear Sans"/>
                <a:ea typeface="Clear Sans"/>
                <a:cs typeface="Clear Sans"/>
                <a:sym typeface="Clear Sans"/>
              </a:rPr>
              <a:t> 4. Research Motivation</a:t>
            </a:r>
          </a:p>
          <a:p>
            <a:pPr algn="l">
              <a:lnSpc>
                <a:spcPts val="4349"/>
              </a:lnSpc>
            </a:pPr>
            <a:r>
              <a:rPr lang="en-US" sz="3106">
                <a:solidFill>
                  <a:srgbClr val="262F43"/>
                </a:solidFill>
                <a:latin typeface="Clear Sans"/>
                <a:ea typeface="Clear Sans"/>
                <a:cs typeface="Clear Sans"/>
                <a:sym typeface="Clear Sans"/>
              </a:rPr>
              <a:t> 5. Problem Statement</a:t>
            </a:r>
          </a:p>
          <a:p>
            <a:pPr algn="l">
              <a:lnSpc>
                <a:spcPts val="4349"/>
              </a:lnSpc>
            </a:pPr>
            <a:r>
              <a:rPr lang="en-US" sz="3106">
                <a:solidFill>
                  <a:srgbClr val="262F43"/>
                </a:solidFill>
                <a:latin typeface="Clear Sans"/>
                <a:ea typeface="Clear Sans"/>
                <a:cs typeface="Clear Sans"/>
                <a:sym typeface="Clear Sans"/>
              </a:rPr>
              <a:t> 6. Related Work</a:t>
            </a:r>
          </a:p>
          <a:p>
            <a:pPr algn="l">
              <a:lnSpc>
                <a:spcPts val="4349"/>
              </a:lnSpc>
            </a:pPr>
            <a:r>
              <a:rPr lang="en-US" sz="3106">
                <a:solidFill>
                  <a:srgbClr val="262F43"/>
                </a:solidFill>
                <a:latin typeface="Clear Sans"/>
                <a:ea typeface="Clear Sans"/>
                <a:cs typeface="Clear Sans"/>
                <a:sym typeface="Clear Sans"/>
              </a:rPr>
              <a:t> 7. Proposed System</a:t>
            </a:r>
          </a:p>
          <a:p>
            <a:pPr algn="l">
              <a:lnSpc>
                <a:spcPts val="4349"/>
              </a:lnSpc>
            </a:pPr>
            <a:r>
              <a:rPr lang="en-US" sz="3106">
                <a:solidFill>
                  <a:srgbClr val="262F43"/>
                </a:solidFill>
                <a:latin typeface="Clear Sans"/>
                <a:ea typeface="Clear Sans"/>
                <a:cs typeface="Clear Sans"/>
                <a:sym typeface="Clear Sans"/>
              </a:rPr>
              <a:t> 8. Architecture of Proposed System</a:t>
            </a:r>
          </a:p>
          <a:p>
            <a:pPr algn="l">
              <a:lnSpc>
                <a:spcPts val="4349"/>
              </a:lnSpc>
            </a:pPr>
            <a:r>
              <a:rPr lang="en-US" sz="3106">
                <a:solidFill>
                  <a:srgbClr val="262F43"/>
                </a:solidFill>
                <a:latin typeface="Clear Sans"/>
                <a:ea typeface="Clear Sans"/>
                <a:cs typeface="Clear Sans"/>
                <a:sym typeface="Clear Sans"/>
              </a:rPr>
              <a:t> 9. Features Of Proposed System</a:t>
            </a:r>
          </a:p>
          <a:p>
            <a:pPr algn="l">
              <a:lnSpc>
                <a:spcPts val="4349"/>
              </a:lnSpc>
            </a:pPr>
            <a:r>
              <a:rPr lang="en-US" sz="3106">
                <a:solidFill>
                  <a:srgbClr val="262F43"/>
                </a:solidFill>
                <a:latin typeface="Clear Sans"/>
                <a:ea typeface="Clear Sans"/>
                <a:cs typeface="Clear Sans"/>
                <a:sym typeface="Clear Sans"/>
              </a:rPr>
              <a:t>10.Dataset and Experimental Setup</a:t>
            </a:r>
          </a:p>
          <a:p>
            <a:pPr algn="l">
              <a:lnSpc>
                <a:spcPts val="4349"/>
              </a:lnSpc>
            </a:pPr>
            <a:r>
              <a:rPr lang="en-US" sz="3106">
                <a:solidFill>
                  <a:srgbClr val="262F43"/>
                </a:solidFill>
                <a:latin typeface="Clear Sans"/>
                <a:ea typeface="Clear Sans"/>
                <a:cs typeface="Clear Sans"/>
                <a:sym typeface="Clear Sans"/>
              </a:rPr>
              <a:t>11.Results</a:t>
            </a:r>
          </a:p>
          <a:p>
            <a:pPr algn="l">
              <a:lnSpc>
                <a:spcPts val="4349"/>
              </a:lnSpc>
            </a:pPr>
            <a:r>
              <a:rPr lang="en-US" sz="3106">
                <a:solidFill>
                  <a:srgbClr val="262F43"/>
                </a:solidFill>
                <a:latin typeface="Clear Sans"/>
                <a:ea typeface="Clear Sans"/>
                <a:cs typeface="Clear Sans"/>
                <a:sym typeface="Clear Sans"/>
              </a:rPr>
              <a:t>12.Conclusion</a:t>
            </a:r>
          </a:p>
          <a:p>
            <a:pPr algn="l">
              <a:lnSpc>
                <a:spcPts val="4349"/>
              </a:lnSpc>
            </a:pPr>
            <a:r>
              <a:rPr lang="en-US" sz="3106">
                <a:solidFill>
                  <a:srgbClr val="262F43"/>
                </a:solidFill>
                <a:latin typeface="Clear Sans"/>
                <a:ea typeface="Clear Sans"/>
                <a:cs typeface="Clear Sans"/>
                <a:sym typeface="Clear Sans"/>
              </a:rPr>
              <a:t>13.Future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4802858" y="3125245"/>
            <a:ext cx="8682285" cy="4341311"/>
          </a:xfrm>
          <a:prstGeom prst="rect">
            <a:avLst/>
          </a:prstGeom>
        </p:spPr>
        <p:txBody>
          <a:bodyPr lIns="0" tIns="0" rIns="0" bIns="0" rtlCol="0" anchor="t">
            <a:spAutoFit/>
          </a:bodyPr>
          <a:lstStyle/>
          <a:p>
            <a:pPr algn="ctr">
              <a:lnSpc>
                <a:spcPts val="14853"/>
              </a:lnSpc>
            </a:pPr>
            <a:r>
              <a:rPr lang="en-US" sz="18114">
                <a:solidFill>
                  <a:srgbClr val="262F43"/>
                </a:solidFill>
                <a:latin typeface="Impact"/>
                <a:ea typeface="Impact"/>
                <a:cs typeface="Impact"/>
                <a:sym typeface="Impact"/>
              </a:rPr>
              <a:t>THANK</a:t>
            </a:r>
          </a:p>
          <a:p>
            <a:pPr algn="ctr">
              <a:lnSpc>
                <a:spcPts val="14853"/>
              </a:lnSpc>
            </a:pPr>
            <a:r>
              <a:rPr lang="en-US" sz="18114">
                <a:solidFill>
                  <a:srgbClr val="262F43"/>
                </a:solidFill>
                <a:latin typeface="Impact"/>
                <a:ea typeface="Impact"/>
                <a:cs typeface="Impact"/>
                <a:sym typeface="Impact"/>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4101217" y="2853098"/>
            <a:ext cx="10085565"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INTRODUCTION</a:t>
            </a:r>
          </a:p>
        </p:txBody>
      </p:sp>
      <p:sp>
        <p:nvSpPr>
          <p:cNvPr id="21" name="TextBox 21"/>
          <p:cNvSpPr txBox="1"/>
          <p:nvPr/>
        </p:nvSpPr>
        <p:spPr>
          <a:xfrm>
            <a:off x="3989154" y="4417181"/>
            <a:ext cx="10309692" cy="2692871"/>
          </a:xfrm>
          <a:prstGeom prst="rect">
            <a:avLst/>
          </a:prstGeom>
        </p:spPr>
        <p:txBody>
          <a:bodyPr lIns="0" tIns="0" rIns="0" bIns="0" rtlCol="0" anchor="t">
            <a:spAutoFit/>
          </a:bodyPr>
          <a:lstStyle/>
          <a:p>
            <a:pPr algn="l">
              <a:lnSpc>
                <a:spcPts val="4349"/>
              </a:lnSpc>
            </a:pPr>
            <a:r>
              <a:rPr lang="en-US" sz="3106">
                <a:solidFill>
                  <a:srgbClr val="262F43"/>
                </a:solidFill>
                <a:latin typeface="Clear Sans"/>
                <a:ea typeface="Clear Sans"/>
                <a:cs typeface="Clear Sans"/>
                <a:sym typeface="Clear Sans"/>
              </a:rPr>
              <a:t>Imagine a person sitting in a control room, tasked with monitoring several surveillance cameras simultaneously, analyzing real-time activities, and identifying threats. This scenario is not only mentally exhausting but also prone to human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72324" y="2131862"/>
            <a:ext cx="13943352" cy="3168934"/>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LIMITATIONS OF MANUAL SURVEILLANCE </a:t>
            </a:r>
          </a:p>
        </p:txBody>
      </p:sp>
      <p:grpSp>
        <p:nvGrpSpPr>
          <p:cNvPr id="21" name="Group 21"/>
          <p:cNvGrpSpPr/>
          <p:nvPr/>
        </p:nvGrpSpPr>
        <p:grpSpPr>
          <a:xfrm>
            <a:off x="2848281" y="5433191"/>
            <a:ext cx="529042" cy="52904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3760860" y="5376041"/>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Cognitive Overload:</a:t>
            </a:r>
            <a:r>
              <a:rPr lang="en-US" sz="3106">
                <a:solidFill>
                  <a:srgbClr val="262F43"/>
                </a:solidFill>
                <a:latin typeface="Clear Sans"/>
                <a:ea typeface="Clear Sans"/>
                <a:cs typeface="Clear Sans"/>
                <a:sym typeface="Clear Sans"/>
              </a:rPr>
              <a:t> Human operators struggle to maintain focus over long periods, especially when handling multiple video feeds.</a:t>
            </a:r>
          </a:p>
        </p:txBody>
      </p:sp>
      <p:grpSp>
        <p:nvGrpSpPr>
          <p:cNvPr id="25" name="Group 25"/>
          <p:cNvGrpSpPr/>
          <p:nvPr/>
        </p:nvGrpSpPr>
        <p:grpSpPr>
          <a:xfrm>
            <a:off x="2848281" y="6804445"/>
            <a:ext cx="529042" cy="52904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3760860" y="6747295"/>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Delayed Response:</a:t>
            </a:r>
            <a:r>
              <a:rPr lang="en-US" sz="3106">
                <a:solidFill>
                  <a:srgbClr val="262F43"/>
                </a:solidFill>
                <a:latin typeface="Clear Sans"/>
                <a:ea typeface="Clear Sans"/>
                <a:cs typeface="Clear Sans"/>
                <a:sym typeface="Clear Sans"/>
              </a:rPr>
              <a:t> Human interpretation of suspicious activities is slow, leading to potential delays in action.</a:t>
            </a:r>
          </a:p>
        </p:txBody>
      </p:sp>
      <p:grpSp>
        <p:nvGrpSpPr>
          <p:cNvPr id="29" name="Group 29"/>
          <p:cNvGrpSpPr/>
          <p:nvPr/>
        </p:nvGrpSpPr>
        <p:grpSpPr>
          <a:xfrm>
            <a:off x="2848281" y="8251354"/>
            <a:ext cx="529042" cy="529042"/>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2"/>
          <p:cNvSpPr txBox="1"/>
          <p:nvPr/>
        </p:nvSpPr>
        <p:spPr>
          <a:xfrm>
            <a:off x="3760860" y="8194204"/>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Scalability Issues:</a:t>
            </a:r>
            <a:r>
              <a:rPr lang="en-US" sz="3106">
                <a:solidFill>
                  <a:srgbClr val="262F43"/>
                </a:solidFill>
                <a:latin typeface="Clear Sans"/>
                <a:ea typeface="Clear Sans"/>
                <a:cs typeface="Clear Sans"/>
                <a:sym typeface="Clear Sans"/>
              </a:rPr>
              <a:t> Adding more cameras requires more operators, increasing cost and complexity.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72324" y="2131862"/>
            <a:ext cx="13943352" cy="3168934"/>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AUTOMATION AS A SOLUTION</a:t>
            </a:r>
          </a:p>
        </p:txBody>
      </p:sp>
      <p:grpSp>
        <p:nvGrpSpPr>
          <p:cNvPr id="21" name="Group 21"/>
          <p:cNvGrpSpPr/>
          <p:nvPr/>
        </p:nvGrpSpPr>
        <p:grpSpPr>
          <a:xfrm>
            <a:off x="2953056" y="5492318"/>
            <a:ext cx="529042" cy="52904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3760860" y="5376041"/>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Real-time Threat Detection:</a:t>
            </a:r>
            <a:r>
              <a:rPr lang="en-US" sz="3106">
                <a:solidFill>
                  <a:srgbClr val="262F43"/>
                </a:solidFill>
                <a:latin typeface="Clear Sans"/>
                <a:ea typeface="Clear Sans"/>
                <a:cs typeface="Clear Sans"/>
                <a:sym typeface="Clear Sans"/>
              </a:rPr>
              <a:t> Automating surveillance makes real-time threat detection feasible across multiple streams.</a:t>
            </a:r>
          </a:p>
        </p:txBody>
      </p:sp>
      <p:grpSp>
        <p:nvGrpSpPr>
          <p:cNvPr id="25" name="Group 25"/>
          <p:cNvGrpSpPr/>
          <p:nvPr/>
        </p:nvGrpSpPr>
        <p:grpSpPr>
          <a:xfrm>
            <a:off x="2953056" y="6863573"/>
            <a:ext cx="529042" cy="52904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8" name="TextBox 28"/>
          <p:cNvSpPr txBox="1"/>
          <p:nvPr/>
        </p:nvSpPr>
        <p:spPr>
          <a:xfrm>
            <a:off x="3760860" y="6747295"/>
            <a:ext cx="13498440"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Consistency and Accuracy:</a:t>
            </a:r>
            <a:r>
              <a:rPr lang="en-US" sz="3106">
                <a:solidFill>
                  <a:srgbClr val="262F43"/>
                </a:solidFill>
                <a:latin typeface="Clear Sans"/>
                <a:ea typeface="Clear Sans"/>
                <a:cs typeface="Clear Sans"/>
                <a:sym typeface="Clear Sans"/>
              </a:rPr>
              <a:t> Automation improves consistency and accuracy in threat detection, reducing false positives and missed detections.</a:t>
            </a:r>
          </a:p>
        </p:txBody>
      </p:sp>
      <p:grpSp>
        <p:nvGrpSpPr>
          <p:cNvPr id="29" name="Group 29"/>
          <p:cNvGrpSpPr/>
          <p:nvPr/>
        </p:nvGrpSpPr>
        <p:grpSpPr>
          <a:xfrm>
            <a:off x="2953056" y="8310482"/>
            <a:ext cx="529042" cy="529042"/>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2"/>
          <p:cNvSpPr txBox="1"/>
          <p:nvPr/>
        </p:nvSpPr>
        <p:spPr>
          <a:xfrm>
            <a:off x="3760860" y="8194204"/>
            <a:ext cx="12354817"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Immediate Alerts:</a:t>
            </a:r>
            <a:r>
              <a:rPr lang="en-US" sz="3106">
                <a:solidFill>
                  <a:srgbClr val="262F43"/>
                </a:solidFill>
                <a:latin typeface="Clear Sans"/>
                <a:ea typeface="Clear Sans"/>
                <a:cs typeface="Clear Sans"/>
                <a:sym typeface="Clear Sans"/>
              </a:rPr>
              <a:t> Automated systems generate immediate alerts, enabling quick responses to threats.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328827"/>
            <a:ext cx="14079111"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RESEARCH MOTIVATION</a:t>
            </a:r>
          </a:p>
        </p:txBody>
      </p:sp>
      <p:sp>
        <p:nvSpPr>
          <p:cNvPr id="21" name="TextBox 21"/>
          <p:cNvSpPr txBox="1"/>
          <p:nvPr/>
        </p:nvSpPr>
        <p:spPr>
          <a:xfrm>
            <a:off x="3989154" y="4365986"/>
            <a:ext cx="10309692" cy="3235796"/>
          </a:xfrm>
          <a:prstGeom prst="rect">
            <a:avLst/>
          </a:prstGeom>
        </p:spPr>
        <p:txBody>
          <a:bodyPr lIns="0" tIns="0" rIns="0" bIns="0" rtlCol="0" anchor="t">
            <a:spAutoFit/>
          </a:bodyPr>
          <a:lstStyle/>
          <a:p>
            <a:pPr algn="ctr">
              <a:lnSpc>
                <a:spcPts val="4349"/>
              </a:lnSpc>
            </a:pPr>
            <a:r>
              <a:rPr lang="en-US" sz="3106">
                <a:solidFill>
                  <a:srgbClr val="262F43"/>
                </a:solidFill>
                <a:latin typeface="Clear Sans"/>
                <a:ea typeface="Clear Sans"/>
                <a:cs typeface="Clear Sans"/>
                <a:sym typeface="Clear Sans"/>
              </a:rPr>
              <a:t>The need for intelligent surveillance systems has grown exponentially due to increasing deployment of security cameras, rising security concerns, and human limitations in monitoring multiple video feeds. This drives the need for systems capable of environment-dependent activity flagging and instant alert mechanisms.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328827"/>
            <a:ext cx="14079111"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PROBLEM STATEMENT</a:t>
            </a:r>
          </a:p>
        </p:txBody>
      </p:sp>
      <p:sp>
        <p:nvSpPr>
          <p:cNvPr id="21" name="TextBox 21"/>
          <p:cNvSpPr txBox="1"/>
          <p:nvPr/>
        </p:nvSpPr>
        <p:spPr>
          <a:xfrm>
            <a:off x="3989154" y="4365986"/>
            <a:ext cx="10309692" cy="3235796"/>
          </a:xfrm>
          <a:prstGeom prst="rect">
            <a:avLst/>
          </a:prstGeom>
        </p:spPr>
        <p:txBody>
          <a:bodyPr lIns="0" tIns="0" rIns="0" bIns="0" rtlCol="0" anchor="t">
            <a:spAutoFit/>
          </a:bodyPr>
          <a:lstStyle/>
          <a:p>
            <a:pPr algn="ctr">
              <a:lnSpc>
                <a:spcPts val="4349"/>
              </a:lnSpc>
            </a:pPr>
            <a:r>
              <a:rPr lang="en-US" sz="3106">
                <a:solidFill>
                  <a:srgbClr val="262F43"/>
                </a:solidFill>
                <a:latin typeface="Clear Sans"/>
                <a:ea typeface="Clear Sans"/>
                <a:cs typeface="Clear Sans"/>
                <a:sym typeface="Clear Sans"/>
              </a:rPr>
              <a:t>This research addresses key challenges such as real-time processing of video streams while maintaining high accuracy, effective integration of spatial and temporal information for precise activity recognition, and flexible adaptation to varying security requirements across different environments.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2104444" y="2328827"/>
            <a:ext cx="14079111"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RELATED WORK</a:t>
            </a:r>
          </a:p>
        </p:txBody>
      </p:sp>
      <p:sp>
        <p:nvSpPr>
          <p:cNvPr id="21" name="TextBox 21"/>
          <p:cNvSpPr txBox="1"/>
          <p:nvPr/>
        </p:nvSpPr>
        <p:spPr>
          <a:xfrm>
            <a:off x="3989154" y="4365986"/>
            <a:ext cx="10309692" cy="3778721"/>
          </a:xfrm>
          <a:prstGeom prst="rect">
            <a:avLst/>
          </a:prstGeom>
        </p:spPr>
        <p:txBody>
          <a:bodyPr lIns="0" tIns="0" rIns="0" bIns="0" rtlCol="0" anchor="t">
            <a:spAutoFit/>
          </a:bodyPr>
          <a:lstStyle/>
          <a:p>
            <a:pPr algn="ctr">
              <a:lnSpc>
                <a:spcPts val="4349"/>
              </a:lnSpc>
            </a:pPr>
            <a:r>
              <a:rPr lang="en-US" sz="3106">
                <a:solidFill>
                  <a:srgbClr val="262F43"/>
                </a:solidFill>
                <a:latin typeface="Clear Sans"/>
                <a:ea typeface="Clear Sans"/>
                <a:cs typeface="Clear Sans"/>
                <a:sym typeface="Clear Sans"/>
              </a:rPr>
              <a:t>Several approaches have been proposed in the field of automated video surveillance and activity recognition, including traditional methods using hand-crafted features, CNN-based methods for spatial feature extraction, 3D CNNs and RNNs for temporal information, and two-stream networks integrating RGB and optical flow.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3202254" y="1480605"/>
            <a:ext cx="11883492" cy="160702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Traditional Methods:</a:t>
            </a:r>
            <a:r>
              <a:rPr lang="en-US" sz="3106">
                <a:solidFill>
                  <a:srgbClr val="262F43"/>
                </a:solidFill>
                <a:latin typeface="Clear Sans"/>
                <a:ea typeface="Clear Sans"/>
                <a:cs typeface="Clear Sans"/>
                <a:sym typeface="Clear Sans"/>
              </a:rPr>
              <a:t> Use hand-crafted features (e.g., HOG, SIFT) and classical classifiers (SVMs, decision trees), which are often limited in capturing complex visual and motion patterns.</a:t>
            </a:r>
          </a:p>
        </p:txBody>
      </p:sp>
      <p:sp>
        <p:nvSpPr>
          <p:cNvPr id="21" name="TextBox 21"/>
          <p:cNvSpPr txBox="1"/>
          <p:nvPr/>
        </p:nvSpPr>
        <p:spPr>
          <a:xfrm>
            <a:off x="3202254" y="3667945"/>
            <a:ext cx="11883492" cy="214994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CNN-based Methods:</a:t>
            </a:r>
            <a:r>
              <a:rPr lang="en-US" sz="3106">
                <a:solidFill>
                  <a:srgbClr val="262F43"/>
                </a:solidFill>
                <a:latin typeface="Clear Sans"/>
                <a:ea typeface="Clear Sans"/>
                <a:cs typeface="Clear Sans"/>
                <a:sym typeface="Clear Sans"/>
              </a:rPr>
              <a:t> Models like ResNet and VGGNet have shown strong results in spatial feature extraction but fall short in modeling temporal dynamics.</a:t>
            </a:r>
          </a:p>
          <a:p>
            <a:pPr algn="l">
              <a:lnSpc>
                <a:spcPts val="4349"/>
              </a:lnSpc>
            </a:pPr>
            <a:endParaRPr lang="en-US" sz="3106">
              <a:solidFill>
                <a:srgbClr val="262F43"/>
              </a:solidFill>
              <a:latin typeface="Clear Sans"/>
              <a:ea typeface="Clear Sans"/>
              <a:cs typeface="Clear Sans"/>
              <a:sym typeface="Clear Sans"/>
            </a:endParaRPr>
          </a:p>
        </p:txBody>
      </p:sp>
      <p:sp>
        <p:nvSpPr>
          <p:cNvPr id="22" name="TextBox 22"/>
          <p:cNvSpPr txBox="1"/>
          <p:nvPr/>
        </p:nvSpPr>
        <p:spPr>
          <a:xfrm>
            <a:off x="3202254" y="5760741"/>
            <a:ext cx="11883492" cy="214994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3D CNNs and RNNs:</a:t>
            </a:r>
            <a:r>
              <a:rPr lang="en-US" sz="3106">
                <a:solidFill>
                  <a:srgbClr val="262F43"/>
                </a:solidFill>
                <a:latin typeface="Clear Sans"/>
                <a:ea typeface="Clear Sans"/>
                <a:cs typeface="Clear Sans"/>
                <a:sym typeface="Clear Sans"/>
              </a:rPr>
              <a:t> Used to handle temporal information, but often suffer from high computational costs and limited long-range dependency modeling.</a:t>
            </a:r>
          </a:p>
          <a:p>
            <a:pPr algn="l">
              <a:lnSpc>
                <a:spcPts val="4349"/>
              </a:lnSpc>
            </a:pPr>
            <a:endParaRPr lang="en-US" sz="3106">
              <a:solidFill>
                <a:srgbClr val="262F43"/>
              </a:solidFill>
              <a:latin typeface="Clear Sans"/>
              <a:ea typeface="Clear Sans"/>
              <a:cs typeface="Clear Sans"/>
              <a:sym typeface="Clear Sans"/>
            </a:endParaRPr>
          </a:p>
        </p:txBody>
      </p:sp>
      <p:sp>
        <p:nvSpPr>
          <p:cNvPr id="23" name="TextBox 23"/>
          <p:cNvSpPr txBox="1"/>
          <p:nvPr/>
        </p:nvSpPr>
        <p:spPr>
          <a:xfrm>
            <a:off x="3202254" y="7853537"/>
            <a:ext cx="11883492" cy="160702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Two-stream networks: </a:t>
            </a:r>
            <a:r>
              <a:rPr lang="en-US" sz="3106">
                <a:solidFill>
                  <a:srgbClr val="262F43"/>
                </a:solidFill>
                <a:latin typeface="Clear Sans"/>
                <a:ea typeface="Clear Sans"/>
                <a:cs typeface="Clear Sans"/>
                <a:sym typeface="Clear Sans"/>
              </a:rPr>
              <a:t>Integrate RGB and optical flow, but are not ideal for real-time performance due to the heavy computation involved in flow estimation.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976</Words>
  <Application>Microsoft Office PowerPoint</Application>
  <PresentationFormat>Custom</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Impact</vt:lpstr>
      <vt:lpstr>Calibri</vt:lpstr>
      <vt:lpstr>Clear Sans</vt:lpstr>
      <vt:lpstr>Clear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Suspicious Activity Recognition from a Live Video using Deep Learning</dc:title>
  <cp:lastModifiedBy>RISHABH KUMAR PANTHRI</cp:lastModifiedBy>
  <cp:revision>2</cp:revision>
  <dcterms:created xsi:type="dcterms:W3CDTF">2006-08-16T00:00:00Z</dcterms:created>
  <dcterms:modified xsi:type="dcterms:W3CDTF">2025-05-22T12:23:21Z</dcterms:modified>
  <dc:identifier>DAGkUg_1bUA</dc:identifier>
</cp:coreProperties>
</file>