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2331164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shabhkr-r111/image-based-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721016"/>
            <a:ext cx="7980183"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Rishabh Kumar</a:t>
            </a:r>
          </a:p>
          <a:p>
            <a:r>
              <a:rPr lang="en-US" sz="2400" b="1" dirty="0">
                <a:solidFill>
                  <a:schemeClr val="accent1">
                    <a:lumMod val="75000"/>
                  </a:schemeClr>
                </a:solidFill>
                <a:latin typeface="Arial"/>
                <a:cs typeface="Arial"/>
              </a:rPr>
              <a:t>Student Name</a:t>
            </a:r>
            <a:r>
              <a:rPr lang="en-US" sz="2400" b="1" dirty="0">
                <a:solidFill>
                  <a:schemeClr val="accent1">
                    <a:lumMod val="75000"/>
                  </a:schemeClr>
                </a:solidFill>
                <a:latin typeface="Arial" pitchFamily="34" charset="0"/>
                <a:cs typeface="Arial" pitchFamily="34" charset="0"/>
              </a:rPr>
              <a:t>: Rishabh Kumar</a:t>
            </a:r>
          </a:p>
          <a:p>
            <a:r>
              <a:rPr lang="en-US" sz="2400" b="1" dirty="0">
                <a:solidFill>
                  <a:schemeClr val="accent1">
                    <a:lumMod val="75000"/>
                  </a:schemeClr>
                </a:solidFill>
                <a:latin typeface="Arial"/>
                <a:cs typeface="Arial"/>
              </a:rPr>
              <a:t>College Name: </a:t>
            </a:r>
            <a:r>
              <a:rPr lang="en-IN" sz="2400" b="1" dirty="0">
                <a:solidFill>
                  <a:schemeClr val="accent1">
                    <a:lumMod val="75000"/>
                  </a:schemeClr>
                </a:solidFill>
                <a:latin typeface="Arial" pitchFamily="34" charset="0"/>
                <a:cs typeface="Arial" pitchFamily="34" charset="0"/>
              </a:rPr>
              <a:t>MVJ</a:t>
            </a:r>
            <a:r>
              <a:rPr lang="en-IN" sz="2400" b="0" i="0" dirty="0">
                <a:solidFill>
                  <a:srgbClr val="FFEEE2"/>
                </a:solidFill>
                <a:effectLst/>
                <a:latin typeface="Google Sans"/>
              </a:rPr>
              <a:t> </a:t>
            </a:r>
            <a:r>
              <a:rPr lang="en-IN" sz="2400" b="1" dirty="0">
                <a:solidFill>
                  <a:schemeClr val="accent1">
                    <a:lumMod val="75000"/>
                  </a:schemeClr>
                </a:solidFill>
                <a:latin typeface="Arial" pitchFamily="34" charset="0"/>
                <a:cs typeface="Arial" pitchFamily="34" charset="0"/>
              </a:rPr>
              <a:t>College of Engineering</a:t>
            </a:r>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435062FA-42F7-2755-2BC2-3E906C9C034B}"/>
              </a:ext>
            </a:extLst>
          </p:cNvPr>
          <p:cNvSpPr>
            <a:spLocks noGrp="1" noChangeArrowheads="1"/>
          </p:cNvSpPr>
          <p:nvPr>
            <p:ph idx="1"/>
          </p:nvPr>
        </p:nvSpPr>
        <p:spPr bwMode="auto">
          <a:xfrm>
            <a:off x="581192" y="2100412"/>
            <a:ext cx="11029616" cy="307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2200" b="0" i="0" u="none" strike="noStrike" cap="none" normalizeH="0" baseline="0" dirty="0">
                <a:ln>
                  <a:noFill/>
                </a:ln>
                <a:solidFill>
                  <a:schemeClr val="tx1"/>
                </a:solidFill>
                <a:effectLst/>
                <a:latin typeface="Arial" panose="020B0604020202020204" pitchFamily="34" charset="0"/>
              </a:rPr>
              <a:t> – Integrate AES encryption before embedding text in images.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Support for Audio &amp; Video Steganography</a:t>
            </a:r>
            <a:r>
              <a:rPr kumimoji="0" lang="en-US" altLang="en-US" sz="2200" b="0" i="0" u="none" strike="noStrike" cap="none" normalizeH="0" baseline="0" dirty="0">
                <a:ln>
                  <a:noFill/>
                </a:ln>
                <a:solidFill>
                  <a:schemeClr val="tx1"/>
                </a:solidFill>
                <a:effectLst/>
                <a:latin typeface="Arial" panose="020B0604020202020204" pitchFamily="34" charset="0"/>
              </a:rPr>
              <a:t> – Expanding beyond images.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AI-based Detection Prevention</a:t>
            </a:r>
            <a:r>
              <a:rPr kumimoji="0" lang="en-US" altLang="en-US" sz="2200" b="0" i="0" u="none" strike="noStrike" cap="none" normalizeH="0" baseline="0" dirty="0">
                <a:ln>
                  <a:noFill/>
                </a:ln>
                <a:solidFill>
                  <a:schemeClr val="tx1"/>
                </a:solidFill>
                <a:effectLst/>
                <a:latin typeface="Arial" panose="020B0604020202020204" pitchFamily="34" charset="0"/>
              </a:rPr>
              <a:t> – Ensuring messages stay undetectable from modern forensic tools.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Mobile App &amp; Web Version</a:t>
            </a:r>
            <a:r>
              <a:rPr kumimoji="0" lang="en-US" altLang="en-US" sz="2200" b="0" i="0" u="none" strike="noStrike" cap="none" normalizeH="0" baseline="0" dirty="0">
                <a:ln>
                  <a:noFill/>
                </a:ln>
                <a:solidFill>
                  <a:schemeClr val="tx1"/>
                </a:solidFill>
                <a:effectLst/>
                <a:latin typeface="Arial" panose="020B0604020202020204" pitchFamily="34" charset="0"/>
              </a:rPr>
              <a:t> – Expanding accessibility beyond desktops.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7772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6DC36CA-B2B7-210D-9D6C-212EF8EDBA22}"/>
              </a:ext>
            </a:extLst>
          </p:cNvPr>
          <p:cNvSpPr>
            <a:spLocks noGrp="1" noChangeArrowheads="1"/>
          </p:cNvSpPr>
          <p:nvPr>
            <p:ph idx="1"/>
          </p:nvPr>
        </p:nvSpPr>
        <p:spPr bwMode="auto">
          <a:xfrm>
            <a:off x="581192" y="2274838"/>
            <a:ext cx="110296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
            </a:pPr>
            <a:r>
              <a:rPr lang="en-US" sz="2400" dirty="0"/>
              <a:t>Traditional encryption methods are easily detectable and may raise suspicion, creating a need for a more secure way to hide confidential messages within images. It is essential to ensure data security while maintaining the integrity of the cover image. Additionally, making encryption and decryption accessible to non-technical users through a simple interface can enhance usability and broaden its application.</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013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Programming Language:</a:t>
            </a:r>
            <a:r>
              <a:rPr lang="en-IN" sz="2200" dirty="0">
                <a:solidFill>
                  <a:schemeClr val="tx1"/>
                </a:solidFill>
                <a:latin typeface="Arial" panose="020B0604020202020204" pitchFamily="34" charset="0"/>
                <a:cs typeface="Arial" panose="020B0604020202020204" pitchFamily="34" charset="0"/>
              </a:rPr>
              <a:t> Python</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Image Processing Library:</a:t>
            </a:r>
            <a:r>
              <a:rPr lang="en-IN" sz="2200" dirty="0">
                <a:solidFill>
                  <a:schemeClr val="tx1"/>
                </a:solidFill>
                <a:latin typeface="Arial" panose="020B0604020202020204" pitchFamily="34" charset="0"/>
                <a:cs typeface="Arial" panose="020B0604020202020204" pitchFamily="34" charset="0"/>
              </a:rPr>
              <a:t> OpenCV</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File Handling &amp; Security:</a:t>
            </a:r>
            <a:r>
              <a:rPr lang="en-IN" sz="2200" dirty="0">
                <a:solidFill>
                  <a:schemeClr val="tx1"/>
                </a:solidFill>
                <a:latin typeface="Arial" panose="020B0604020202020204" pitchFamily="34" charset="0"/>
                <a:cs typeface="Arial" panose="020B0604020202020204" pitchFamily="34" charset="0"/>
              </a:rPr>
              <a:t> Basic encryption logic for password protection</a:t>
            </a:r>
          </a:p>
          <a:p>
            <a:pPr>
              <a:lnSpc>
                <a:spcPct val="100000"/>
              </a:lnSpc>
              <a:buFont typeface="Arial" panose="020B0604020202020204" pitchFamily="34" charset="0"/>
              <a:buChar char="•"/>
            </a:pPr>
            <a:r>
              <a:rPr lang="en-US" sz="2200" b="1" dirty="0">
                <a:solidFill>
                  <a:schemeClr val="tx1"/>
                </a:solidFill>
                <a:latin typeface="Arial" panose="020B0604020202020204" pitchFamily="34" charset="0"/>
                <a:cs typeface="Arial" panose="020B0604020202020204" pitchFamily="34" charset="0"/>
              </a:rPr>
              <a:t>UTF-8 Encoding </a:t>
            </a:r>
            <a:r>
              <a:rPr lang="en-US" sz="2400" dirty="0"/>
              <a:t>– </a:t>
            </a:r>
            <a:r>
              <a:rPr lang="en-US" sz="2400" dirty="0">
                <a:solidFill>
                  <a:schemeClr val="tx1"/>
                </a:solidFill>
              </a:rPr>
              <a:t>Converts messages into byte format for embedding within image pixels</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Platform: </a:t>
            </a:r>
            <a:r>
              <a:rPr lang="en-IN" sz="2200" dirty="0">
                <a:solidFill>
                  <a:schemeClr val="tx1"/>
                </a:solidFill>
                <a:latin typeface="Arial" panose="020B0604020202020204" pitchFamily="34" charset="0"/>
                <a:cs typeface="Arial" panose="020B0604020202020204" pitchFamily="34" charset="0"/>
              </a:rPr>
              <a:t>Windows 11</a:t>
            </a:r>
            <a:endParaRPr lang="en-IN"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932665"/>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0C7D4E85-7BB5-FC05-EECC-DA3C26D10CFA}"/>
              </a:ext>
            </a:extLst>
          </p:cNvPr>
          <p:cNvSpPr>
            <a:spLocks noGrp="1" noChangeArrowheads="1"/>
          </p:cNvSpPr>
          <p:nvPr>
            <p:ph idx="1"/>
          </p:nvPr>
        </p:nvSpPr>
        <p:spPr bwMode="auto">
          <a:xfrm>
            <a:off x="581192" y="1982449"/>
            <a:ext cx="1102961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Uses </a:t>
            </a:r>
            <a:r>
              <a:rPr kumimoji="0" lang="en-US" altLang="en-US" sz="2200" b="1" i="0" u="none" strike="noStrike" cap="none" normalizeH="0" baseline="0" dirty="0">
                <a:ln>
                  <a:noFill/>
                </a:ln>
                <a:solidFill>
                  <a:schemeClr val="tx1"/>
                </a:solidFill>
                <a:effectLst/>
                <a:latin typeface="Arial" panose="020B0604020202020204" pitchFamily="34" charset="0"/>
              </a:rPr>
              <a:t>steganography</a:t>
            </a:r>
            <a:r>
              <a:rPr kumimoji="0" lang="en-US" altLang="en-US" sz="2200" b="0" i="0" u="none" strike="noStrike" cap="none" normalizeH="0" baseline="0" dirty="0">
                <a:ln>
                  <a:noFill/>
                </a:ln>
                <a:solidFill>
                  <a:schemeClr val="tx1"/>
                </a:solidFill>
                <a:effectLst/>
                <a:latin typeface="Arial" panose="020B0604020202020204" pitchFamily="34" charset="0"/>
              </a:rPr>
              <a:t> to embed a message into an image without noticeable changes.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Lossless data hiding using </a:t>
            </a:r>
            <a:r>
              <a:rPr kumimoji="0" lang="en-US" altLang="en-US" sz="2200" b="1" i="0" u="none" strike="noStrike" cap="none" normalizeH="0" baseline="0" dirty="0">
                <a:ln>
                  <a:noFill/>
                </a:ln>
                <a:solidFill>
                  <a:schemeClr val="tx1"/>
                </a:solidFill>
                <a:effectLst/>
                <a:latin typeface="Arial" panose="020B0604020202020204" pitchFamily="34" charset="0"/>
              </a:rPr>
              <a:t>pixel value manipulation</a:t>
            </a:r>
            <a:r>
              <a:rPr kumimoji="0" lang="en-US" altLang="en-US" sz="2200" b="0" i="0" u="none" strike="noStrike" cap="none" normalizeH="0" baseline="0" dirty="0">
                <a:ln>
                  <a:noFill/>
                </a:ln>
                <a:solidFill>
                  <a:schemeClr val="tx1"/>
                </a:solidFill>
                <a:effectLst/>
                <a:latin typeface="Arial" panose="020B0604020202020204" pitchFamily="34" charset="0"/>
              </a:rPr>
              <a:t> instead of traditional cryptographic techniques.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Works on </a:t>
            </a:r>
            <a:r>
              <a:rPr kumimoji="0" lang="en-US" altLang="en-US" sz="2200" b="1" i="0" u="none" strike="noStrike" cap="none" normalizeH="0" baseline="0" dirty="0">
                <a:ln>
                  <a:noFill/>
                </a:ln>
                <a:solidFill>
                  <a:schemeClr val="tx1"/>
                </a:solidFill>
                <a:effectLst/>
                <a:latin typeface="Arial" panose="020B0604020202020204" pitchFamily="34" charset="0"/>
              </a:rPr>
              <a:t>any standard image file format</a:t>
            </a:r>
            <a:r>
              <a:rPr kumimoji="0" lang="en-US" altLang="en-US" sz="2200" b="0" i="0" u="none" strike="noStrike" cap="none" normalizeH="0" baseline="0" dirty="0">
                <a:ln>
                  <a:noFill/>
                </a:ln>
                <a:solidFill>
                  <a:schemeClr val="tx1"/>
                </a:solidFill>
                <a:effectLst/>
                <a:latin typeface="Arial" panose="020B0604020202020204" pitchFamily="34" charset="0"/>
              </a:rPr>
              <a:t> (PNG recommended for best results).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solidFill>
                  <a:schemeClr val="tx1"/>
                </a:solidFill>
              </a:rPr>
              <a:t>Lightweight &amp; Fast </a:t>
            </a:r>
            <a:r>
              <a:rPr lang="en-IN" sz="2400" dirty="0"/>
              <a:t>– </a:t>
            </a:r>
            <a:r>
              <a:rPr lang="en-IN" sz="2400" dirty="0">
                <a:solidFill>
                  <a:schemeClr val="tx1"/>
                </a:solidFill>
              </a:rPr>
              <a:t>Uses simple byte-level encoding, making encryption and decryption incredibly quick and efficient without requiring complex cryptographic algorithms.</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972818"/>
            <a:ext cx="11029616" cy="530296"/>
          </a:xfrm>
        </p:spPr>
        <p:txBody>
          <a:bodyPr>
            <a:noAutofit/>
          </a:bodyPr>
          <a:lstStyle/>
          <a:p>
            <a:r>
              <a:rPr lang="en-IN" sz="4000" dirty="0">
                <a:solidFill>
                  <a:schemeClr val="accent1"/>
                </a:solidFill>
              </a:rPr>
              <a:t>End users</a:t>
            </a:r>
          </a:p>
        </p:txBody>
      </p:sp>
      <p:sp>
        <p:nvSpPr>
          <p:cNvPr id="6" name="Rectangle 3">
            <a:extLst>
              <a:ext uri="{FF2B5EF4-FFF2-40B4-BE49-F238E27FC236}">
                <a16:creationId xmlns:a16="http://schemas.microsoft.com/office/drawing/2014/main" id="{84B1A530-307D-E171-1FD2-278696DC49B7}"/>
              </a:ext>
            </a:extLst>
          </p:cNvPr>
          <p:cNvSpPr>
            <a:spLocks noGrp="1" noChangeArrowheads="1"/>
          </p:cNvSpPr>
          <p:nvPr>
            <p:ph idx="1"/>
          </p:nvPr>
        </p:nvSpPr>
        <p:spPr bwMode="auto">
          <a:xfrm>
            <a:off x="581192" y="2536447"/>
            <a:ext cx="1102961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Cybersecurity Enthusiasts</a:t>
            </a:r>
            <a:r>
              <a:rPr kumimoji="0" lang="en-US" altLang="en-US" sz="2200" b="0" i="0" u="none" strike="noStrike" cap="none" normalizeH="0" baseline="0" dirty="0">
                <a:ln>
                  <a:noFill/>
                </a:ln>
                <a:solidFill>
                  <a:schemeClr val="tx1"/>
                </a:solidFill>
                <a:effectLst/>
                <a:latin typeface="Arial" panose="020B0604020202020204" pitchFamily="34" charset="0"/>
              </a:rPr>
              <a:t> – Exploring secure communication techniques.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Government &amp; Defense</a:t>
            </a:r>
            <a:r>
              <a:rPr kumimoji="0" lang="en-US" altLang="en-US" sz="2200" b="0" i="0" u="none" strike="noStrike" cap="none" normalizeH="0" baseline="0" dirty="0">
                <a:ln>
                  <a:noFill/>
                </a:ln>
                <a:solidFill>
                  <a:schemeClr val="tx1"/>
                </a:solidFill>
                <a:effectLst/>
                <a:latin typeface="Arial" panose="020B0604020202020204" pitchFamily="34" charset="0"/>
              </a:rPr>
              <a:t> – Secure message transmission without raising suspicion.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2200" b="0" i="0" u="none" strike="noStrike" cap="none" normalizeH="0" baseline="0" dirty="0">
                <a:ln>
                  <a:noFill/>
                </a:ln>
                <a:solidFill>
                  <a:schemeClr val="tx1"/>
                </a:solidFill>
                <a:effectLst/>
                <a:latin typeface="Arial" panose="020B0604020202020204" pitchFamily="34" charset="0"/>
              </a:rPr>
              <a:t> – Concealing sensitive information in images to avoid surveillance.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Software Developers</a:t>
            </a:r>
            <a:r>
              <a:rPr kumimoji="0" lang="en-US" altLang="en-US" sz="2200" b="0" i="0" u="none" strike="noStrike" cap="none" normalizeH="0" baseline="0" dirty="0">
                <a:ln>
                  <a:noFill/>
                </a:ln>
                <a:solidFill>
                  <a:schemeClr val="tx1"/>
                </a:solidFill>
                <a:effectLst/>
                <a:latin typeface="Arial" panose="020B0604020202020204" pitchFamily="34" charset="0"/>
              </a:rPr>
              <a:t> – Learning steganography concepts and their applications.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a16="http://schemas.microsoft.com/office/drawing/2014/main" id="{3A781E92-EC4A-60B8-BA28-9805FB522EB0}"/>
              </a:ext>
            </a:extLst>
          </p:cNvPr>
          <p:cNvPicPr>
            <a:picLocks noGrp="1" noChangeAspect="1"/>
          </p:cNvPicPr>
          <p:nvPr>
            <p:ph idx="1"/>
          </p:nvPr>
        </p:nvPicPr>
        <p:blipFill>
          <a:blip r:embed="rId3"/>
          <a:srcRect t="2" b="38044"/>
          <a:stretch/>
        </p:blipFill>
        <p:spPr>
          <a:xfrm>
            <a:off x="153563" y="1512000"/>
            <a:ext cx="4073993" cy="2052000"/>
          </a:xfrm>
        </p:spPr>
      </p:pic>
      <p:pic>
        <p:nvPicPr>
          <p:cNvPr id="8" name="Picture 7">
            <a:extLst>
              <a:ext uri="{FF2B5EF4-FFF2-40B4-BE49-F238E27FC236}">
                <a16:creationId xmlns:a16="http://schemas.microsoft.com/office/drawing/2014/main" id="{D8D7DCFF-2DFD-F4F6-78B8-75AD8FE450D7}"/>
              </a:ext>
            </a:extLst>
          </p:cNvPr>
          <p:cNvPicPr>
            <a:picLocks noChangeAspect="1"/>
          </p:cNvPicPr>
          <p:nvPr/>
        </p:nvPicPr>
        <p:blipFill>
          <a:blip r:embed="rId4"/>
          <a:srcRect/>
          <a:stretch/>
        </p:blipFill>
        <p:spPr>
          <a:xfrm>
            <a:off x="8438761" y="2615959"/>
            <a:ext cx="3599676" cy="2494171"/>
          </a:xfrm>
          <a:prstGeom prst="rect">
            <a:avLst/>
          </a:prstGeom>
        </p:spPr>
      </p:pic>
      <p:pic>
        <p:nvPicPr>
          <p:cNvPr id="10" name="Picture 9">
            <a:extLst>
              <a:ext uri="{FF2B5EF4-FFF2-40B4-BE49-F238E27FC236}">
                <a16:creationId xmlns:a16="http://schemas.microsoft.com/office/drawing/2014/main" id="{B6100D5F-66CE-317F-A3D3-E1E9238DA795}"/>
              </a:ext>
            </a:extLst>
          </p:cNvPr>
          <p:cNvPicPr>
            <a:picLocks noChangeAspect="1"/>
          </p:cNvPicPr>
          <p:nvPr/>
        </p:nvPicPr>
        <p:blipFill>
          <a:blip r:embed="rId5"/>
          <a:srcRect/>
          <a:stretch/>
        </p:blipFill>
        <p:spPr>
          <a:xfrm>
            <a:off x="4279574" y="1494288"/>
            <a:ext cx="3933340" cy="2043970"/>
          </a:xfrm>
          <a:prstGeom prst="rect">
            <a:avLst/>
          </a:prstGeom>
        </p:spPr>
      </p:pic>
      <p:sp>
        <p:nvSpPr>
          <p:cNvPr id="16" name="TextBox 15">
            <a:extLst>
              <a:ext uri="{FF2B5EF4-FFF2-40B4-BE49-F238E27FC236}">
                <a16:creationId xmlns:a16="http://schemas.microsoft.com/office/drawing/2014/main" id="{2AFA99AD-84BE-423A-6A48-51FFF5B4489F}"/>
              </a:ext>
            </a:extLst>
          </p:cNvPr>
          <p:cNvSpPr txBox="1"/>
          <p:nvPr/>
        </p:nvSpPr>
        <p:spPr>
          <a:xfrm>
            <a:off x="153563" y="1101143"/>
            <a:ext cx="1324402"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Encryption:</a:t>
            </a:r>
            <a:endParaRPr lang="en-IN" sz="16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7B34FB3-BC3B-48AF-EF6C-B6C2F00306D9}"/>
              </a:ext>
            </a:extLst>
          </p:cNvPr>
          <p:cNvSpPr txBox="1"/>
          <p:nvPr/>
        </p:nvSpPr>
        <p:spPr>
          <a:xfrm>
            <a:off x="8503182" y="2177719"/>
            <a:ext cx="1394934"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File System:</a:t>
            </a:r>
            <a:endParaRPr lang="en-IN" sz="16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08E6268-1E2D-B6CC-0898-81A62AEB7B34}"/>
              </a:ext>
            </a:extLst>
          </p:cNvPr>
          <p:cNvSpPr txBox="1"/>
          <p:nvPr/>
        </p:nvSpPr>
        <p:spPr>
          <a:xfrm>
            <a:off x="4535899" y="1091801"/>
            <a:ext cx="1382110"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Decryption :</a:t>
            </a:r>
            <a:endParaRPr lang="en-IN" sz="16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03B7FC8-901E-E6B0-5CC2-6020A46CA9A7}"/>
              </a:ext>
            </a:extLst>
          </p:cNvPr>
          <p:cNvSpPr txBox="1"/>
          <p:nvPr/>
        </p:nvSpPr>
        <p:spPr>
          <a:xfrm>
            <a:off x="555752" y="3806764"/>
            <a:ext cx="1818126"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Input Image File:</a:t>
            </a:r>
            <a:endParaRPr lang="en-IN" sz="1600" b="1"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D7041AB-CAC1-1786-FB59-6A830F82D376}"/>
              </a:ext>
            </a:extLst>
          </p:cNvPr>
          <p:cNvSpPr txBox="1"/>
          <p:nvPr/>
        </p:nvSpPr>
        <p:spPr>
          <a:xfrm>
            <a:off x="3617275" y="3800094"/>
            <a:ext cx="3802451" cy="338554"/>
          </a:xfrm>
          <a:prstGeom prst="rect">
            <a:avLst/>
          </a:prstGeom>
          <a:noFill/>
        </p:spPr>
        <p:txBody>
          <a:bodyPr wrap="none" rtlCol="0">
            <a:spAutoFit/>
          </a:bodyPr>
          <a:lstStyle/>
          <a:p>
            <a:r>
              <a:rPr lang="en-US" sz="1600" b="1" dirty="0">
                <a:latin typeface="Arial" panose="020B0604020202020204" pitchFamily="34" charset="0"/>
                <a:cs typeface="Arial" panose="020B0604020202020204" pitchFamily="34" charset="0"/>
              </a:rPr>
              <a:t>Output Image With Secret Message:</a:t>
            </a:r>
            <a:endParaRPr lang="en-IN" sz="16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387F7C6-69DA-FF6B-66B7-967A8C0FD052}"/>
              </a:ext>
            </a:extLst>
          </p:cNvPr>
          <p:cNvPicPr>
            <a:picLocks noChangeAspect="1"/>
          </p:cNvPicPr>
          <p:nvPr/>
        </p:nvPicPr>
        <p:blipFill>
          <a:blip r:embed="rId6"/>
          <a:stretch>
            <a:fillRect/>
          </a:stretch>
        </p:blipFill>
        <p:spPr>
          <a:xfrm>
            <a:off x="260697" y="4145318"/>
            <a:ext cx="2894437" cy="1929625"/>
          </a:xfrm>
          <a:prstGeom prst="rect">
            <a:avLst/>
          </a:prstGeom>
        </p:spPr>
      </p:pic>
      <p:pic>
        <p:nvPicPr>
          <p:cNvPr id="5" name="Picture 4">
            <a:extLst>
              <a:ext uri="{FF2B5EF4-FFF2-40B4-BE49-F238E27FC236}">
                <a16:creationId xmlns:a16="http://schemas.microsoft.com/office/drawing/2014/main" id="{4ECAFDC6-FA20-3F49-B755-E74441E1893D}"/>
              </a:ext>
            </a:extLst>
          </p:cNvPr>
          <p:cNvPicPr>
            <a:picLocks noChangeAspect="1"/>
          </p:cNvPicPr>
          <p:nvPr/>
        </p:nvPicPr>
        <p:blipFill>
          <a:blip r:embed="rId6"/>
          <a:stretch>
            <a:fillRect/>
          </a:stretch>
        </p:blipFill>
        <p:spPr>
          <a:xfrm>
            <a:off x="3936390" y="4138648"/>
            <a:ext cx="2894437" cy="192962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879365"/>
            <a:ext cx="11029616" cy="530296"/>
          </a:xfrm>
        </p:spPr>
        <p:txBody>
          <a:bodyPr>
            <a:noAutofit/>
          </a:bodyPr>
          <a:lstStyle/>
          <a:p>
            <a:r>
              <a:rPr lang="en-IN" sz="4000" dirty="0">
                <a:solidFill>
                  <a:schemeClr val="accent1"/>
                </a:solidFill>
              </a:rPr>
              <a:t>Conclusion</a:t>
            </a:r>
          </a:p>
        </p:txBody>
      </p:sp>
      <p:sp>
        <p:nvSpPr>
          <p:cNvPr id="4" name="Rectangle 1">
            <a:extLst>
              <a:ext uri="{FF2B5EF4-FFF2-40B4-BE49-F238E27FC236}">
                <a16:creationId xmlns:a16="http://schemas.microsoft.com/office/drawing/2014/main" id="{FAE3E07E-F751-338F-C486-0F1647EA253B}"/>
              </a:ext>
            </a:extLst>
          </p:cNvPr>
          <p:cNvSpPr>
            <a:spLocks noGrp="1" noChangeArrowheads="1"/>
          </p:cNvSpPr>
          <p:nvPr>
            <p:ph idx="1"/>
          </p:nvPr>
        </p:nvSpPr>
        <p:spPr bwMode="auto">
          <a:xfrm>
            <a:off x="581192" y="1905505"/>
            <a:ext cx="1102961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solidFill>
                  <a:schemeClr val="tx1"/>
                </a:solidFill>
              </a:rPr>
              <a:t>This steganography-based encryption method provides a secure and undetectable way to hide confidential messages within images while preserving their visual integrity. By integrating password protection, it ensures that only authorized users can retrieve the hidden message. The implementation is lightweight, fast, and user-friendly, making encryption and decryption accessible even to non-technical users. With its minimal impact on image quality and cross-platform compatibility, this approach serves as an effective and practical solution for secure communication.</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200" dirty="0">
                <a:hlinkClick r:id="rId2"/>
              </a:rPr>
              <a:t>https://github.com/rishabhkr-r111/image-based-steganography.git</a:t>
            </a:r>
            <a:endParaRPr lang="en-IN" sz="22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430</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Rishabh kumar</cp:lastModifiedBy>
  <cp:revision>28</cp:revision>
  <dcterms:created xsi:type="dcterms:W3CDTF">2021-05-26T16:50:10Z</dcterms:created>
  <dcterms:modified xsi:type="dcterms:W3CDTF">2025-02-21T20:15:38Z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