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3" r:id="rId5"/>
    <p:sldId id="262" r:id="rId6"/>
    <p:sldId id="267" r:id="rId7"/>
    <p:sldId id="258" r:id="rId8"/>
    <p:sldId id="260" r:id="rId9"/>
    <p:sldId id="259" r:id="rId10"/>
    <p:sldId id="264" r:id="rId11"/>
    <p:sldId id="265" r:id="rId12"/>
    <p:sldId id="266" r:id="rId13"/>
    <p:sldId id="273" r:id="rId14"/>
    <p:sldId id="272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EBE15-7AC3-4A00-ABA7-09DE6947C51C}" v="78" dt="2023-02-16T08:00:16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542EB-2C24-4CD5-BD28-B70FD7F3E7D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D3D1-50EB-41EB-AE30-0D403AB41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4F87-EBA2-4D33-ABC5-7A26B472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B647-95E3-42B0-97D6-F1426BC8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0BE4-6B4B-40E3-9E97-0CAC0A38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681E-6F11-4526-8F33-318BEC8B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3E72-147B-4CC7-99E3-35385BF5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3D08-3D55-462A-9AAF-DB94B3A6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071C-2700-4A25-873B-F33DC04F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F431-2845-48B3-A8C1-C5E769E8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2D9B-21F6-47D9-AB72-F237F5DD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4FC5-0421-487B-B36C-426F72FE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DE2EF-CF37-4C1F-9136-DF4CE8713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6D73-B021-47FB-BCF2-411E4B2F0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C7CF-0EB8-41BF-B968-54522433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244D-B50D-4B4C-9436-CFACA65A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CC42-BD51-4350-A66B-AFE57DAE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5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2F0-2C86-492C-9F92-8B868795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9901-08B3-4A7D-94BC-F3E5241D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59CA-EB36-473E-8135-6AC502E6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5C73-9236-4150-A4CA-D7ADC455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B9F3-05FF-454A-9C81-54A4AB90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696-E821-48A4-AB57-FECE2D52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B763-1FDD-4B2D-9741-7F811E08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24D8-8601-4980-84E1-75ACDB38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D78B-60A3-4668-9FC4-217C0973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2BF9-9DA9-4EA0-9555-91A8609A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593-BC36-4DAD-9500-66E44282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B29B-DFDA-4859-8617-5C36D873A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4F131-9F3D-46E2-A30B-9FD90DBC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76340-4ABE-4508-9FF1-34E8EC4D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D42FB-CE1E-48B1-89F7-57664838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6C22-CE5F-4FAC-9D10-10AAFFC1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725A-69D1-4A9B-A86B-8B99A5E9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5361-18E9-4F17-B0E4-B8A15640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237A-A0B0-40DE-8B0B-237D3A34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8E8B4-5A0C-494F-A8AD-E3685908D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E96A6-DD5E-44A6-B7C1-896170FC0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2E0BA-4C7B-464D-8F2E-87B3B67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29E27-8B00-4A3B-BFF7-C6725F0E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BA3D9-1D37-4AAE-8D82-53B7160E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C75B-31F9-463B-9ABB-70FEE084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E61B9-CFF3-4629-A32F-FCF6A7AB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62B24-274E-40D8-A92B-8CF0E97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4C91E-BC3E-4BB4-961A-20AC9B8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E8940-E60F-4CFE-812B-266803DE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417F7-8123-4C62-A374-CE792184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BA04-FF99-4678-B749-1FD28CEE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DFBE-9667-47E1-A4C5-BC005D6B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944B-9B5D-4974-8490-52EE9CDD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6B65-9B3F-4803-A2A6-8831F42DE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08A5-22D1-4483-93F7-70289232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A2CD9-9F65-4814-8607-40FF0AEE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D85D1-CB77-4EC2-A2EC-AE3AEA2E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91F4-A2C8-4D44-9E43-38940C09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7F691-AECA-4570-89AC-31E760AB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CC12-4CB8-4AA1-85F3-BF10DBD0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DA78A-28CC-4BDC-8363-41E01C95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2FF01-D671-4D83-9BF4-942489AE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C611-57EB-4D66-800C-1193FB87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3D1C4-E49D-4122-A56F-E361B79A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BA90-253E-4E11-B2A1-12E1E44D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CA93-5729-4E37-9394-B92B153C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35D3-5AED-4E54-A3F8-F3BFB7CB31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6682-E690-4F77-A172-B32E639DC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47CC-77ED-4F6F-A58B-1BB2B8F01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40E0-5673-4395-88BB-80615C13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9CE-8CB2-49AC-B849-F2695E8D9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How to Deploy </a:t>
            </a:r>
            <a:r>
              <a:rPr lang="en-US" b="0" i="0" dirty="0" err="1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PaddlePaddle</a:t>
            </a:r>
            <a:r>
              <a:rPr lang="en-US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 on Arm Cortex-M with Arm Virtual Hardware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4ABE8-9C2B-4F8C-90F0-892243DDA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Rishabh Kumar Srivastva</a:t>
            </a:r>
          </a:p>
        </p:txBody>
      </p:sp>
    </p:spTree>
    <p:extLst>
      <p:ext uri="{BB962C8B-B14F-4D97-AF65-F5344CB8AC3E}">
        <p14:creationId xmlns:p14="http://schemas.microsoft.com/office/powerpoint/2010/main" val="352789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A68A-CB69-4546-829A-6AA64E00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Step 3: Compile Paddle inference model with TVMC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3D51-AA7A-4259-8746-DBCF038E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4200" cy="48418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use the deep learning complier TVM for model conversion and adaptation. It converts these models into code that can run inference tasks on the target device. </a:t>
            </a:r>
          </a:p>
          <a:p>
            <a:r>
              <a:rPr lang="en-US" sz="2400" b="1" dirty="0"/>
              <a:t>TVM </a:t>
            </a:r>
            <a:r>
              <a:rPr lang="en-US" sz="2400" dirty="0"/>
              <a:t>is an open-source deep learning compiler. It is mainly used to solve the adaptability problem of deploying various Deep Learning frameworks on a wide range of hardware targets.(see figure below).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Fig: Schematic diagram of compilation process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A01BE8-FCBD-4EC7-B944-091D9901C47A}"/>
              </a:ext>
            </a:extLst>
          </p:cNvPr>
          <p:cNvSpPr txBox="1">
            <a:spLocks/>
          </p:cNvSpPr>
          <p:nvPr/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Schematic diagram of compilation process">
            <a:extLst>
              <a:ext uri="{FF2B5EF4-FFF2-40B4-BE49-F238E27FC236}">
                <a16:creationId xmlns:a16="http://schemas.microsoft.com/office/drawing/2014/main" id="{0B1C570D-6DE6-426B-96DC-4BC0445E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495675"/>
            <a:ext cx="7391400" cy="263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1062-5D07-4CEC-AF06-1D45E19B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478" y="704850"/>
            <a:ext cx="10895648" cy="547211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We use TVM’s Python application </a:t>
            </a:r>
            <a:r>
              <a:rPr lang="en-US" sz="3400" b="1" dirty="0"/>
              <a:t>TVMC </a:t>
            </a:r>
            <a:r>
              <a:rPr lang="en-US" sz="3400" dirty="0"/>
              <a:t>to compile the model. </a:t>
            </a:r>
          </a:p>
          <a:p>
            <a:r>
              <a:rPr lang="en-US" sz="3400" dirty="0"/>
              <a:t>By specifying </a:t>
            </a:r>
            <a:r>
              <a:rPr lang="en-US" sz="2900" i="1" dirty="0"/>
              <a:t>--target-</a:t>
            </a:r>
            <a:r>
              <a:rPr lang="en-US" sz="2900" i="1" dirty="0" err="1"/>
              <a:t>cmsis</a:t>
            </a:r>
            <a:r>
              <a:rPr lang="en-US" sz="2900" i="1" dirty="0"/>
              <a:t>-</a:t>
            </a:r>
            <a:r>
              <a:rPr lang="en-US" sz="2900" i="1" dirty="0" err="1"/>
              <a:t>nn-mcpu</a:t>
            </a:r>
            <a:r>
              <a:rPr lang="en-US" sz="2900" i="1" dirty="0"/>
              <a:t>=cortex-m55 and --target-c-</a:t>
            </a:r>
            <a:r>
              <a:rPr lang="en-US" sz="2900" i="1" dirty="0" err="1"/>
              <a:t>mcpu</a:t>
            </a:r>
            <a:r>
              <a:rPr lang="en-US" sz="2900" i="1" dirty="0"/>
              <a:t>=cortex-m55</a:t>
            </a:r>
            <a:r>
              <a:rPr lang="en-US" sz="3400" dirty="0"/>
              <a:t>, it compiles the code that is suitable for running on Cortex-M55 processor.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400" dirty="0"/>
              <a:t>A file “</a:t>
            </a:r>
            <a:r>
              <a:rPr lang="en-US" sz="3400" b="1" i="1" dirty="0"/>
              <a:t>rec.tar</a:t>
            </a:r>
            <a:r>
              <a:rPr lang="en-US" sz="3400" dirty="0"/>
              <a:t>” was created after compiling the inference model and was stored in the same directory as the Model.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F7593D2-6FFA-51DD-C7B4-DEDB2C75B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2135981"/>
            <a:ext cx="98393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98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4E90-CC6E-4DE4-80F1-A0118AB1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Step 4</a:t>
            </a:r>
            <a:r>
              <a:rPr lang="en-US" sz="4000" dirty="0">
                <a:solidFill>
                  <a:srgbClr val="333E48"/>
                </a:solidFill>
                <a:latin typeface="Lato" panose="020F0502020204030203" pitchFamily="34" charset="0"/>
              </a:rPr>
              <a:t>:</a:t>
            </a:r>
            <a:r>
              <a:rPr lang="en-US" sz="4000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 Deploy on the AVH Corstone-300 platform with Arm Cortex-M55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0FF3-22C3-43C8-8CD0-944A3D43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We have to use the </a:t>
            </a:r>
            <a:r>
              <a:rPr lang="en-US" sz="2400" dirty="0" err="1"/>
              <a:t>ssh</a:t>
            </a:r>
            <a:r>
              <a:rPr lang="en-US" sz="2400" dirty="0"/>
              <a:t> command to connect to the AVH AMI instance that we launched beforehand.</a:t>
            </a:r>
          </a:p>
          <a:p>
            <a:r>
              <a:rPr lang="en-US" sz="2400" dirty="0"/>
              <a:t> After you connect to the AVH AMI instance successfully, you can complete model deployment and view application execution results by running a simple shell script.</a:t>
            </a:r>
          </a:p>
          <a:p>
            <a:r>
              <a:rPr lang="en-US" sz="2400" dirty="0"/>
              <a:t>On AVH, </a:t>
            </a:r>
            <a:r>
              <a:rPr lang="en-US" sz="2400" b="1" dirty="0"/>
              <a:t>we directly run the Shell script “run_demo.sh</a:t>
            </a:r>
            <a:r>
              <a:rPr lang="en-US" sz="2400" dirty="0"/>
              <a:t>” which does the training, exporting to Inference model and then compiling using TVM all on its own. To deploy the shell script on AVH, use the following code: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$ git clone https://github.com/PaddlePaddle/PaddleOCR.git 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$ cd </a:t>
            </a:r>
            <a:r>
              <a:rPr lang="en-US" sz="1600" b="1" dirty="0" err="1"/>
              <a:t>PaddleOCR</a:t>
            </a:r>
            <a:endParaRPr lang="en-US" sz="1600" b="1" dirty="0"/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$ git pull origin digraph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$ cd deploy/</a:t>
            </a:r>
            <a:r>
              <a:rPr lang="en-US" sz="1600" b="1" dirty="0" err="1"/>
              <a:t>avh</a:t>
            </a:r>
            <a:r>
              <a:rPr lang="en-US" sz="1600" b="1" dirty="0"/>
              <a:t> 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$ ./run_demo.sh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97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3680-852C-F175-1327-2B5BF3E9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771525"/>
            <a:ext cx="10911840" cy="5529263"/>
          </a:xfrm>
        </p:spPr>
        <p:txBody>
          <a:bodyPr/>
          <a:lstStyle/>
          <a:p>
            <a:r>
              <a:rPr lang="en-US" sz="2400" dirty="0"/>
              <a:t>The output obtained after running the shell script on AVH is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get a Accuracy score of 98.67% which is same as what we got using our local system.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4FA6CA-DE39-AB57-6836-8C6D7D9E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" y="1419225"/>
            <a:ext cx="7620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2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7CC8-EC7C-E3F3-3B08-C0F46A46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2D380-4785-9323-6493-82E7A32A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182019"/>
            <a:ext cx="8524875" cy="4171950"/>
          </a:xfrm>
        </p:spPr>
      </p:pic>
    </p:spTree>
    <p:extLst>
      <p:ext uri="{BB962C8B-B14F-4D97-AF65-F5344CB8AC3E}">
        <p14:creationId xmlns:p14="http://schemas.microsoft.com/office/powerpoint/2010/main" val="319079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4BDE-96C9-BD7C-3A58-03301A73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Neural Networks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7CA9-803E-92B0-92A6-D688A7F9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DL/Neural Networks over ML</a:t>
            </a:r>
          </a:p>
          <a:p>
            <a:r>
              <a:rPr lang="en-US" sz="2400" dirty="0"/>
              <a:t>Neural Network Intro</a:t>
            </a:r>
          </a:p>
          <a:p>
            <a:r>
              <a:rPr lang="en-US" sz="2400" dirty="0"/>
              <a:t>Understanding Weights and Bias and their impact </a:t>
            </a:r>
          </a:p>
          <a:p>
            <a:r>
              <a:rPr lang="en-US" sz="2400" dirty="0"/>
              <a:t>Vector, array, Tensor and other </a:t>
            </a:r>
            <a:r>
              <a:rPr lang="en-US" sz="2400" dirty="0" err="1"/>
              <a:t>Maths</a:t>
            </a:r>
            <a:r>
              <a:rPr lang="en-US" sz="2400" dirty="0"/>
              <a:t> concepts/coding concepts needed</a:t>
            </a:r>
          </a:p>
          <a:p>
            <a:r>
              <a:rPr lang="en-US" sz="2400" dirty="0"/>
              <a:t>Various Activation Function like Sigmoid, tanh, Step, RELU, </a:t>
            </a:r>
            <a:r>
              <a:rPr lang="en-US" sz="2400" dirty="0" err="1"/>
              <a:t>LeakyRELU</a:t>
            </a:r>
            <a:r>
              <a:rPr lang="en-US" sz="2400" dirty="0"/>
              <a:t> </a:t>
            </a:r>
          </a:p>
          <a:p>
            <a:r>
              <a:rPr lang="en-US" sz="2400" dirty="0"/>
              <a:t>How to decide on an Activation Function</a:t>
            </a:r>
          </a:p>
          <a:p>
            <a:r>
              <a:rPr lang="en-US" sz="2400" dirty="0"/>
              <a:t>Loss and Cost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4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A053-D2A5-1920-D948-90C31E1E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0E7A-82D9-1C8D-3F49-F1294446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Neural Networks:</a:t>
            </a:r>
          </a:p>
          <a:p>
            <a:pPr lvl="1"/>
            <a:r>
              <a:rPr lang="en-US" dirty="0"/>
              <a:t>Gradient Descent for N.N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Tensor1flow and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Implementing Loss </a:t>
            </a:r>
          </a:p>
          <a:p>
            <a:pPr lvl="1"/>
            <a:r>
              <a:rPr lang="en-US" dirty="0"/>
              <a:t>Optimizations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Task </a:t>
            </a:r>
            <a:r>
              <a:rPr lang="en-US"/>
              <a:t>by Omkar</a:t>
            </a:r>
            <a:endParaRPr lang="en-US" dirty="0"/>
          </a:p>
          <a:p>
            <a:pPr lvl="1"/>
            <a:r>
              <a:rPr lang="en-US" dirty="0"/>
              <a:t>Some hands on CNN algorithms</a:t>
            </a:r>
          </a:p>
          <a:p>
            <a:pPr lvl="1"/>
            <a:r>
              <a:rPr lang="en-US" dirty="0"/>
              <a:t>Learn </a:t>
            </a:r>
            <a:r>
              <a:rPr lang="en-US" dirty="0" err="1"/>
              <a:t>PaddlePaddle</a:t>
            </a:r>
            <a:r>
              <a:rPr lang="en-US" dirty="0"/>
              <a:t> Framework in place of 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Keras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POC (ongoing)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493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EC78-9434-43B7-8A1A-4C2D2D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BE23-8599-4D28-974A-31D40729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To Apply Deep Learning (DL) to the OCR text detection and carry out the following steps: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Use </a:t>
            </a:r>
            <a:r>
              <a:rPr lang="en-US" dirty="0" err="1"/>
              <a:t>PaddleOCR</a:t>
            </a:r>
            <a:r>
              <a:rPr lang="en-US" dirty="0"/>
              <a:t> to obtain a trained English text recognition model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Export the Paddle inference model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Compile the Paddle inference model with TVMC for target device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Build text recognition application and deploy it on the Arm Virtual Hardware Corstone-300 platform which uses Arm Cortex-M55 processor.</a:t>
            </a:r>
          </a:p>
        </p:txBody>
      </p:sp>
    </p:spTree>
    <p:extLst>
      <p:ext uri="{BB962C8B-B14F-4D97-AF65-F5344CB8AC3E}">
        <p14:creationId xmlns:p14="http://schemas.microsoft.com/office/powerpoint/2010/main" val="21532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38F0-3A00-402E-9A45-B9133AB7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Paddle OCR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BD6D-105B-4035-AAA9-EC5EE7EB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5153024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Optical Character Recognition (OCR) aims at recognizing the text content of a fixed image area. Text recognition is a sub-task of OCR. It is the next step after text detection in OCR’s two-stage algorithm, which can convert image information into text information.</a:t>
            </a:r>
          </a:p>
          <a:p>
            <a:r>
              <a:rPr lang="en-US" sz="2400" dirty="0" err="1"/>
              <a:t>PaddleOCR</a:t>
            </a:r>
            <a:r>
              <a:rPr lang="en-US" sz="2400" dirty="0"/>
              <a:t> is a multilingual and practical OCR tools that help users train better models and apply them into practice.</a:t>
            </a:r>
          </a:p>
          <a:p>
            <a:r>
              <a:rPr lang="en-US" sz="2400" dirty="0" err="1"/>
              <a:t>PaddleOCR</a:t>
            </a:r>
            <a:r>
              <a:rPr lang="en-US" sz="2400" dirty="0"/>
              <a:t> provides an OCR system named PP-OCR. This is a self-developed practical ultra-lightweight OCR system created by the Baidu Paddle Team. It is a two-stage OCR system, in which the text detection algorithm is called DB, and the text recognition algorithm is called CRNN. </a:t>
            </a:r>
          </a:p>
        </p:txBody>
      </p:sp>
    </p:spTree>
    <p:extLst>
      <p:ext uri="{BB962C8B-B14F-4D97-AF65-F5344CB8AC3E}">
        <p14:creationId xmlns:p14="http://schemas.microsoft.com/office/powerpoint/2010/main" val="1098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F2AF-8066-4D5D-9141-AEE506C1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Paddle Inference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FE90-9A16-41EB-96F0-5FBEE844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949825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inference—involves putting the model to work on live data to produce an actionable output. During this phase, the inference system accepts inputs from end-users, processes the data, feeds it into the ML model, and serves outputs back to users.</a:t>
            </a:r>
          </a:p>
          <a:p>
            <a:r>
              <a:rPr lang="en-US" sz="2400" dirty="0"/>
              <a:t>Paddle Inference is Paddle's native inference library, which works on the server and cloud to provide high-performance inference capabilities. Since the capability is directly based on the Paddle training operator, Paddle Inference can universally support all models trained by Paddle.</a:t>
            </a:r>
          </a:p>
          <a:p>
            <a:r>
              <a:rPr lang="en-US" sz="2400" dirty="0"/>
              <a:t>It can achieve high throughput and low latency, ensuring that the paddle model can be trained and used on the server side and quickly deployed.</a:t>
            </a:r>
          </a:p>
        </p:txBody>
      </p:sp>
    </p:spTree>
    <p:extLst>
      <p:ext uri="{BB962C8B-B14F-4D97-AF65-F5344CB8AC3E}">
        <p14:creationId xmlns:p14="http://schemas.microsoft.com/office/powerpoint/2010/main" val="29027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F4AA-3A08-4114-8F67-AEF51DFE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What is Arm Virtual Hardware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2817-62DB-4907-A697-1A87E999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part of core technology of Arm Total Solutions for IoT, Arm Virtual Hardware (AVH) provides cloud-deployable virtual models of Arm devices. </a:t>
            </a:r>
          </a:p>
          <a:p>
            <a:r>
              <a:rPr lang="en-US" sz="2400" dirty="0"/>
              <a:t>AVH solves many of the pain points that testing and development on physical hardware face. These include difficult expansion of testing, high-cost operation and maintenance of board test farms and so on. AVH provides a simple, convenient, and scalable way to free the development of IoT applications from the dependency on physical hardware. </a:t>
            </a:r>
          </a:p>
          <a:p>
            <a:r>
              <a:rPr lang="en-US" sz="2400" dirty="0"/>
              <a:t>Arm directly provides a way to access Arm Virtual Hardware for developers to use. It is ‘</a:t>
            </a:r>
            <a:r>
              <a:rPr lang="en-US" sz="2400" u="sng" dirty="0"/>
              <a:t>AVH </a:t>
            </a:r>
            <a:r>
              <a:rPr lang="en-US" sz="2400" b="1" u="sng" dirty="0" err="1"/>
              <a:t>Corstone</a:t>
            </a:r>
            <a:r>
              <a:rPr lang="en-US" sz="2400" b="1" u="sng" dirty="0"/>
              <a:t>’ </a:t>
            </a:r>
            <a:r>
              <a:rPr lang="en-US" sz="2400" dirty="0"/>
              <a:t>and ‘</a:t>
            </a:r>
            <a:r>
              <a:rPr lang="en-US" sz="2400" u="sng" dirty="0"/>
              <a:t>AVH </a:t>
            </a:r>
            <a:r>
              <a:rPr lang="en-US" sz="2400" b="1" u="sng" dirty="0"/>
              <a:t>Cortex CPUs’ .</a:t>
            </a:r>
          </a:p>
          <a:p>
            <a:endParaRPr lang="en-US" sz="2400" b="1" u="sng" dirty="0"/>
          </a:p>
          <a:p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356764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4220-7BE0-4624-8C79-5517860E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CORSTONE – 300 : It is a platform which uses the Cortex-M55 processor.</a:t>
            </a:r>
          </a:p>
          <a:p>
            <a:r>
              <a:rPr lang="en-US" sz="2400" dirty="0"/>
              <a:t>CORTEX – M55 : It is </a:t>
            </a:r>
            <a:r>
              <a:rPr lang="en-US" sz="2400" b="0" i="0" dirty="0">
                <a:effectLst/>
              </a:rPr>
              <a:t>Arm’s most AI-capable Cortex-M processor and the first to feature Arm Helium vector processing technology for enhanced, energy-efficient digital signal processing (DSP) and machine learning (ML) performance. The Cortex-M55 offers an easy way to implement AI for IoT with the ease-of-use of Cortex-M, a single toolchain, optimized software libraries, and an industry-leading embedded ecosystem.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57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E943-D300-40C7-B276-3AFCB476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876AB-B520-4B36-BA74-89A9C59CF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1250"/>
            <a:ext cx="10515600" cy="3180087"/>
          </a:xfrm>
        </p:spPr>
      </p:pic>
    </p:spTree>
    <p:extLst>
      <p:ext uri="{BB962C8B-B14F-4D97-AF65-F5344CB8AC3E}">
        <p14:creationId xmlns:p14="http://schemas.microsoft.com/office/powerpoint/2010/main" val="59459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B1FC-B40E-4D3D-A459-20639DD5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Step 1: Train an English text recognition model with </a:t>
            </a:r>
            <a:r>
              <a:rPr lang="en-US" sz="4000" b="0" i="0" dirty="0" err="1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PaddleOCR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272F-53E0-4893-92A2-603137EC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PaddleOCR</a:t>
            </a:r>
            <a:r>
              <a:rPr lang="en-US" sz="2400" dirty="0"/>
              <a:t> provides many practical OCR tools that help you train models and apply them into practice. </a:t>
            </a:r>
          </a:p>
          <a:p>
            <a:r>
              <a:rPr lang="en-US" sz="2400" dirty="0" err="1"/>
              <a:t>PaddleOCR</a:t>
            </a:r>
            <a:r>
              <a:rPr lang="en-US" sz="2400" dirty="0"/>
              <a:t> uses configuration files(.</a:t>
            </a:r>
            <a:r>
              <a:rPr lang="en-US" sz="2400" dirty="0" err="1"/>
              <a:t>yml</a:t>
            </a:r>
            <a:r>
              <a:rPr lang="en-US" sz="2400" dirty="0"/>
              <a:t>) to control network training and evaluation parameters. In the configuration file, you can set the parameters for building the model, use your own datasets or Open source datasets like </a:t>
            </a:r>
            <a:r>
              <a:rPr lang="en-US" sz="2400" dirty="0" err="1"/>
              <a:t>MJSynth</a:t>
            </a:r>
            <a:r>
              <a:rPr lang="en-US" sz="2400" dirty="0"/>
              <a:t> and </a:t>
            </a:r>
            <a:r>
              <a:rPr lang="en-US" sz="2400" dirty="0" err="1"/>
              <a:t>SynthText</a:t>
            </a:r>
            <a:r>
              <a:rPr lang="en-US" sz="2400" dirty="0"/>
              <a:t> (MJ+ST), optimizer, loss function, and model pre- and post-processing.</a:t>
            </a:r>
          </a:p>
          <a:p>
            <a:r>
              <a:rPr lang="en-US" sz="2400" dirty="0" err="1"/>
              <a:t>PaddleOCR</a:t>
            </a:r>
            <a:r>
              <a:rPr lang="en-US" sz="2400" dirty="0"/>
              <a:t> reads these parameters from the configuration file, and then forms a complete training process to complete the model training. Fine-tuning can also be completed by modifying the parameters in the configuration file, which is simple and convenient.</a:t>
            </a:r>
          </a:p>
        </p:txBody>
      </p:sp>
    </p:spTree>
    <p:extLst>
      <p:ext uri="{BB962C8B-B14F-4D97-AF65-F5344CB8AC3E}">
        <p14:creationId xmlns:p14="http://schemas.microsoft.com/office/powerpoint/2010/main" val="24996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0F16-BB67-46B9-9DC6-264A4659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>
                <a:solidFill>
                  <a:srgbClr val="333E48"/>
                </a:solidFill>
                <a:effectLst/>
                <a:latin typeface="Lato" panose="020F0502020204030203" pitchFamily="34" charset="0"/>
              </a:rPr>
              <a:t>Step 2: Export Paddle inference model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A360-C070-4614-82D2-0BA003C6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0"/>
            <a:ext cx="10515600" cy="4702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must export the trained text recognition model to a Paddle inference model that we can later (next step) compile to generate code which is suitable to run on a Cortex-M processor.  </a:t>
            </a:r>
          </a:p>
          <a:p>
            <a:pPr marL="0" indent="0">
              <a:buNone/>
            </a:pPr>
            <a:r>
              <a:rPr lang="en-US" i="1" dirty="0"/>
              <a:t>Since we don’t have a trained model, we have directly downloaded the already trained and exported  </a:t>
            </a:r>
            <a:r>
              <a:rPr lang="en-US" b="1" i="1" dirty="0"/>
              <a:t>Inference model “</a:t>
            </a:r>
            <a:r>
              <a:rPr lang="en-US" b="1" i="1" dirty="0" err="1"/>
              <a:t>ocn_en.tar</a:t>
            </a:r>
            <a:r>
              <a:rPr lang="en-US" i="1" dirty="0" err="1"/>
              <a:t>”.This</a:t>
            </a:r>
            <a:r>
              <a:rPr lang="en-US" i="1" dirty="0"/>
              <a:t> file is extracted to a folder before going ahead</a:t>
            </a:r>
          </a:p>
          <a:p>
            <a:r>
              <a:rPr lang="en-US" dirty="0"/>
              <a:t>Test the code with an Inference Model “</a:t>
            </a:r>
            <a:r>
              <a:rPr lang="en-US" dirty="0" err="1"/>
              <a:t>ocr_en</a:t>
            </a:r>
            <a:r>
              <a:rPr lang="en-US" dirty="0"/>
              <a:t>” and a image “word_116.png” as input.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see the text was correctly identified as “QBHOUSE” with an accuracy of 98.67%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09449-8518-BFDB-26C9-BD0E4B58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2659"/>
            <a:ext cx="10448925" cy="21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1200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Office Theme</vt:lpstr>
      <vt:lpstr>How to Deploy PaddlePaddle on Arm Cortex-M with Arm Virtual Hardware</vt:lpstr>
      <vt:lpstr>OBJECTIVE</vt:lpstr>
      <vt:lpstr>What is Paddle OCR ?</vt:lpstr>
      <vt:lpstr>What is Paddle Inference Model </vt:lpstr>
      <vt:lpstr>What is Arm Virtual Hardware</vt:lpstr>
      <vt:lpstr>PowerPoint Presentation</vt:lpstr>
      <vt:lpstr>End to End Workflow</vt:lpstr>
      <vt:lpstr>Step 1: Train an English text recognition model with PaddleOCR</vt:lpstr>
      <vt:lpstr>Step 2: Export Paddle inference model</vt:lpstr>
      <vt:lpstr>Step 3: Compile Paddle inference model with TVMC</vt:lpstr>
      <vt:lpstr>PowerPoint Presentation</vt:lpstr>
      <vt:lpstr>Step 4: Deploy on the AVH Corstone-300 platform with Arm Cortex-M55</vt:lpstr>
      <vt:lpstr>PowerPoint Presentation</vt:lpstr>
      <vt:lpstr>USE CASES</vt:lpstr>
      <vt:lpstr>Neural Networks Update</vt:lpstr>
      <vt:lpstr>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Deploy PaddlePaddle on Arm Cortex-M with Arm Virtual Hardware</dc:title>
  <dc:creator>Rishabh Kumar Srivastva</dc:creator>
  <cp:lastModifiedBy>Rishabh Kumar Srivastva</cp:lastModifiedBy>
  <cp:revision>405</cp:revision>
  <dcterms:created xsi:type="dcterms:W3CDTF">2023-02-01T05:19:53Z</dcterms:created>
  <dcterms:modified xsi:type="dcterms:W3CDTF">2023-02-16T10:16:24Z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4c41b496-129b-4845-8e5a-d5e379bbffce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