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2" r:id="rId8"/>
    <p:sldId id="264" r:id="rId9"/>
    <p:sldId id="263" r:id="rId10"/>
    <p:sldId id="266" r:id="rId11"/>
    <p:sldId id="267" r:id="rId12"/>
    <p:sldId id="268" r:id="rId13"/>
    <p:sldId id="269" r:id="rId14"/>
    <p:sldId id="270" r:id="rId15"/>
    <p:sldId id="271" r:id="rId16"/>
    <p:sldId id="274" r:id="rId17"/>
    <p:sldId id="275" r:id="rId18"/>
    <p:sldId id="272" r:id="rId19"/>
    <p:sldId id="273" r:id="rId20"/>
    <p:sldId id="277" r:id="rId21"/>
    <p:sldId id="276" r:id="rId22"/>
    <p:sldId id="280" r:id="rId23"/>
    <p:sldId id="281" r:id="rId24"/>
    <p:sldId id="278" r:id="rId25"/>
    <p:sldId id="279" r:id="rId26"/>
    <p:sldId id="282" r:id="rId27"/>
    <p:sldId id="283" r:id="rId28"/>
    <p:sldId id="285" r:id="rId29"/>
    <p:sldId id="286" r:id="rId30"/>
    <p:sldId id="28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DB6A3E-CD2B-43D0-B180-FB56663146EB}" v="30" dt="2023-07-17T05:44:16.1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1A578-6E23-EE6E-3CB4-E94E173444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7D7C4B-5918-3285-2990-D3A50E106C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A2AE76-5228-B9CC-4F4E-5318EBDD7E42}"/>
              </a:ext>
            </a:extLst>
          </p:cNvPr>
          <p:cNvSpPr>
            <a:spLocks noGrp="1"/>
          </p:cNvSpPr>
          <p:nvPr>
            <p:ph type="dt" sz="half" idx="10"/>
          </p:nvPr>
        </p:nvSpPr>
        <p:spPr/>
        <p:txBody>
          <a:bodyPr/>
          <a:lstStyle/>
          <a:p>
            <a:fld id="{D27C3B68-FA65-4714-8526-E6B7586FCEC8}" type="datetimeFigureOut">
              <a:rPr lang="en-US" smtClean="0"/>
              <a:t>7/17/2023</a:t>
            </a:fld>
            <a:endParaRPr lang="en-US"/>
          </a:p>
        </p:txBody>
      </p:sp>
      <p:sp>
        <p:nvSpPr>
          <p:cNvPr id="5" name="Footer Placeholder 4">
            <a:extLst>
              <a:ext uri="{FF2B5EF4-FFF2-40B4-BE49-F238E27FC236}">
                <a16:creationId xmlns:a16="http://schemas.microsoft.com/office/drawing/2014/main" id="{C66E5663-73CA-FD9E-68B7-51B6C8C230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2E6EDB-5DDA-3FF8-2E23-0D08A2D6F288}"/>
              </a:ext>
            </a:extLst>
          </p:cNvPr>
          <p:cNvSpPr>
            <a:spLocks noGrp="1"/>
          </p:cNvSpPr>
          <p:nvPr>
            <p:ph type="sldNum" sz="quarter" idx="12"/>
          </p:nvPr>
        </p:nvSpPr>
        <p:spPr/>
        <p:txBody>
          <a:bodyPr/>
          <a:lstStyle/>
          <a:p>
            <a:fld id="{D2EA7518-F9E8-4F6C-B763-E8A513CFF5A5}" type="slidenum">
              <a:rPr lang="en-US" smtClean="0"/>
              <a:t>‹#›</a:t>
            </a:fld>
            <a:endParaRPr lang="en-US"/>
          </a:p>
        </p:txBody>
      </p:sp>
    </p:spTree>
    <p:extLst>
      <p:ext uri="{BB962C8B-B14F-4D97-AF65-F5344CB8AC3E}">
        <p14:creationId xmlns:p14="http://schemas.microsoft.com/office/powerpoint/2010/main" val="1924493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42993-3FD4-4489-9F7E-89556F37BA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A4A6AA-42B5-88D1-4A48-0DA5B6DD84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62A490-D785-51C5-0C98-153B930B750D}"/>
              </a:ext>
            </a:extLst>
          </p:cNvPr>
          <p:cNvSpPr>
            <a:spLocks noGrp="1"/>
          </p:cNvSpPr>
          <p:nvPr>
            <p:ph type="dt" sz="half" idx="10"/>
          </p:nvPr>
        </p:nvSpPr>
        <p:spPr/>
        <p:txBody>
          <a:bodyPr/>
          <a:lstStyle/>
          <a:p>
            <a:fld id="{D27C3B68-FA65-4714-8526-E6B7586FCEC8}" type="datetimeFigureOut">
              <a:rPr lang="en-US" smtClean="0"/>
              <a:t>7/17/2023</a:t>
            </a:fld>
            <a:endParaRPr lang="en-US"/>
          </a:p>
        </p:txBody>
      </p:sp>
      <p:sp>
        <p:nvSpPr>
          <p:cNvPr id="5" name="Footer Placeholder 4">
            <a:extLst>
              <a:ext uri="{FF2B5EF4-FFF2-40B4-BE49-F238E27FC236}">
                <a16:creationId xmlns:a16="http://schemas.microsoft.com/office/drawing/2014/main" id="{3CC8C1AD-943F-18F9-8EF2-90DD7289A6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D41045-CF62-34C1-18A8-545526DA8BC6}"/>
              </a:ext>
            </a:extLst>
          </p:cNvPr>
          <p:cNvSpPr>
            <a:spLocks noGrp="1"/>
          </p:cNvSpPr>
          <p:nvPr>
            <p:ph type="sldNum" sz="quarter" idx="12"/>
          </p:nvPr>
        </p:nvSpPr>
        <p:spPr/>
        <p:txBody>
          <a:bodyPr/>
          <a:lstStyle/>
          <a:p>
            <a:fld id="{D2EA7518-F9E8-4F6C-B763-E8A513CFF5A5}" type="slidenum">
              <a:rPr lang="en-US" smtClean="0"/>
              <a:t>‹#›</a:t>
            </a:fld>
            <a:endParaRPr lang="en-US"/>
          </a:p>
        </p:txBody>
      </p:sp>
    </p:spTree>
    <p:extLst>
      <p:ext uri="{BB962C8B-B14F-4D97-AF65-F5344CB8AC3E}">
        <p14:creationId xmlns:p14="http://schemas.microsoft.com/office/powerpoint/2010/main" val="2945053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BAAF7F-BAD9-2D57-9E78-C4F9AD719E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AFA015-547F-E3C2-3837-03E84A8316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0EFD06-9274-61B7-61F0-0982D05FF85D}"/>
              </a:ext>
            </a:extLst>
          </p:cNvPr>
          <p:cNvSpPr>
            <a:spLocks noGrp="1"/>
          </p:cNvSpPr>
          <p:nvPr>
            <p:ph type="dt" sz="half" idx="10"/>
          </p:nvPr>
        </p:nvSpPr>
        <p:spPr/>
        <p:txBody>
          <a:bodyPr/>
          <a:lstStyle/>
          <a:p>
            <a:fld id="{D27C3B68-FA65-4714-8526-E6B7586FCEC8}" type="datetimeFigureOut">
              <a:rPr lang="en-US" smtClean="0"/>
              <a:t>7/17/2023</a:t>
            </a:fld>
            <a:endParaRPr lang="en-US"/>
          </a:p>
        </p:txBody>
      </p:sp>
      <p:sp>
        <p:nvSpPr>
          <p:cNvPr id="5" name="Footer Placeholder 4">
            <a:extLst>
              <a:ext uri="{FF2B5EF4-FFF2-40B4-BE49-F238E27FC236}">
                <a16:creationId xmlns:a16="http://schemas.microsoft.com/office/drawing/2014/main" id="{275D022C-25E8-2B7E-3149-9FF4A82CC9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CFED28-B992-BF1C-CA8A-CE825EA10331}"/>
              </a:ext>
            </a:extLst>
          </p:cNvPr>
          <p:cNvSpPr>
            <a:spLocks noGrp="1"/>
          </p:cNvSpPr>
          <p:nvPr>
            <p:ph type="sldNum" sz="quarter" idx="12"/>
          </p:nvPr>
        </p:nvSpPr>
        <p:spPr/>
        <p:txBody>
          <a:bodyPr/>
          <a:lstStyle/>
          <a:p>
            <a:fld id="{D2EA7518-F9E8-4F6C-B763-E8A513CFF5A5}" type="slidenum">
              <a:rPr lang="en-US" smtClean="0"/>
              <a:t>‹#›</a:t>
            </a:fld>
            <a:endParaRPr lang="en-US"/>
          </a:p>
        </p:txBody>
      </p:sp>
    </p:spTree>
    <p:extLst>
      <p:ext uri="{BB962C8B-B14F-4D97-AF65-F5344CB8AC3E}">
        <p14:creationId xmlns:p14="http://schemas.microsoft.com/office/powerpoint/2010/main" val="3370368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F7AA9-08C2-9843-33AD-06EAE1CD7B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D10897-510B-7E45-543A-77ED0552D1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9BDFCB-D491-A0F1-0F12-A4E4A3D2DFB8}"/>
              </a:ext>
            </a:extLst>
          </p:cNvPr>
          <p:cNvSpPr>
            <a:spLocks noGrp="1"/>
          </p:cNvSpPr>
          <p:nvPr>
            <p:ph type="dt" sz="half" idx="10"/>
          </p:nvPr>
        </p:nvSpPr>
        <p:spPr/>
        <p:txBody>
          <a:bodyPr/>
          <a:lstStyle/>
          <a:p>
            <a:fld id="{D27C3B68-FA65-4714-8526-E6B7586FCEC8}" type="datetimeFigureOut">
              <a:rPr lang="en-US" smtClean="0"/>
              <a:t>7/17/2023</a:t>
            </a:fld>
            <a:endParaRPr lang="en-US"/>
          </a:p>
        </p:txBody>
      </p:sp>
      <p:sp>
        <p:nvSpPr>
          <p:cNvPr id="5" name="Footer Placeholder 4">
            <a:extLst>
              <a:ext uri="{FF2B5EF4-FFF2-40B4-BE49-F238E27FC236}">
                <a16:creationId xmlns:a16="http://schemas.microsoft.com/office/drawing/2014/main" id="{3DFF7F6F-637F-14BE-0197-18D5FF1CA3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BA0C7F-62BB-6E49-B9C3-758B68847453}"/>
              </a:ext>
            </a:extLst>
          </p:cNvPr>
          <p:cNvSpPr>
            <a:spLocks noGrp="1"/>
          </p:cNvSpPr>
          <p:nvPr>
            <p:ph type="sldNum" sz="quarter" idx="12"/>
          </p:nvPr>
        </p:nvSpPr>
        <p:spPr/>
        <p:txBody>
          <a:bodyPr/>
          <a:lstStyle/>
          <a:p>
            <a:fld id="{D2EA7518-F9E8-4F6C-B763-E8A513CFF5A5}" type="slidenum">
              <a:rPr lang="en-US" smtClean="0"/>
              <a:t>‹#›</a:t>
            </a:fld>
            <a:endParaRPr lang="en-US"/>
          </a:p>
        </p:txBody>
      </p:sp>
    </p:spTree>
    <p:extLst>
      <p:ext uri="{BB962C8B-B14F-4D97-AF65-F5344CB8AC3E}">
        <p14:creationId xmlns:p14="http://schemas.microsoft.com/office/powerpoint/2010/main" val="307376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F7CD-D0F8-8430-C804-2615DE7B97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3230BE-3509-F135-5DC9-8E3ADF4A76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54291E-D12C-B143-F1FA-06C30423FBB7}"/>
              </a:ext>
            </a:extLst>
          </p:cNvPr>
          <p:cNvSpPr>
            <a:spLocks noGrp="1"/>
          </p:cNvSpPr>
          <p:nvPr>
            <p:ph type="dt" sz="half" idx="10"/>
          </p:nvPr>
        </p:nvSpPr>
        <p:spPr/>
        <p:txBody>
          <a:bodyPr/>
          <a:lstStyle/>
          <a:p>
            <a:fld id="{D27C3B68-FA65-4714-8526-E6B7586FCEC8}" type="datetimeFigureOut">
              <a:rPr lang="en-US" smtClean="0"/>
              <a:t>7/17/2023</a:t>
            </a:fld>
            <a:endParaRPr lang="en-US"/>
          </a:p>
        </p:txBody>
      </p:sp>
      <p:sp>
        <p:nvSpPr>
          <p:cNvPr id="5" name="Footer Placeholder 4">
            <a:extLst>
              <a:ext uri="{FF2B5EF4-FFF2-40B4-BE49-F238E27FC236}">
                <a16:creationId xmlns:a16="http://schemas.microsoft.com/office/drawing/2014/main" id="{478B7705-5687-FF2E-FBBD-98310488BE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FEDE52-265A-449E-47EC-6C257B1C0327}"/>
              </a:ext>
            </a:extLst>
          </p:cNvPr>
          <p:cNvSpPr>
            <a:spLocks noGrp="1"/>
          </p:cNvSpPr>
          <p:nvPr>
            <p:ph type="sldNum" sz="quarter" idx="12"/>
          </p:nvPr>
        </p:nvSpPr>
        <p:spPr/>
        <p:txBody>
          <a:bodyPr/>
          <a:lstStyle/>
          <a:p>
            <a:fld id="{D2EA7518-F9E8-4F6C-B763-E8A513CFF5A5}" type="slidenum">
              <a:rPr lang="en-US" smtClean="0"/>
              <a:t>‹#›</a:t>
            </a:fld>
            <a:endParaRPr lang="en-US"/>
          </a:p>
        </p:txBody>
      </p:sp>
    </p:spTree>
    <p:extLst>
      <p:ext uri="{BB962C8B-B14F-4D97-AF65-F5344CB8AC3E}">
        <p14:creationId xmlns:p14="http://schemas.microsoft.com/office/powerpoint/2010/main" val="100583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6181E-AD29-D6CD-4C65-46213C79DD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BAAEEF-ED9C-0C65-0BA1-8951E36B4C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6331FE-AE41-33D5-CA5C-4F67808982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AE6820-E5DF-1721-1596-C94CD29F016F}"/>
              </a:ext>
            </a:extLst>
          </p:cNvPr>
          <p:cNvSpPr>
            <a:spLocks noGrp="1"/>
          </p:cNvSpPr>
          <p:nvPr>
            <p:ph type="dt" sz="half" idx="10"/>
          </p:nvPr>
        </p:nvSpPr>
        <p:spPr/>
        <p:txBody>
          <a:bodyPr/>
          <a:lstStyle/>
          <a:p>
            <a:fld id="{D27C3B68-FA65-4714-8526-E6B7586FCEC8}" type="datetimeFigureOut">
              <a:rPr lang="en-US" smtClean="0"/>
              <a:t>7/17/2023</a:t>
            </a:fld>
            <a:endParaRPr lang="en-US"/>
          </a:p>
        </p:txBody>
      </p:sp>
      <p:sp>
        <p:nvSpPr>
          <p:cNvPr id="6" name="Footer Placeholder 5">
            <a:extLst>
              <a:ext uri="{FF2B5EF4-FFF2-40B4-BE49-F238E27FC236}">
                <a16:creationId xmlns:a16="http://schemas.microsoft.com/office/drawing/2014/main" id="{C6ED13F4-FA3E-82E6-5398-AF36ACB1DF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26030E-342C-2A1D-1C98-97A0D6EEF03C}"/>
              </a:ext>
            </a:extLst>
          </p:cNvPr>
          <p:cNvSpPr>
            <a:spLocks noGrp="1"/>
          </p:cNvSpPr>
          <p:nvPr>
            <p:ph type="sldNum" sz="quarter" idx="12"/>
          </p:nvPr>
        </p:nvSpPr>
        <p:spPr/>
        <p:txBody>
          <a:bodyPr/>
          <a:lstStyle/>
          <a:p>
            <a:fld id="{D2EA7518-F9E8-4F6C-B763-E8A513CFF5A5}" type="slidenum">
              <a:rPr lang="en-US" smtClean="0"/>
              <a:t>‹#›</a:t>
            </a:fld>
            <a:endParaRPr lang="en-US"/>
          </a:p>
        </p:txBody>
      </p:sp>
    </p:spTree>
    <p:extLst>
      <p:ext uri="{BB962C8B-B14F-4D97-AF65-F5344CB8AC3E}">
        <p14:creationId xmlns:p14="http://schemas.microsoft.com/office/powerpoint/2010/main" val="355889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6218-ED31-8428-A977-D912FB4E5A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8B49DC-C7C9-244D-4062-ECFA6E617C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B514CF-4218-8747-7E7F-1AEC6BD2A6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EBD55F-6FF1-4D09-F801-9B81F811EF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78105E-7D0C-3774-1952-29BD9406CE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860DAD-CB9B-59C9-C2A4-30D71170E44A}"/>
              </a:ext>
            </a:extLst>
          </p:cNvPr>
          <p:cNvSpPr>
            <a:spLocks noGrp="1"/>
          </p:cNvSpPr>
          <p:nvPr>
            <p:ph type="dt" sz="half" idx="10"/>
          </p:nvPr>
        </p:nvSpPr>
        <p:spPr/>
        <p:txBody>
          <a:bodyPr/>
          <a:lstStyle/>
          <a:p>
            <a:fld id="{D27C3B68-FA65-4714-8526-E6B7586FCEC8}" type="datetimeFigureOut">
              <a:rPr lang="en-US" smtClean="0"/>
              <a:t>7/17/2023</a:t>
            </a:fld>
            <a:endParaRPr lang="en-US"/>
          </a:p>
        </p:txBody>
      </p:sp>
      <p:sp>
        <p:nvSpPr>
          <p:cNvPr id="8" name="Footer Placeholder 7">
            <a:extLst>
              <a:ext uri="{FF2B5EF4-FFF2-40B4-BE49-F238E27FC236}">
                <a16:creationId xmlns:a16="http://schemas.microsoft.com/office/drawing/2014/main" id="{D9E91145-6263-977E-13C4-E3C0448D80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B5F041-F779-9E53-52A7-BA09280C7CF0}"/>
              </a:ext>
            </a:extLst>
          </p:cNvPr>
          <p:cNvSpPr>
            <a:spLocks noGrp="1"/>
          </p:cNvSpPr>
          <p:nvPr>
            <p:ph type="sldNum" sz="quarter" idx="12"/>
          </p:nvPr>
        </p:nvSpPr>
        <p:spPr/>
        <p:txBody>
          <a:bodyPr/>
          <a:lstStyle/>
          <a:p>
            <a:fld id="{D2EA7518-F9E8-4F6C-B763-E8A513CFF5A5}" type="slidenum">
              <a:rPr lang="en-US" smtClean="0"/>
              <a:t>‹#›</a:t>
            </a:fld>
            <a:endParaRPr lang="en-US"/>
          </a:p>
        </p:txBody>
      </p:sp>
    </p:spTree>
    <p:extLst>
      <p:ext uri="{BB962C8B-B14F-4D97-AF65-F5344CB8AC3E}">
        <p14:creationId xmlns:p14="http://schemas.microsoft.com/office/powerpoint/2010/main" val="3102588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91F4C-A2A7-E19F-88AB-21A54D9F25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6645EB-8BAD-A1CB-C570-E2806533FC2B}"/>
              </a:ext>
            </a:extLst>
          </p:cNvPr>
          <p:cNvSpPr>
            <a:spLocks noGrp="1"/>
          </p:cNvSpPr>
          <p:nvPr>
            <p:ph type="dt" sz="half" idx="10"/>
          </p:nvPr>
        </p:nvSpPr>
        <p:spPr/>
        <p:txBody>
          <a:bodyPr/>
          <a:lstStyle/>
          <a:p>
            <a:fld id="{D27C3B68-FA65-4714-8526-E6B7586FCEC8}" type="datetimeFigureOut">
              <a:rPr lang="en-US" smtClean="0"/>
              <a:t>7/17/2023</a:t>
            </a:fld>
            <a:endParaRPr lang="en-US"/>
          </a:p>
        </p:txBody>
      </p:sp>
      <p:sp>
        <p:nvSpPr>
          <p:cNvPr id="4" name="Footer Placeholder 3">
            <a:extLst>
              <a:ext uri="{FF2B5EF4-FFF2-40B4-BE49-F238E27FC236}">
                <a16:creationId xmlns:a16="http://schemas.microsoft.com/office/drawing/2014/main" id="{61379DDC-27B4-2417-DBFB-F21A4F3412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741F43-428A-5AA6-4246-16872A886798}"/>
              </a:ext>
            </a:extLst>
          </p:cNvPr>
          <p:cNvSpPr>
            <a:spLocks noGrp="1"/>
          </p:cNvSpPr>
          <p:nvPr>
            <p:ph type="sldNum" sz="quarter" idx="12"/>
          </p:nvPr>
        </p:nvSpPr>
        <p:spPr/>
        <p:txBody>
          <a:bodyPr/>
          <a:lstStyle/>
          <a:p>
            <a:fld id="{D2EA7518-F9E8-4F6C-B763-E8A513CFF5A5}" type="slidenum">
              <a:rPr lang="en-US" smtClean="0"/>
              <a:t>‹#›</a:t>
            </a:fld>
            <a:endParaRPr lang="en-US"/>
          </a:p>
        </p:txBody>
      </p:sp>
    </p:spTree>
    <p:extLst>
      <p:ext uri="{BB962C8B-B14F-4D97-AF65-F5344CB8AC3E}">
        <p14:creationId xmlns:p14="http://schemas.microsoft.com/office/powerpoint/2010/main" val="1661820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9E909-AA0E-F1EC-8696-0BBE130A1C56}"/>
              </a:ext>
            </a:extLst>
          </p:cNvPr>
          <p:cNvSpPr>
            <a:spLocks noGrp="1"/>
          </p:cNvSpPr>
          <p:nvPr>
            <p:ph type="dt" sz="half" idx="10"/>
          </p:nvPr>
        </p:nvSpPr>
        <p:spPr/>
        <p:txBody>
          <a:bodyPr/>
          <a:lstStyle/>
          <a:p>
            <a:fld id="{D27C3B68-FA65-4714-8526-E6B7586FCEC8}" type="datetimeFigureOut">
              <a:rPr lang="en-US" smtClean="0"/>
              <a:t>7/17/2023</a:t>
            </a:fld>
            <a:endParaRPr lang="en-US"/>
          </a:p>
        </p:txBody>
      </p:sp>
      <p:sp>
        <p:nvSpPr>
          <p:cNvPr id="3" name="Footer Placeholder 2">
            <a:extLst>
              <a:ext uri="{FF2B5EF4-FFF2-40B4-BE49-F238E27FC236}">
                <a16:creationId xmlns:a16="http://schemas.microsoft.com/office/drawing/2014/main" id="{6F115B2F-CC15-B0A8-9743-B4369F17E2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59CF88-808B-9EAD-2BE6-48810950E8B0}"/>
              </a:ext>
            </a:extLst>
          </p:cNvPr>
          <p:cNvSpPr>
            <a:spLocks noGrp="1"/>
          </p:cNvSpPr>
          <p:nvPr>
            <p:ph type="sldNum" sz="quarter" idx="12"/>
          </p:nvPr>
        </p:nvSpPr>
        <p:spPr/>
        <p:txBody>
          <a:bodyPr/>
          <a:lstStyle/>
          <a:p>
            <a:fld id="{D2EA7518-F9E8-4F6C-B763-E8A513CFF5A5}" type="slidenum">
              <a:rPr lang="en-US" smtClean="0"/>
              <a:t>‹#›</a:t>
            </a:fld>
            <a:endParaRPr lang="en-US"/>
          </a:p>
        </p:txBody>
      </p:sp>
    </p:spTree>
    <p:extLst>
      <p:ext uri="{BB962C8B-B14F-4D97-AF65-F5344CB8AC3E}">
        <p14:creationId xmlns:p14="http://schemas.microsoft.com/office/powerpoint/2010/main" val="1310042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8BEF-E45B-3542-96AF-18B088737F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8EC4DC-060C-E663-1ED1-832789DA11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83B76D-A9BF-F231-61E5-D111E2E067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0BADB8-7DEB-CF04-6865-824D47577BA5}"/>
              </a:ext>
            </a:extLst>
          </p:cNvPr>
          <p:cNvSpPr>
            <a:spLocks noGrp="1"/>
          </p:cNvSpPr>
          <p:nvPr>
            <p:ph type="dt" sz="half" idx="10"/>
          </p:nvPr>
        </p:nvSpPr>
        <p:spPr/>
        <p:txBody>
          <a:bodyPr/>
          <a:lstStyle/>
          <a:p>
            <a:fld id="{D27C3B68-FA65-4714-8526-E6B7586FCEC8}" type="datetimeFigureOut">
              <a:rPr lang="en-US" smtClean="0"/>
              <a:t>7/17/2023</a:t>
            </a:fld>
            <a:endParaRPr lang="en-US"/>
          </a:p>
        </p:txBody>
      </p:sp>
      <p:sp>
        <p:nvSpPr>
          <p:cNvPr id="6" name="Footer Placeholder 5">
            <a:extLst>
              <a:ext uri="{FF2B5EF4-FFF2-40B4-BE49-F238E27FC236}">
                <a16:creationId xmlns:a16="http://schemas.microsoft.com/office/drawing/2014/main" id="{69830B5E-EA44-CE83-7347-BBA68AFEF4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3BB756-6A9C-2AF0-A51C-6A3F7758B28A}"/>
              </a:ext>
            </a:extLst>
          </p:cNvPr>
          <p:cNvSpPr>
            <a:spLocks noGrp="1"/>
          </p:cNvSpPr>
          <p:nvPr>
            <p:ph type="sldNum" sz="quarter" idx="12"/>
          </p:nvPr>
        </p:nvSpPr>
        <p:spPr/>
        <p:txBody>
          <a:bodyPr/>
          <a:lstStyle/>
          <a:p>
            <a:fld id="{D2EA7518-F9E8-4F6C-B763-E8A513CFF5A5}" type="slidenum">
              <a:rPr lang="en-US" smtClean="0"/>
              <a:t>‹#›</a:t>
            </a:fld>
            <a:endParaRPr lang="en-US"/>
          </a:p>
        </p:txBody>
      </p:sp>
    </p:spTree>
    <p:extLst>
      <p:ext uri="{BB962C8B-B14F-4D97-AF65-F5344CB8AC3E}">
        <p14:creationId xmlns:p14="http://schemas.microsoft.com/office/powerpoint/2010/main" val="3158359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6DF96-76C5-4F21-0994-40AF800B0E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C82DFE-6DFB-77EA-E3CC-8B167EB0C3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7886D3-AC84-FCE1-32E7-DA157BB38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4CF414-1879-CF69-D388-9D29C8D5AAD0}"/>
              </a:ext>
            </a:extLst>
          </p:cNvPr>
          <p:cNvSpPr>
            <a:spLocks noGrp="1"/>
          </p:cNvSpPr>
          <p:nvPr>
            <p:ph type="dt" sz="half" idx="10"/>
          </p:nvPr>
        </p:nvSpPr>
        <p:spPr/>
        <p:txBody>
          <a:bodyPr/>
          <a:lstStyle/>
          <a:p>
            <a:fld id="{D27C3B68-FA65-4714-8526-E6B7586FCEC8}" type="datetimeFigureOut">
              <a:rPr lang="en-US" smtClean="0"/>
              <a:t>7/17/2023</a:t>
            </a:fld>
            <a:endParaRPr lang="en-US"/>
          </a:p>
        </p:txBody>
      </p:sp>
      <p:sp>
        <p:nvSpPr>
          <p:cNvPr id="6" name="Footer Placeholder 5">
            <a:extLst>
              <a:ext uri="{FF2B5EF4-FFF2-40B4-BE49-F238E27FC236}">
                <a16:creationId xmlns:a16="http://schemas.microsoft.com/office/drawing/2014/main" id="{9D577067-57B5-DFF0-CD35-EB52144020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D1896A-887A-6592-6CBE-F6A3ED35AF9C}"/>
              </a:ext>
            </a:extLst>
          </p:cNvPr>
          <p:cNvSpPr>
            <a:spLocks noGrp="1"/>
          </p:cNvSpPr>
          <p:nvPr>
            <p:ph type="sldNum" sz="quarter" idx="12"/>
          </p:nvPr>
        </p:nvSpPr>
        <p:spPr/>
        <p:txBody>
          <a:bodyPr/>
          <a:lstStyle/>
          <a:p>
            <a:fld id="{D2EA7518-F9E8-4F6C-B763-E8A513CFF5A5}" type="slidenum">
              <a:rPr lang="en-US" smtClean="0"/>
              <a:t>‹#›</a:t>
            </a:fld>
            <a:endParaRPr lang="en-US"/>
          </a:p>
        </p:txBody>
      </p:sp>
    </p:spTree>
    <p:extLst>
      <p:ext uri="{BB962C8B-B14F-4D97-AF65-F5344CB8AC3E}">
        <p14:creationId xmlns:p14="http://schemas.microsoft.com/office/powerpoint/2010/main" val="1156412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EF62CD-3CF3-8207-0E16-5798F794F7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0E627C-29F9-89D7-E2CA-D901A172A7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60269E-7BC1-BE23-3CA8-F472E8F52C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7C3B68-FA65-4714-8526-E6B7586FCEC8}" type="datetimeFigureOut">
              <a:rPr lang="en-US" smtClean="0"/>
              <a:t>7/17/2023</a:t>
            </a:fld>
            <a:endParaRPr lang="en-US"/>
          </a:p>
        </p:txBody>
      </p:sp>
      <p:sp>
        <p:nvSpPr>
          <p:cNvPr id="5" name="Footer Placeholder 4">
            <a:extLst>
              <a:ext uri="{FF2B5EF4-FFF2-40B4-BE49-F238E27FC236}">
                <a16:creationId xmlns:a16="http://schemas.microsoft.com/office/drawing/2014/main" id="{C4E4FDE2-057C-CF28-30D8-143FFD61AE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D5ED3B-AF5B-BCCA-E972-B69D1BBE8D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A7518-F9E8-4F6C-B763-E8A513CFF5A5}" type="slidenum">
              <a:rPr lang="en-US" smtClean="0"/>
              <a:t>‹#›</a:t>
            </a:fld>
            <a:endParaRPr lang="en-US"/>
          </a:p>
        </p:txBody>
      </p:sp>
    </p:spTree>
    <p:extLst>
      <p:ext uri="{BB962C8B-B14F-4D97-AF65-F5344CB8AC3E}">
        <p14:creationId xmlns:p14="http://schemas.microsoft.com/office/powerpoint/2010/main" val="4272977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owardsdatascience.com/getting-started-with-langchain-a-beginners-guide-to-building-llm-powered-applications-95fc8898732c#fcac" TargetMode="External"/><Relationship Id="rId2" Type="http://schemas.openxmlformats.org/officeDocument/2006/relationships/hyperlink" Target="https://medium.com/mlearning-ai/building-a-simple-ai-application-with-large-language-model-llm-using-langchain-f9769bba68" TargetMode="External"/><Relationship Id="rId1" Type="http://schemas.openxmlformats.org/officeDocument/2006/relationships/slideLayout" Target="../slideLayouts/slideLayout2.xml"/><Relationship Id="rId5" Type="http://schemas.openxmlformats.org/officeDocument/2006/relationships/hyperlink" Target="https://medium.com/@basics.machinelearning/tokenization-in-openai-api-lets-explore-tiktoken-library-d02d3ce94b0a" TargetMode="External"/><Relationship Id="rId4" Type="http://schemas.openxmlformats.org/officeDocument/2006/relationships/hyperlink" Target="https://www.youtube.com/watch?v=PzRvUngOF2o"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sbert.net/docs/pretrained_models.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qlHkjmz_bG4&amp;t=3s" TargetMode="External"/><Relationship Id="rId2" Type="http://schemas.openxmlformats.org/officeDocument/2006/relationships/hyperlink" Target="https://arxiv.org/pdf/2304.05128.pdf"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bhadreshpsavani.medium.com/how-to-use-tesseract-library-for-ocr-in-google-colab-notebook-5da5470e4fe0"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youtube.com/watch?v=vr5rs_cTKC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owardsdatascience.com/getting-started-with-langchain-a-beginners-guide-to-building-llm-powered-applications-95fc8898732c#3bc6" TargetMode="External"/><Relationship Id="rId2" Type="http://schemas.openxmlformats.org/officeDocument/2006/relationships/hyperlink" Target="https://towardsdatascience.com/getting-started-with-langchain-a-beginners-guide-to-building-llm-powered-applications-95fc8898732c#806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ython.langchain.com/docs/get_started/quickstart" TargetMode="External"/><Relationship Id="rId2" Type="http://schemas.openxmlformats.org/officeDocument/2006/relationships/hyperlink" Target="https://towardsdatascience.com/getting-started-with-langchain-a-beginners-guide-to-building-llm-powered-applications-95fc8898732c" TargetMode="External"/><Relationship Id="rId1" Type="http://schemas.openxmlformats.org/officeDocument/2006/relationships/slideLayout" Target="../slideLayouts/slideLayout2.xml"/><Relationship Id="rId4" Type="http://schemas.openxmlformats.org/officeDocument/2006/relationships/hyperlink" Target="https://www.youtube.com/watch?v=_FpT1cwcSL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7C9D6-A7E3-50F8-5DF1-961E64084432}"/>
              </a:ext>
            </a:extLst>
          </p:cNvPr>
          <p:cNvSpPr>
            <a:spLocks noGrp="1"/>
          </p:cNvSpPr>
          <p:nvPr>
            <p:ph type="ctrTitle"/>
          </p:nvPr>
        </p:nvSpPr>
        <p:spPr/>
        <p:txBody>
          <a:bodyPr/>
          <a:lstStyle/>
          <a:p>
            <a:r>
              <a:rPr lang="en-US" dirty="0"/>
              <a:t>LLM Initiative</a:t>
            </a:r>
          </a:p>
        </p:txBody>
      </p:sp>
      <p:sp>
        <p:nvSpPr>
          <p:cNvPr id="3" name="Subtitle 2">
            <a:extLst>
              <a:ext uri="{FF2B5EF4-FFF2-40B4-BE49-F238E27FC236}">
                <a16:creationId xmlns:a16="http://schemas.microsoft.com/office/drawing/2014/main" id="{6D9DD1C6-069E-AD07-6BF1-6C1DD010758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80607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ECA36-39C6-85CC-AB1B-40A280732ECC}"/>
              </a:ext>
            </a:extLst>
          </p:cNvPr>
          <p:cNvSpPr>
            <a:spLocks noGrp="1"/>
          </p:cNvSpPr>
          <p:nvPr>
            <p:ph type="title"/>
          </p:nvPr>
        </p:nvSpPr>
        <p:spPr/>
        <p:txBody>
          <a:bodyPr/>
          <a:lstStyle/>
          <a:p>
            <a:r>
              <a:rPr lang="en-US" dirty="0"/>
              <a:t>Components …..</a:t>
            </a:r>
          </a:p>
        </p:txBody>
      </p:sp>
      <p:sp>
        <p:nvSpPr>
          <p:cNvPr id="3" name="Content Placeholder 2">
            <a:extLst>
              <a:ext uri="{FF2B5EF4-FFF2-40B4-BE49-F238E27FC236}">
                <a16:creationId xmlns:a16="http://schemas.microsoft.com/office/drawing/2014/main" id="{95EC7779-A995-4492-C25C-5AA495ECD9F8}"/>
              </a:ext>
            </a:extLst>
          </p:cNvPr>
          <p:cNvSpPr>
            <a:spLocks noGrp="1"/>
          </p:cNvSpPr>
          <p:nvPr>
            <p:ph idx="1"/>
          </p:nvPr>
        </p:nvSpPr>
        <p:spPr/>
        <p:txBody>
          <a:bodyPr>
            <a:normAutofit fontScale="77500" lnSpcReduction="20000"/>
          </a:bodyPr>
          <a:lstStyle/>
          <a:p>
            <a:r>
              <a:rPr lang="en-US" dirty="0"/>
              <a:t>Memory :</a:t>
            </a:r>
          </a:p>
          <a:p>
            <a:pPr marL="0" indent="0">
              <a:buNone/>
            </a:pPr>
            <a:r>
              <a:rPr lang="en-US" dirty="0" err="1"/>
              <a:t>LangChain</a:t>
            </a:r>
            <a:r>
              <a:rPr lang="en-US" dirty="0"/>
              <a:t> provides several different options for dealing with chat history :</a:t>
            </a:r>
          </a:p>
          <a:p>
            <a:pPr marL="971550" lvl="1" indent="-514350">
              <a:buFont typeface="+mj-lt"/>
              <a:buAutoNum type="arabicPeriod"/>
            </a:pPr>
            <a:r>
              <a:rPr lang="en-US" dirty="0"/>
              <a:t>keep all conversations,</a:t>
            </a:r>
          </a:p>
          <a:p>
            <a:pPr marL="971550" lvl="1" indent="-514350">
              <a:buFont typeface="+mj-lt"/>
              <a:buAutoNum type="arabicPeriod"/>
            </a:pPr>
            <a:r>
              <a:rPr lang="en-US" dirty="0"/>
              <a:t>keep the latest k conversations,</a:t>
            </a:r>
          </a:p>
          <a:p>
            <a:pPr marL="971550" lvl="1" indent="-514350">
              <a:buFont typeface="+mj-lt"/>
              <a:buAutoNum type="arabicPeriod"/>
            </a:pPr>
            <a:r>
              <a:rPr lang="en-US" dirty="0"/>
              <a:t>summarize the conversation.</a:t>
            </a:r>
          </a:p>
          <a:p>
            <a:pPr marL="971550" lvl="1" indent="-514350">
              <a:buFont typeface="+mj-lt"/>
              <a:buAutoNum type="arabicPeriod"/>
            </a:pPr>
            <a:endParaRPr lang="en-US" dirty="0"/>
          </a:p>
          <a:p>
            <a:pPr marL="0" indent="0" algn="l">
              <a:buNone/>
            </a:pPr>
            <a:r>
              <a:rPr lang="en-US" b="1" i="0" dirty="0">
                <a:solidFill>
                  <a:srgbClr val="292929"/>
                </a:solidFill>
                <a:effectLst/>
                <a:latin typeface="sohne"/>
              </a:rPr>
              <a:t>Agents: Accessing other tools</a:t>
            </a:r>
          </a:p>
          <a:p>
            <a:pPr algn="l"/>
            <a:r>
              <a:rPr lang="en-US" b="0" i="0" dirty="0">
                <a:solidFill>
                  <a:srgbClr val="292929"/>
                </a:solidFill>
                <a:effectLst/>
                <a:latin typeface="source-serif-pro"/>
              </a:rPr>
              <a:t>Despite being quite powerful, LLMs have some limitations: they lack contextual information (e.g., access to specific knowledge not contained in training data), they can become outdated quickly (e.g., GPT-4 was </a:t>
            </a:r>
            <a:r>
              <a:rPr lang="en-US" b="0" i="0" u="sng" dirty="0">
                <a:solidFill>
                  <a:srgbClr val="292929"/>
                </a:solidFill>
                <a:effectLst/>
                <a:latin typeface="source-serif-pro"/>
              </a:rPr>
              <a:t>trained on data before September 2021</a:t>
            </a:r>
            <a:r>
              <a:rPr lang="en-US" b="0" i="0" dirty="0">
                <a:solidFill>
                  <a:srgbClr val="292929"/>
                </a:solidFill>
                <a:effectLst/>
                <a:latin typeface="source-serif-pro"/>
              </a:rPr>
              <a:t>), and they are bad at math.</a:t>
            </a:r>
          </a:p>
          <a:p>
            <a:pPr algn="l"/>
            <a:r>
              <a:rPr lang="en-US" b="0" i="0" dirty="0">
                <a:solidFill>
                  <a:srgbClr val="292929"/>
                </a:solidFill>
                <a:effectLst/>
                <a:latin typeface="source-serif-pro"/>
              </a:rPr>
              <a:t>Because LLMs can hallucinate on tasks they can’t accomplish on their own, we need to give them access to supplementary tools such as search (e.g., Google Search), calculators (e.g., Python REPL or Wolfram Alpha), and lookups (e.g., Wikipedia).</a:t>
            </a:r>
          </a:p>
          <a:p>
            <a:pPr marL="457200" lvl="1" indent="0">
              <a:buNone/>
            </a:pPr>
            <a:endParaRPr lang="en-US" dirty="0"/>
          </a:p>
        </p:txBody>
      </p:sp>
    </p:spTree>
    <p:extLst>
      <p:ext uri="{BB962C8B-B14F-4D97-AF65-F5344CB8AC3E}">
        <p14:creationId xmlns:p14="http://schemas.microsoft.com/office/powerpoint/2010/main" val="2945060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883F6-8E84-1576-B31A-6BF6D0B596A9}"/>
              </a:ext>
            </a:extLst>
          </p:cNvPr>
          <p:cNvSpPr>
            <a:spLocks noGrp="1"/>
          </p:cNvSpPr>
          <p:nvPr>
            <p:ph type="title"/>
          </p:nvPr>
        </p:nvSpPr>
        <p:spPr/>
        <p:txBody>
          <a:bodyPr/>
          <a:lstStyle/>
          <a:p>
            <a:r>
              <a:rPr lang="en-US" dirty="0"/>
              <a:t>Links</a:t>
            </a:r>
          </a:p>
        </p:txBody>
      </p:sp>
      <p:sp>
        <p:nvSpPr>
          <p:cNvPr id="3" name="Content Placeholder 2">
            <a:extLst>
              <a:ext uri="{FF2B5EF4-FFF2-40B4-BE49-F238E27FC236}">
                <a16:creationId xmlns:a16="http://schemas.microsoft.com/office/drawing/2014/main" id="{C0F5CEEA-0ACF-08EE-8400-618430651268}"/>
              </a:ext>
            </a:extLst>
          </p:cNvPr>
          <p:cNvSpPr>
            <a:spLocks noGrp="1"/>
          </p:cNvSpPr>
          <p:nvPr>
            <p:ph idx="1"/>
          </p:nvPr>
        </p:nvSpPr>
        <p:spPr/>
        <p:txBody>
          <a:bodyPr/>
          <a:lstStyle/>
          <a:p>
            <a:r>
              <a:rPr lang="en-US" dirty="0">
                <a:hlinkClick r:id="rId2"/>
              </a:rPr>
              <a:t>https://medium.com/mlearning-ai/building-a-simple-ai-application-with-large-language-model-llm-using-langchain-f9769bba68</a:t>
            </a:r>
            <a:endParaRPr lang="en-US" dirty="0"/>
          </a:p>
          <a:p>
            <a:r>
              <a:rPr lang="en-US" dirty="0">
                <a:hlinkClick r:id="rId3"/>
              </a:rPr>
              <a:t>https://towardsdatascience.com/getting-started-with-langchain-a-beginners-guide-to-building-llm-powered-applications-95fc8898732c#fcac</a:t>
            </a:r>
            <a:endParaRPr lang="en-US" dirty="0"/>
          </a:p>
          <a:p>
            <a:r>
              <a:rPr lang="en-US" dirty="0">
                <a:hlinkClick r:id="rId4"/>
              </a:rPr>
              <a:t>https://www.youtube.com/watch?v=PzRvUngOF2o</a:t>
            </a:r>
            <a:endParaRPr lang="en-US" dirty="0"/>
          </a:p>
          <a:p>
            <a:r>
              <a:rPr lang="en-US" dirty="0">
                <a:hlinkClick r:id="rId5"/>
              </a:rPr>
              <a:t>https://medium.com/@basics.machinelearning/tokenization-in-openai-api-lets-explore-tiktoken-library-d02d3ce94b0a</a:t>
            </a:r>
            <a:endParaRPr lang="en-US" dirty="0"/>
          </a:p>
          <a:p>
            <a:endParaRPr lang="en-US" dirty="0"/>
          </a:p>
          <a:p>
            <a:endParaRPr lang="en-US" dirty="0"/>
          </a:p>
        </p:txBody>
      </p:sp>
    </p:spTree>
    <p:extLst>
      <p:ext uri="{BB962C8B-B14F-4D97-AF65-F5344CB8AC3E}">
        <p14:creationId xmlns:p14="http://schemas.microsoft.com/office/powerpoint/2010/main" val="502262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465F7-1C28-809D-0B7D-B1CA75C606D1}"/>
              </a:ext>
            </a:extLst>
          </p:cNvPr>
          <p:cNvSpPr>
            <a:spLocks noGrp="1"/>
          </p:cNvSpPr>
          <p:nvPr>
            <p:ph type="title"/>
          </p:nvPr>
        </p:nvSpPr>
        <p:spPr/>
        <p:txBody>
          <a:bodyPr/>
          <a:lstStyle/>
          <a:p>
            <a:r>
              <a:rPr lang="en-US" dirty="0"/>
              <a:t>Progress : 26</a:t>
            </a:r>
            <a:r>
              <a:rPr lang="en-US" baseline="30000" dirty="0"/>
              <a:t>th</a:t>
            </a:r>
            <a:r>
              <a:rPr lang="en-US" dirty="0"/>
              <a:t> June</a:t>
            </a:r>
          </a:p>
        </p:txBody>
      </p:sp>
      <p:sp>
        <p:nvSpPr>
          <p:cNvPr id="3" name="Content Placeholder 2">
            <a:extLst>
              <a:ext uri="{FF2B5EF4-FFF2-40B4-BE49-F238E27FC236}">
                <a16:creationId xmlns:a16="http://schemas.microsoft.com/office/drawing/2014/main" id="{869CF143-1071-9186-0366-5C62A1B97C03}"/>
              </a:ext>
            </a:extLst>
          </p:cNvPr>
          <p:cNvSpPr>
            <a:spLocks noGrp="1"/>
          </p:cNvSpPr>
          <p:nvPr>
            <p:ph idx="1"/>
          </p:nvPr>
        </p:nvSpPr>
        <p:spPr/>
        <p:txBody>
          <a:bodyPr/>
          <a:lstStyle/>
          <a:p>
            <a:r>
              <a:rPr lang="en-US" dirty="0"/>
              <a:t>Working with .txt file </a:t>
            </a:r>
          </a:p>
          <a:p>
            <a:r>
              <a:rPr lang="en-US" dirty="0"/>
              <a:t>Read a txt file</a:t>
            </a:r>
          </a:p>
          <a:p>
            <a:r>
              <a:rPr lang="en-US" dirty="0"/>
              <a:t>Split using </a:t>
            </a:r>
            <a:r>
              <a:rPr lang="en-US" dirty="0" err="1"/>
              <a:t>RecursiveCharacterTextSplitter</a:t>
            </a:r>
            <a:r>
              <a:rPr lang="en-US" dirty="0"/>
              <a:t> : This creates a “list of </a:t>
            </a:r>
            <a:r>
              <a:rPr lang="en-US" dirty="0" err="1"/>
              <a:t>langchain</a:t>
            </a:r>
            <a:r>
              <a:rPr lang="en-US" dirty="0"/>
              <a:t> schema Documents”</a:t>
            </a:r>
          </a:p>
          <a:p>
            <a:r>
              <a:rPr lang="en-US" dirty="0"/>
              <a:t> Used </a:t>
            </a:r>
            <a:r>
              <a:rPr lang="en-US" dirty="0" err="1"/>
              <a:t>Chromadb</a:t>
            </a:r>
            <a:r>
              <a:rPr lang="en-US" dirty="0"/>
              <a:t> as Vector Space and </a:t>
            </a:r>
            <a:r>
              <a:rPr lang="en-US" dirty="0" err="1"/>
              <a:t>Openai</a:t>
            </a:r>
            <a:r>
              <a:rPr lang="en-US" dirty="0"/>
              <a:t> for creating Embeddings</a:t>
            </a:r>
          </a:p>
          <a:p>
            <a:r>
              <a:rPr lang="en-US" dirty="0"/>
              <a:t>Use “persist directory” to store created embeddings of our Documents</a:t>
            </a:r>
          </a:p>
          <a:p>
            <a:r>
              <a:rPr lang="en-US" dirty="0"/>
              <a:t>Load Embeddings from persist directory</a:t>
            </a:r>
          </a:p>
          <a:p>
            <a:endParaRPr lang="en-US" dirty="0"/>
          </a:p>
        </p:txBody>
      </p:sp>
    </p:spTree>
    <p:extLst>
      <p:ext uri="{BB962C8B-B14F-4D97-AF65-F5344CB8AC3E}">
        <p14:creationId xmlns:p14="http://schemas.microsoft.com/office/powerpoint/2010/main" val="531502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2184B-0DBD-3662-EC90-76581471EA8E}"/>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310BA1D3-F941-25AF-A41C-B23AE041F4E9}"/>
              </a:ext>
            </a:extLst>
          </p:cNvPr>
          <p:cNvSpPr>
            <a:spLocks noGrp="1"/>
          </p:cNvSpPr>
          <p:nvPr>
            <p:ph idx="1"/>
          </p:nvPr>
        </p:nvSpPr>
        <p:spPr/>
        <p:txBody>
          <a:bodyPr/>
          <a:lstStyle/>
          <a:p>
            <a:r>
              <a:rPr lang="en-US" b="0" i="0" dirty="0">
                <a:solidFill>
                  <a:srgbClr val="212121"/>
                </a:solidFill>
                <a:effectLst/>
                <a:latin typeface="Roboto" panose="02000000000000000000" pitchFamily="2" charset="0"/>
              </a:rPr>
              <a:t>Similarity Search and Retrieving of relevant documents based on query</a:t>
            </a:r>
          </a:p>
          <a:p>
            <a:pPr lvl="2"/>
            <a:r>
              <a:rPr lang="en-US" b="0" i="0" dirty="0">
                <a:solidFill>
                  <a:srgbClr val="212121"/>
                </a:solidFill>
                <a:effectLst/>
                <a:latin typeface="Roboto" panose="02000000000000000000" pitchFamily="2" charset="0"/>
              </a:rPr>
              <a:t> A retriever does not store documents, only returns (or retrieves) it. Vector stores can be used as the backbone of a retriever, but there are other types of retrievers as well.</a:t>
            </a:r>
          </a:p>
          <a:p>
            <a:pPr lvl="2"/>
            <a:endParaRPr lang="en-US" dirty="0">
              <a:solidFill>
                <a:srgbClr val="212121"/>
              </a:solidFill>
              <a:latin typeface="Roboto" panose="02000000000000000000" pitchFamily="2" charset="0"/>
            </a:endParaRPr>
          </a:p>
          <a:p>
            <a:pPr marL="914400" lvl="2" indent="0">
              <a:buNone/>
            </a:pPr>
            <a:endParaRPr lang="en-US" b="0" i="0" dirty="0">
              <a:solidFill>
                <a:srgbClr val="212121"/>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1860607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7BBF1-B2E1-E144-23AE-8020888718EF}"/>
              </a:ext>
            </a:extLst>
          </p:cNvPr>
          <p:cNvSpPr>
            <a:spLocks noGrp="1"/>
          </p:cNvSpPr>
          <p:nvPr>
            <p:ph type="title"/>
          </p:nvPr>
        </p:nvSpPr>
        <p:spPr/>
        <p:txBody>
          <a:bodyPr/>
          <a:lstStyle/>
          <a:p>
            <a:r>
              <a:rPr lang="en-US" dirty="0"/>
              <a:t>Open source Embedding model</a:t>
            </a:r>
          </a:p>
        </p:txBody>
      </p:sp>
      <p:sp>
        <p:nvSpPr>
          <p:cNvPr id="3" name="Content Placeholder 2">
            <a:extLst>
              <a:ext uri="{FF2B5EF4-FFF2-40B4-BE49-F238E27FC236}">
                <a16:creationId xmlns:a16="http://schemas.microsoft.com/office/drawing/2014/main" id="{D9284F06-FA04-0AB7-ACF2-827A19FEE0E2}"/>
              </a:ext>
            </a:extLst>
          </p:cNvPr>
          <p:cNvSpPr>
            <a:spLocks noGrp="1"/>
          </p:cNvSpPr>
          <p:nvPr>
            <p:ph idx="1"/>
          </p:nvPr>
        </p:nvSpPr>
        <p:spPr/>
        <p:txBody>
          <a:bodyPr>
            <a:normAutofit fontScale="92500" lnSpcReduction="10000"/>
          </a:bodyPr>
          <a:lstStyle/>
          <a:p>
            <a:pPr marL="0" indent="0" algn="l">
              <a:buNone/>
            </a:pPr>
            <a:r>
              <a:rPr lang="en-US" b="1" i="0" dirty="0">
                <a:solidFill>
                  <a:srgbClr val="374151"/>
                </a:solidFill>
                <a:effectLst/>
                <a:latin typeface="Source Sans Pro" panose="020B0503030403020204" pitchFamily="34" charset="0"/>
              </a:rPr>
              <a:t>1. all-MiniLM-L6-v2</a:t>
            </a:r>
          </a:p>
          <a:p>
            <a:pPr algn="l"/>
            <a:r>
              <a:rPr lang="en-US" b="0" i="0" dirty="0">
                <a:solidFill>
                  <a:srgbClr val="4B5563"/>
                </a:solidFill>
                <a:effectLst/>
                <a:latin typeface="Source Sans Pro" panose="020B0503030403020204" pitchFamily="34" charset="0"/>
              </a:rPr>
              <a:t>This is a </a:t>
            </a:r>
            <a:r>
              <a:rPr lang="en-US" b="0" i="0" u="sng" dirty="0">
                <a:solidFill>
                  <a:srgbClr val="4B5563"/>
                </a:solidFill>
                <a:effectLst/>
                <a:latin typeface="Source Sans Pro" panose="020B0503030403020204" pitchFamily="34" charset="0"/>
              </a:rPr>
              <a:t>sentence-transformers</a:t>
            </a:r>
            <a:r>
              <a:rPr lang="en-US" b="0" i="0" dirty="0">
                <a:solidFill>
                  <a:srgbClr val="4B5563"/>
                </a:solidFill>
                <a:effectLst/>
                <a:latin typeface="Source Sans Pro" panose="020B0503030403020204" pitchFamily="34" charset="0"/>
              </a:rPr>
              <a:t> model: It maps sentences &amp; paragraphs to a 384 dimensional dense vector space and can be used for tasks like clustering or semantic search.</a:t>
            </a:r>
          </a:p>
          <a:p>
            <a:pPr algn="l"/>
            <a:r>
              <a:rPr lang="en-US" b="0" i="0" dirty="0">
                <a:solidFill>
                  <a:srgbClr val="4B5563"/>
                </a:solidFill>
                <a:effectLst/>
                <a:latin typeface="Source Sans Pro" panose="020B0503030403020204" pitchFamily="34" charset="0"/>
              </a:rPr>
              <a:t>This model is </a:t>
            </a:r>
            <a:r>
              <a:rPr lang="en-US" b="0" i="0" dirty="0" err="1">
                <a:solidFill>
                  <a:srgbClr val="4B5563"/>
                </a:solidFill>
                <a:effectLst/>
                <a:latin typeface="Source Sans Pro" panose="020B0503030403020204" pitchFamily="34" charset="0"/>
              </a:rPr>
              <a:t>intented</a:t>
            </a:r>
            <a:r>
              <a:rPr lang="en-US" b="0" i="0" dirty="0">
                <a:solidFill>
                  <a:srgbClr val="4B5563"/>
                </a:solidFill>
                <a:effectLst/>
                <a:latin typeface="Source Sans Pro" panose="020B0503030403020204" pitchFamily="34" charset="0"/>
              </a:rPr>
              <a:t> to be used as a sentence and short paragraph encoder. Given an input text, it </a:t>
            </a:r>
            <a:r>
              <a:rPr lang="en-US" b="0" i="0" dirty="0" err="1">
                <a:solidFill>
                  <a:srgbClr val="4B5563"/>
                </a:solidFill>
                <a:effectLst/>
                <a:latin typeface="Source Sans Pro" panose="020B0503030403020204" pitchFamily="34" charset="0"/>
              </a:rPr>
              <a:t>ouptuts</a:t>
            </a:r>
            <a:r>
              <a:rPr lang="en-US" b="0" i="0" dirty="0">
                <a:solidFill>
                  <a:srgbClr val="4B5563"/>
                </a:solidFill>
                <a:effectLst/>
                <a:latin typeface="Source Sans Pro" panose="020B0503030403020204" pitchFamily="34" charset="0"/>
              </a:rPr>
              <a:t> a vector which captures the semantic information. The sentence vector may be used for information retrieval, clustering or sentence similarity tasks.</a:t>
            </a:r>
          </a:p>
          <a:p>
            <a:pPr algn="l"/>
            <a:r>
              <a:rPr lang="en-US" b="0" i="0" dirty="0">
                <a:solidFill>
                  <a:srgbClr val="4B5563"/>
                </a:solidFill>
                <a:effectLst/>
                <a:latin typeface="Source Sans Pro" panose="020B0503030403020204" pitchFamily="34" charset="0"/>
              </a:rPr>
              <a:t>By default, input text longer than 256 word pieces is truncated.</a:t>
            </a:r>
          </a:p>
          <a:p>
            <a:pPr algn="l"/>
            <a:r>
              <a:rPr lang="en-US" dirty="0">
                <a:solidFill>
                  <a:srgbClr val="4B5563"/>
                </a:solidFill>
                <a:latin typeface="Source Sans Pro" panose="020B0503030403020204" pitchFamily="34" charset="0"/>
              </a:rPr>
              <a:t>Other Sentence transformer model on </a:t>
            </a:r>
            <a:r>
              <a:rPr lang="en-US" dirty="0" err="1">
                <a:solidFill>
                  <a:srgbClr val="4B5563"/>
                </a:solidFill>
                <a:latin typeface="Source Sans Pro" panose="020B0503030403020204" pitchFamily="34" charset="0"/>
              </a:rPr>
              <a:t>Huggingface</a:t>
            </a:r>
            <a:r>
              <a:rPr lang="en-US" dirty="0">
                <a:solidFill>
                  <a:srgbClr val="4B5563"/>
                </a:solidFill>
                <a:latin typeface="Source Sans Pro" panose="020B0503030403020204" pitchFamily="34" charset="0"/>
              </a:rPr>
              <a:t> Hub:</a:t>
            </a:r>
          </a:p>
          <a:p>
            <a:pPr marL="0" indent="0" algn="l">
              <a:buNone/>
            </a:pPr>
            <a:r>
              <a:rPr lang="en-US" b="0" i="0" dirty="0">
                <a:solidFill>
                  <a:srgbClr val="4B5563"/>
                </a:solidFill>
                <a:effectLst/>
                <a:latin typeface="Source Sans Pro" panose="020B0503030403020204" pitchFamily="34" charset="0"/>
                <a:hlinkClick r:id="rId2"/>
              </a:rPr>
              <a:t>https://www.sbert.net/docs/pretrained_models.html</a:t>
            </a:r>
            <a:endParaRPr lang="en-US" b="0" i="0" dirty="0">
              <a:solidFill>
                <a:srgbClr val="4B5563"/>
              </a:solidFill>
              <a:effectLst/>
              <a:latin typeface="Source Sans Pro" panose="020B0503030403020204" pitchFamily="34" charset="0"/>
            </a:endParaRPr>
          </a:p>
          <a:p>
            <a:pPr marL="0" indent="0" algn="l">
              <a:buNone/>
            </a:pPr>
            <a:endParaRPr lang="en-US" b="0" i="0" dirty="0">
              <a:solidFill>
                <a:srgbClr val="4B5563"/>
              </a:solidFill>
              <a:effectLst/>
              <a:latin typeface="Source Sans Pro" panose="020B0503030403020204" pitchFamily="34" charset="0"/>
            </a:endParaRPr>
          </a:p>
          <a:p>
            <a:pPr algn="l"/>
            <a:endParaRPr lang="en-US" b="0" i="0" dirty="0">
              <a:solidFill>
                <a:srgbClr val="4B5563"/>
              </a:solidFill>
              <a:effectLst/>
              <a:latin typeface="Source Sans Pro" panose="020B0503030403020204" pitchFamily="34" charset="0"/>
            </a:endParaRPr>
          </a:p>
          <a:p>
            <a:endParaRPr lang="en-US" dirty="0"/>
          </a:p>
        </p:txBody>
      </p:sp>
    </p:spTree>
    <p:extLst>
      <p:ext uri="{BB962C8B-B14F-4D97-AF65-F5344CB8AC3E}">
        <p14:creationId xmlns:p14="http://schemas.microsoft.com/office/powerpoint/2010/main" val="2527381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BDA74-4F77-0DB0-F22D-38B98A13EE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108278-61A8-ABE5-052D-32DC69CD332A}"/>
              </a:ext>
            </a:extLst>
          </p:cNvPr>
          <p:cNvSpPr>
            <a:spLocks noGrp="1"/>
          </p:cNvSpPr>
          <p:nvPr>
            <p:ph idx="1"/>
          </p:nvPr>
        </p:nvSpPr>
        <p:spPr/>
        <p:txBody>
          <a:bodyPr/>
          <a:lstStyle/>
          <a:p>
            <a:pPr marL="0" marR="0" lvl="0" indent="0">
              <a:lnSpc>
                <a:spcPts val="2250"/>
              </a:lnSpc>
              <a:spcBef>
                <a:spcPts val="0"/>
              </a:spcBef>
              <a:spcAft>
                <a:spcPts val="500"/>
              </a:spcAft>
              <a:buNone/>
            </a:pPr>
            <a:r>
              <a:rPr lang="en-US" sz="1800" dirty="0">
                <a:solidFill>
                  <a:srgbClr val="212529"/>
                </a:solidFill>
                <a:effectLst/>
                <a:latin typeface="Arial" panose="020B0604020202020204" pitchFamily="34" charset="0"/>
                <a:ea typeface="Times New Roman" panose="02020603050405020304" pitchFamily="18" charset="0"/>
              </a:rPr>
              <a:t>2. BLOOM  (</a:t>
            </a:r>
            <a:r>
              <a:rPr lang="en-US" sz="1800" dirty="0" err="1">
                <a:solidFill>
                  <a:srgbClr val="212529"/>
                </a:solidFill>
                <a:effectLst/>
                <a:latin typeface="Arial" panose="020B0604020202020204" pitchFamily="34" charset="0"/>
                <a:ea typeface="Times New Roman" panose="02020603050405020304" pitchFamily="18" charset="0"/>
              </a:rPr>
              <a:t>BigScience</a:t>
            </a:r>
            <a:r>
              <a:rPr lang="en-US" sz="1800" dirty="0">
                <a:solidFill>
                  <a:srgbClr val="212529"/>
                </a:solidFill>
                <a:effectLst/>
                <a:latin typeface="Arial" panose="020B0604020202020204" pitchFamily="34" charset="0"/>
                <a:ea typeface="Times New Roman" panose="02020603050405020304" pitchFamily="18" charset="0"/>
              </a:rPr>
              <a:t> Large Open-science Open-access Multilingual Language Model)</a:t>
            </a:r>
            <a:endParaRPr lang="en-US" sz="1800" dirty="0">
              <a:effectLst/>
              <a:latin typeface="Times New Roman" panose="02020603050405020304" pitchFamily="18" charset="0"/>
              <a:ea typeface="Times New Roman" panose="02020603050405020304" pitchFamily="18" charset="0"/>
            </a:endParaRPr>
          </a:p>
          <a:p>
            <a:pPr marL="0" marR="0" indent="0">
              <a:lnSpc>
                <a:spcPts val="2250"/>
              </a:lnSpc>
              <a:spcBef>
                <a:spcPts val="0"/>
              </a:spcBef>
              <a:buNone/>
            </a:pPr>
            <a:r>
              <a:rPr lang="en-US" sz="1800" dirty="0">
                <a:solidFill>
                  <a:srgbClr val="222222"/>
                </a:solidFill>
                <a:effectLst/>
                <a:latin typeface="Arial" panose="020B0604020202020204" pitchFamily="34" charset="0"/>
                <a:ea typeface="Times New Roman" panose="02020603050405020304" pitchFamily="18" charset="0"/>
              </a:rPr>
              <a:t>With its 176 billion parameters (larger than </a:t>
            </a:r>
            <a:r>
              <a:rPr lang="en-US" sz="1800" dirty="0" err="1">
                <a:solidFill>
                  <a:srgbClr val="222222"/>
                </a:solidFill>
                <a:effectLst/>
                <a:latin typeface="Arial" panose="020B0604020202020204" pitchFamily="34" charset="0"/>
                <a:ea typeface="Times New Roman" panose="02020603050405020304" pitchFamily="18" charset="0"/>
              </a:rPr>
              <a:t>OpenAI’s</a:t>
            </a:r>
            <a:r>
              <a:rPr lang="en-US" sz="1800" dirty="0">
                <a:solidFill>
                  <a:srgbClr val="222222"/>
                </a:solidFill>
                <a:effectLst/>
                <a:latin typeface="Arial" panose="020B0604020202020204" pitchFamily="34" charset="0"/>
                <a:ea typeface="Times New Roman" panose="02020603050405020304" pitchFamily="18" charset="0"/>
              </a:rPr>
              <a:t> GPT-3), BLOOM can generate text in 46 natural languages and 13 programming languages. It is trained on 1.6TB of text data</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855699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6D93F-6B61-DE9A-89BD-8601B6B87C55}"/>
              </a:ext>
            </a:extLst>
          </p:cNvPr>
          <p:cNvSpPr>
            <a:spLocks noGrp="1"/>
          </p:cNvSpPr>
          <p:nvPr>
            <p:ph type="title"/>
          </p:nvPr>
        </p:nvSpPr>
        <p:spPr/>
        <p:txBody>
          <a:bodyPr/>
          <a:lstStyle/>
          <a:p>
            <a:r>
              <a:rPr lang="en-US" dirty="0"/>
              <a:t>Progress – 3/07/2023</a:t>
            </a:r>
          </a:p>
        </p:txBody>
      </p:sp>
      <p:sp>
        <p:nvSpPr>
          <p:cNvPr id="3" name="Content Placeholder 2">
            <a:extLst>
              <a:ext uri="{FF2B5EF4-FFF2-40B4-BE49-F238E27FC236}">
                <a16:creationId xmlns:a16="http://schemas.microsoft.com/office/drawing/2014/main" id="{0938C239-2720-8B5A-B5F1-64E159617CDB}"/>
              </a:ext>
            </a:extLst>
          </p:cNvPr>
          <p:cNvSpPr>
            <a:spLocks noGrp="1"/>
          </p:cNvSpPr>
          <p:nvPr>
            <p:ph idx="1"/>
          </p:nvPr>
        </p:nvSpPr>
        <p:spPr>
          <a:xfrm>
            <a:off x="771525" y="1485900"/>
            <a:ext cx="10582275" cy="4762500"/>
          </a:xfrm>
        </p:spPr>
        <p:txBody>
          <a:bodyPr>
            <a:normAutofit/>
          </a:bodyPr>
          <a:lstStyle/>
          <a:p>
            <a:r>
              <a:rPr lang="en-US" b="0" i="0" dirty="0">
                <a:solidFill>
                  <a:srgbClr val="131313"/>
                </a:solidFill>
                <a:effectLst/>
                <a:latin typeface="Roboto" panose="02000000000000000000" pitchFamily="2" charset="0"/>
              </a:rPr>
              <a:t>Hugging Face Hub API for models are basically of 2 types:</a:t>
            </a:r>
          </a:p>
          <a:p>
            <a:pPr marL="914400" lvl="1" indent="-457200">
              <a:buFont typeface="+mj-lt"/>
              <a:buAutoNum type="arabicPeriod"/>
            </a:pPr>
            <a:r>
              <a:rPr lang="en-US" b="0" i="0" dirty="0">
                <a:solidFill>
                  <a:srgbClr val="131313"/>
                </a:solidFill>
                <a:effectLst/>
                <a:latin typeface="Roboto" panose="02000000000000000000" pitchFamily="2" charset="0"/>
              </a:rPr>
              <a:t>text2text generation (or seq2seq or Encoder-Decoder) Models</a:t>
            </a:r>
          </a:p>
          <a:p>
            <a:pPr marL="914400" lvl="1" indent="-457200">
              <a:buFont typeface="+mj-lt"/>
              <a:buAutoNum type="arabicPeriod"/>
            </a:pPr>
            <a:r>
              <a:rPr lang="en-US" b="0" i="0" dirty="0">
                <a:solidFill>
                  <a:srgbClr val="131313"/>
                </a:solidFill>
                <a:effectLst/>
                <a:latin typeface="Roboto" panose="02000000000000000000" pitchFamily="2" charset="0"/>
              </a:rPr>
              <a:t>text generation models (or Decoder only) Model</a:t>
            </a:r>
          </a:p>
          <a:p>
            <a:pPr marL="457200" lvl="1" indent="0">
              <a:buNone/>
            </a:pPr>
            <a:endParaRPr lang="en-US" dirty="0">
              <a:solidFill>
                <a:srgbClr val="131313"/>
              </a:solidFill>
              <a:latin typeface="Roboto" panose="02000000000000000000" pitchFamily="2" charset="0"/>
            </a:endParaRPr>
          </a:p>
          <a:p>
            <a:pPr lvl="1"/>
            <a:endParaRPr lang="en-US" dirty="0">
              <a:solidFill>
                <a:srgbClr val="131313"/>
              </a:solidFill>
              <a:latin typeface="Roboto" panose="02000000000000000000" pitchFamily="2" charset="0"/>
            </a:endParaRPr>
          </a:p>
          <a:p>
            <a:pPr marL="457200" lvl="1" indent="0">
              <a:buNone/>
            </a:pPr>
            <a:r>
              <a:rPr lang="en-US" dirty="0">
                <a:solidFill>
                  <a:srgbClr val="131313"/>
                </a:solidFill>
                <a:latin typeface="Roboto" panose="02000000000000000000" pitchFamily="2" charset="0"/>
              </a:rPr>
              <a:t>To run the Models locally:</a:t>
            </a:r>
          </a:p>
          <a:p>
            <a:pPr lvl="1"/>
            <a:r>
              <a:rPr lang="en-US" dirty="0">
                <a:solidFill>
                  <a:srgbClr val="131313"/>
                </a:solidFill>
                <a:latin typeface="Roboto" panose="02000000000000000000" pitchFamily="2" charset="0"/>
              </a:rPr>
              <a:t>We need to use </a:t>
            </a:r>
            <a:r>
              <a:rPr lang="en-US" dirty="0" err="1">
                <a:solidFill>
                  <a:srgbClr val="131313"/>
                </a:solidFill>
                <a:latin typeface="Roboto" panose="02000000000000000000" pitchFamily="2" charset="0"/>
              </a:rPr>
              <a:t>Huggingface</a:t>
            </a:r>
            <a:r>
              <a:rPr lang="en-US" dirty="0">
                <a:solidFill>
                  <a:srgbClr val="131313"/>
                </a:solidFill>
                <a:latin typeface="Roboto" panose="02000000000000000000" pitchFamily="2" charset="0"/>
              </a:rPr>
              <a:t> transformers pipeline</a:t>
            </a:r>
          </a:p>
          <a:p>
            <a:pPr lvl="1"/>
            <a:r>
              <a:rPr lang="en-US" dirty="0">
                <a:solidFill>
                  <a:srgbClr val="131313"/>
                </a:solidFill>
                <a:latin typeface="Roboto" panose="02000000000000000000" pitchFamily="2" charset="0"/>
              </a:rPr>
              <a:t>Initialize the model depending on your model type i.e. (</a:t>
            </a:r>
            <a:r>
              <a:rPr lang="en-US" b="0" i="0" dirty="0">
                <a:solidFill>
                  <a:srgbClr val="131313"/>
                </a:solidFill>
                <a:effectLst/>
                <a:latin typeface="Roboto" panose="02000000000000000000" pitchFamily="2" charset="0"/>
              </a:rPr>
              <a:t>text2text generation uses </a:t>
            </a:r>
            <a:r>
              <a:rPr lang="en-US" b="1" dirty="0">
                <a:solidFill>
                  <a:srgbClr val="000000"/>
                </a:solidFill>
                <a:effectLst/>
                <a:latin typeface="Courier New" panose="02070309020205020404" pitchFamily="49" charset="0"/>
              </a:rPr>
              <a:t>AutoModelForSeq2SeqLM</a:t>
            </a:r>
            <a:r>
              <a:rPr lang="en-US" b="0" i="0" dirty="0">
                <a:solidFill>
                  <a:srgbClr val="131313"/>
                </a:solidFill>
                <a:effectLst/>
                <a:latin typeface="Roboto" panose="02000000000000000000" pitchFamily="2" charset="0"/>
              </a:rPr>
              <a:t>, or,  text generation which uses </a:t>
            </a:r>
            <a:r>
              <a:rPr lang="en-US" b="1" dirty="0" err="1">
                <a:solidFill>
                  <a:srgbClr val="000000"/>
                </a:solidFill>
                <a:effectLst/>
                <a:latin typeface="Courier New" panose="02070309020205020404" pitchFamily="49" charset="0"/>
              </a:rPr>
              <a:t>AutoModelForCausalLM</a:t>
            </a:r>
            <a:r>
              <a:rPr lang="en-US" b="0" dirty="0">
                <a:solidFill>
                  <a:srgbClr val="000000"/>
                </a:solidFill>
                <a:effectLst/>
                <a:latin typeface="Courier New" panose="02070309020205020404" pitchFamily="49" charset="0"/>
              </a:rPr>
              <a:t> </a:t>
            </a:r>
            <a:r>
              <a:rPr lang="en-US" b="0" i="0" dirty="0">
                <a:solidFill>
                  <a:srgbClr val="131313"/>
                </a:solidFill>
                <a:effectLst/>
                <a:latin typeface="Roboto" panose="02000000000000000000" pitchFamily="2" charset="0"/>
              </a:rPr>
              <a:t>)</a:t>
            </a:r>
          </a:p>
          <a:p>
            <a:pPr lvl="1"/>
            <a:r>
              <a:rPr lang="en-US" dirty="0">
                <a:solidFill>
                  <a:srgbClr val="131313"/>
                </a:solidFill>
                <a:latin typeface="Roboto" panose="02000000000000000000" pitchFamily="2" charset="0"/>
              </a:rPr>
              <a:t>Define pipeline depending on whether it is </a:t>
            </a:r>
            <a:r>
              <a:rPr lang="en-US" b="0" i="0" dirty="0">
                <a:solidFill>
                  <a:srgbClr val="131313"/>
                </a:solidFill>
                <a:effectLst/>
                <a:latin typeface="Roboto" panose="02000000000000000000" pitchFamily="2" charset="0"/>
              </a:rPr>
              <a:t>text2text generation, or,  text generation</a:t>
            </a:r>
          </a:p>
          <a:p>
            <a:pPr lvl="1"/>
            <a:endParaRPr lang="en-US" dirty="0">
              <a:solidFill>
                <a:srgbClr val="131313"/>
              </a:solidFill>
              <a:latin typeface="Roboto" panose="02000000000000000000" pitchFamily="2" charset="0"/>
            </a:endParaRPr>
          </a:p>
        </p:txBody>
      </p:sp>
    </p:spTree>
    <p:extLst>
      <p:ext uri="{BB962C8B-B14F-4D97-AF65-F5344CB8AC3E}">
        <p14:creationId xmlns:p14="http://schemas.microsoft.com/office/powerpoint/2010/main" val="3319180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8931C-2B85-DA69-5160-BF894AB730A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A0A5D1-7643-0C0B-A000-0650F4AAE065}"/>
              </a:ext>
            </a:extLst>
          </p:cNvPr>
          <p:cNvSpPr>
            <a:spLocks noGrp="1"/>
          </p:cNvSpPr>
          <p:nvPr>
            <p:ph idx="1"/>
          </p:nvPr>
        </p:nvSpPr>
        <p:spPr/>
        <p:txBody>
          <a:bodyPr/>
          <a:lstStyle/>
          <a:p>
            <a:r>
              <a:rPr lang="en-US" dirty="0" err="1"/>
              <a:t>Starcoder</a:t>
            </a:r>
            <a:r>
              <a:rPr lang="en-US" dirty="0"/>
              <a:t> implementation using </a:t>
            </a:r>
            <a:r>
              <a:rPr lang="en-US" dirty="0" err="1"/>
              <a:t>Huggingface</a:t>
            </a:r>
            <a:r>
              <a:rPr lang="en-US" dirty="0"/>
              <a:t> </a:t>
            </a:r>
            <a:r>
              <a:rPr lang="en-US" dirty="0" err="1"/>
              <a:t>api</a:t>
            </a:r>
            <a:r>
              <a:rPr lang="en-US" dirty="0"/>
              <a:t> </a:t>
            </a:r>
          </a:p>
          <a:p>
            <a:endParaRPr lang="en-US" dirty="0"/>
          </a:p>
        </p:txBody>
      </p:sp>
    </p:spTree>
    <p:extLst>
      <p:ext uri="{BB962C8B-B14F-4D97-AF65-F5344CB8AC3E}">
        <p14:creationId xmlns:p14="http://schemas.microsoft.com/office/powerpoint/2010/main" val="961996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E96C4-86D2-EF8D-1E02-D23714D26EF2}"/>
              </a:ext>
            </a:extLst>
          </p:cNvPr>
          <p:cNvSpPr>
            <a:spLocks noGrp="1"/>
          </p:cNvSpPr>
          <p:nvPr>
            <p:ph type="title"/>
          </p:nvPr>
        </p:nvSpPr>
        <p:spPr/>
        <p:txBody>
          <a:bodyPr/>
          <a:lstStyle/>
          <a:p>
            <a:r>
              <a:rPr lang="en-US" dirty="0"/>
              <a:t>Codebase Sustenance</a:t>
            </a:r>
          </a:p>
        </p:txBody>
      </p:sp>
      <p:sp>
        <p:nvSpPr>
          <p:cNvPr id="3" name="Content Placeholder 2">
            <a:extLst>
              <a:ext uri="{FF2B5EF4-FFF2-40B4-BE49-F238E27FC236}">
                <a16:creationId xmlns:a16="http://schemas.microsoft.com/office/drawing/2014/main" id="{1AB666CD-F2E2-8315-2F08-C06EFEB0C29E}"/>
              </a:ext>
            </a:extLst>
          </p:cNvPr>
          <p:cNvSpPr>
            <a:spLocks noGrp="1"/>
          </p:cNvSpPr>
          <p:nvPr>
            <p:ph idx="1"/>
          </p:nvPr>
        </p:nvSpPr>
        <p:spPr/>
        <p:txBody>
          <a:bodyPr>
            <a:normAutofit fontScale="92500" lnSpcReduction="10000"/>
          </a:bodyPr>
          <a:lstStyle/>
          <a:p>
            <a:r>
              <a:rPr lang="en-US" dirty="0"/>
              <a:t>Codebase Sustenance</a:t>
            </a:r>
          </a:p>
          <a:p>
            <a:r>
              <a:rPr lang="en-US" dirty="0"/>
              <a:t>It is a continuous process that ensures the proper functioning of a product and enhances its lifespan by providing updates and maintenance. </a:t>
            </a:r>
          </a:p>
          <a:p>
            <a:r>
              <a:rPr lang="en-US" dirty="0"/>
              <a:t>It involves optimizing maintenance strategies, identifying and resolving potential issues, and continuously improving the product or system to meet the changing needs of customers and the marketplace.</a:t>
            </a:r>
          </a:p>
          <a:p>
            <a:r>
              <a:rPr lang="en-US" dirty="0"/>
              <a:t>The goal of sustenance engineering is to ensure that a product or system remains efficient and effective over the long term.</a:t>
            </a:r>
          </a:p>
          <a:p>
            <a:r>
              <a:rPr lang="en-US" dirty="0"/>
              <a:t>This involves not only fixing user identified problems as they arise but also proactively identifying potential issues before they become major problems.</a:t>
            </a:r>
          </a:p>
          <a:p>
            <a:endParaRPr lang="en-US" dirty="0"/>
          </a:p>
          <a:p>
            <a:pPr marL="0" indent="0">
              <a:buNone/>
            </a:pPr>
            <a:endParaRPr lang="en-US" dirty="0"/>
          </a:p>
        </p:txBody>
      </p:sp>
    </p:spTree>
    <p:extLst>
      <p:ext uri="{BB962C8B-B14F-4D97-AF65-F5344CB8AC3E}">
        <p14:creationId xmlns:p14="http://schemas.microsoft.com/office/powerpoint/2010/main" val="3365706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BE2459-FE26-0321-0DC7-4F9003547A6F}"/>
              </a:ext>
            </a:extLst>
          </p:cNvPr>
          <p:cNvSpPr>
            <a:spLocks noGrp="1"/>
          </p:cNvSpPr>
          <p:nvPr>
            <p:ph idx="1"/>
          </p:nvPr>
        </p:nvSpPr>
        <p:spPr>
          <a:xfrm>
            <a:off x="838200" y="352425"/>
            <a:ext cx="10515600" cy="5824538"/>
          </a:xfrm>
        </p:spPr>
        <p:txBody>
          <a:bodyPr>
            <a:normAutofit fontScale="92500" lnSpcReduction="10000"/>
          </a:bodyPr>
          <a:lstStyle/>
          <a:p>
            <a:pPr marL="0" indent="0">
              <a:buNone/>
            </a:pPr>
            <a:r>
              <a:rPr lang="en-US" dirty="0"/>
              <a:t>Code sustenance refers to the process of maintaining and improving a software codebase over time to ensure its stability, reliability, and longevity. It involves activities such as bug fixing, performance optimization, code refactoring, adding new features, and adapting the codebase to meet changing requirements.</a:t>
            </a:r>
          </a:p>
          <a:p>
            <a:r>
              <a:rPr lang="en-US" dirty="0"/>
              <a:t>	Bug fixing: Identifying and resolving software defects or issues reported by users or detected through testing.</a:t>
            </a:r>
          </a:p>
          <a:p>
            <a:r>
              <a:rPr lang="en-US" dirty="0"/>
              <a:t>	Performance optimization: Analyzing and enhancing the codebase to improve its speed, efficiency, and scalability.</a:t>
            </a:r>
          </a:p>
          <a:p>
            <a:r>
              <a:rPr lang="en-US" dirty="0"/>
              <a:t>	Refactoring: Restructuring the codebase to improve its readability, maintainability, and adherence to coding standards.</a:t>
            </a:r>
          </a:p>
          <a:p>
            <a:r>
              <a:rPr lang="en-US" dirty="0"/>
              <a:t>	Feature enhancement: Adding new features or functionality to meet user requirements or business needs.</a:t>
            </a:r>
          </a:p>
          <a:p>
            <a:r>
              <a:rPr lang="en-US" dirty="0"/>
              <a:t>	Security updates: Applying patches and updates to address security vulnerabilities and ensure the codebase remains secure.</a:t>
            </a:r>
          </a:p>
          <a:p>
            <a:endParaRPr lang="en-US" dirty="0"/>
          </a:p>
        </p:txBody>
      </p:sp>
    </p:spTree>
    <p:extLst>
      <p:ext uri="{BB962C8B-B14F-4D97-AF65-F5344CB8AC3E}">
        <p14:creationId xmlns:p14="http://schemas.microsoft.com/office/powerpoint/2010/main" val="156658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5B47A-2E4A-64F5-9D81-C7245223D445}"/>
              </a:ext>
            </a:extLst>
          </p:cNvPr>
          <p:cNvSpPr>
            <a:spLocks noGrp="1"/>
          </p:cNvSpPr>
          <p:nvPr>
            <p:ph type="title"/>
          </p:nvPr>
        </p:nvSpPr>
        <p:spPr/>
        <p:txBody>
          <a:bodyPr/>
          <a:lstStyle/>
          <a:p>
            <a:pPr algn="ctr"/>
            <a:r>
              <a:rPr lang="en-US" dirty="0" err="1"/>
              <a:t>RAG:Retrieval</a:t>
            </a:r>
            <a:r>
              <a:rPr lang="en-US" dirty="0"/>
              <a:t> Augmented Generation</a:t>
            </a:r>
          </a:p>
        </p:txBody>
      </p:sp>
      <p:sp>
        <p:nvSpPr>
          <p:cNvPr id="3" name="Content Placeholder 2">
            <a:extLst>
              <a:ext uri="{FF2B5EF4-FFF2-40B4-BE49-F238E27FC236}">
                <a16:creationId xmlns:a16="http://schemas.microsoft.com/office/drawing/2014/main" id="{2AD06618-5650-F1A8-AD1E-AB1E9DD62CFF}"/>
              </a:ext>
            </a:extLst>
          </p:cNvPr>
          <p:cNvSpPr>
            <a:spLocks noGrp="1"/>
          </p:cNvSpPr>
          <p:nvPr>
            <p:ph idx="1"/>
          </p:nvPr>
        </p:nvSpPr>
        <p:spPr/>
        <p:txBody>
          <a:bodyPr/>
          <a:lstStyle/>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Different from Standard seq2seq model, meaning it takes in one sequence and outputs a corresponding sequence.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There is an intermediary step though, which differentiates and elevates RAG above the usual seq2seq methods. Rather than passing the input directly to the generator, RAG instead </a:t>
            </a:r>
            <a:r>
              <a:rPr lang="en-US" sz="1800"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uses the input to retrieve a set of relevant documents</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in our case from Wikipedia.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RAG thus has two sources of knowledge: the knowledge that seq2seq models store in their parameters (parametric memory) and the knowledge stored in the corpus from which RAG retrieves passages (nonparametric memory, ex: documents are stored in Non parametric memory).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These two sources complement each other. We found that RAG uses its nonparametric memory to “cue” the seq2seq model into generating correct responses, essentially combining the flexibility of the “closed-book” or parametric-only approach with the performance of “open-book” or retrieval-based methods.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 similar to In-context Retrieval-Augmented Learning (IC-RALM)  used by GPT3</a:t>
            </a:r>
          </a:p>
          <a:p>
            <a:pPr marL="0" indent="0">
              <a:buNone/>
            </a:pPr>
            <a:endParaRPr lang="en-US" dirty="0"/>
          </a:p>
        </p:txBody>
      </p:sp>
    </p:spTree>
    <p:extLst>
      <p:ext uri="{BB962C8B-B14F-4D97-AF65-F5344CB8AC3E}">
        <p14:creationId xmlns:p14="http://schemas.microsoft.com/office/powerpoint/2010/main" val="1614083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07497-682E-6F5E-EED4-583179CE905C}"/>
              </a:ext>
            </a:extLst>
          </p:cNvPr>
          <p:cNvSpPr>
            <a:spLocks noGrp="1"/>
          </p:cNvSpPr>
          <p:nvPr>
            <p:ph type="title"/>
          </p:nvPr>
        </p:nvSpPr>
        <p:spPr/>
        <p:txBody>
          <a:bodyPr/>
          <a:lstStyle/>
          <a:p>
            <a:r>
              <a:rPr lang="en-US" dirty="0"/>
              <a:t>Code LLMs: a brief comparison</a:t>
            </a:r>
          </a:p>
        </p:txBody>
      </p:sp>
      <p:pic>
        <p:nvPicPr>
          <p:cNvPr id="5" name="Content Placeholder 4">
            <a:extLst>
              <a:ext uri="{FF2B5EF4-FFF2-40B4-BE49-F238E27FC236}">
                <a16:creationId xmlns:a16="http://schemas.microsoft.com/office/drawing/2014/main" id="{7EB0326F-A364-0C1B-6B30-68139EECB351}"/>
              </a:ext>
            </a:extLst>
          </p:cNvPr>
          <p:cNvPicPr>
            <a:picLocks noGrp="1" noChangeAspect="1"/>
          </p:cNvPicPr>
          <p:nvPr>
            <p:ph idx="1"/>
          </p:nvPr>
        </p:nvPicPr>
        <p:blipFill>
          <a:blip r:embed="rId2"/>
          <a:stretch>
            <a:fillRect/>
          </a:stretch>
        </p:blipFill>
        <p:spPr>
          <a:xfrm>
            <a:off x="1724775" y="1825625"/>
            <a:ext cx="6990600" cy="3089275"/>
          </a:xfrm>
        </p:spPr>
      </p:pic>
      <p:sp>
        <p:nvSpPr>
          <p:cNvPr id="6" name="TextBox 5">
            <a:extLst>
              <a:ext uri="{FF2B5EF4-FFF2-40B4-BE49-F238E27FC236}">
                <a16:creationId xmlns:a16="http://schemas.microsoft.com/office/drawing/2014/main" id="{0613EE5B-91BD-9E56-4AAA-021D075E32E2}"/>
              </a:ext>
            </a:extLst>
          </p:cNvPr>
          <p:cNvSpPr txBox="1"/>
          <p:nvPr/>
        </p:nvSpPr>
        <p:spPr>
          <a:xfrm>
            <a:off x="523876" y="5362575"/>
            <a:ext cx="10344150" cy="1477328"/>
          </a:xfrm>
          <a:prstGeom prst="rect">
            <a:avLst/>
          </a:prstGeom>
          <a:noFill/>
        </p:spPr>
        <p:txBody>
          <a:bodyPr wrap="square" rtlCol="0">
            <a:spAutoFit/>
          </a:bodyPr>
          <a:lstStyle/>
          <a:p>
            <a:r>
              <a:rPr lang="en-US" dirty="0" err="1"/>
              <a:t>SalesForce</a:t>
            </a:r>
            <a:r>
              <a:rPr lang="en-US" dirty="0"/>
              <a:t> CodeT5 is open sourced. It is a Encoder-Decoder type of Architecture. It has NO token limit, although memory limitations are obviously there.</a:t>
            </a:r>
          </a:p>
          <a:p>
            <a:r>
              <a:rPr lang="en-US" b="1" u="sng" dirty="0"/>
              <a:t>Applications of Code LLM:</a:t>
            </a:r>
          </a:p>
          <a:p>
            <a:pPr algn="l">
              <a:buFont typeface="Arial" panose="020B0604020202020204" pitchFamily="34" charset="0"/>
              <a:buChar char="•"/>
            </a:pPr>
            <a:r>
              <a:rPr lang="en-US" sz="1200" b="1" i="0" dirty="0">
                <a:solidFill>
                  <a:srgbClr val="000000"/>
                </a:solidFill>
                <a:effectLst/>
                <a:latin typeface="Verdana" panose="020B0604030504040204" pitchFamily="34" charset="0"/>
              </a:rPr>
              <a:t>Text-to-code generation</a:t>
            </a:r>
            <a:r>
              <a:rPr lang="en-US" sz="1200" b="0" i="0" dirty="0">
                <a:solidFill>
                  <a:srgbClr val="000000"/>
                </a:solidFill>
                <a:effectLst/>
                <a:latin typeface="Verdana" panose="020B0604030504040204" pitchFamily="34" charset="0"/>
              </a:rPr>
              <a:t>: It can generate code based on the natural language description</a:t>
            </a:r>
          </a:p>
          <a:p>
            <a:pPr algn="l">
              <a:buFont typeface="Arial" panose="020B0604020202020204" pitchFamily="34" charset="0"/>
              <a:buChar char="•"/>
            </a:pPr>
            <a:r>
              <a:rPr lang="en-US" sz="1200" b="1" i="0" dirty="0">
                <a:solidFill>
                  <a:srgbClr val="000000"/>
                </a:solidFill>
                <a:effectLst/>
                <a:latin typeface="Verdana" panose="020B0604030504040204" pitchFamily="34" charset="0"/>
              </a:rPr>
              <a:t>Code autocompletion</a:t>
            </a:r>
            <a:r>
              <a:rPr lang="en-US" sz="1200" b="0" i="0" dirty="0">
                <a:solidFill>
                  <a:srgbClr val="000000"/>
                </a:solidFill>
                <a:effectLst/>
                <a:latin typeface="Verdana" panose="020B0604030504040204" pitchFamily="34" charset="0"/>
              </a:rPr>
              <a:t>: It can complete the whole function of code given the target function name</a:t>
            </a:r>
          </a:p>
          <a:p>
            <a:pPr algn="l">
              <a:buFont typeface="Arial" panose="020B0604020202020204" pitchFamily="34" charset="0"/>
              <a:buChar char="•"/>
            </a:pPr>
            <a:r>
              <a:rPr lang="en-US" sz="1200" b="1" i="0" dirty="0">
                <a:solidFill>
                  <a:srgbClr val="000000"/>
                </a:solidFill>
                <a:effectLst/>
                <a:latin typeface="Verdana" panose="020B0604030504040204" pitchFamily="34" charset="0"/>
              </a:rPr>
              <a:t>Code summarization</a:t>
            </a:r>
            <a:r>
              <a:rPr lang="en-US" sz="1200" b="0" i="0" dirty="0">
                <a:solidFill>
                  <a:srgbClr val="000000"/>
                </a:solidFill>
                <a:effectLst/>
                <a:latin typeface="Verdana" panose="020B0604030504040204" pitchFamily="34" charset="0"/>
              </a:rPr>
              <a:t>: It can generate the summary of a function in natural language description</a:t>
            </a:r>
          </a:p>
        </p:txBody>
      </p:sp>
    </p:spTree>
    <p:extLst>
      <p:ext uri="{BB962C8B-B14F-4D97-AF65-F5344CB8AC3E}">
        <p14:creationId xmlns:p14="http://schemas.microsoft.com/office/powerpoint/2010/main" val="3018781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A19D7-4DEB-A985-9565-716D76EAF1A2}"/>
              </a:ext>
            </a:extLst>
          </p:cNvPr>
          <p:cNvSpPr>
            <a:spLocks noGrp="1"/>
          </p:cNvSpPr>
          <p:nvPr>
            <p:ph type="title"/>
          </p:nvPr>
        </p:nvSpPr>
        <p:spPr/>
        <p:txBody>
          <a:bodyPr/>
          <a:lstStyle/>
          <a:p>
            <a:r>
              <a:rPr lang="en-US" dirty="0"/>
              <a:t>Self Debugging: Paper</a:t>
            </a:r>
          </a:p>
        </p:txBody>
      </p:sp>
      <p:sp>
        <p:nvSpPr>
          <p:cNvPr id="3" name="Content Placeholder 2">
            <a:extLst>
              <a:ext uri="{FF2B5EF4-FFF2-40B4-BE49-F238E27FC236}">
                <a16:creationId xmlns:a16="http://schemas.microsoft.com/office/drawing/2014/main" id="{20684A4D-A30A-31C2-E9E8-7D4709C5F3E8}"/>
              </a:ext>
            </a:extLst>
          </p:cNvPr>
          <p:cNvSpPr>
            <a:spLocks noGrp="1"/>
          </p:cNvSpPr>
          <p:nvPr>
            <p:ph idx="1"/>
          </p:nvPr>
        </p:nvSpPr>
        <p:spPr/>
        <p:txBody>
          <a:bodyPr/>
          <a:lstStyle/>
          <a:p>
            <a:r>
              <a:rPr lang="en-US" dirty="0"/>
              <a:t>Paper proposes SELF-DEBUGGING, which teaches a large language model to debug its predicted program via few-shot demonstrations. </a:t>
            </a:r>
          </a:p>
          <a:p>
            <a:r>
              <a:rPr lang="en-US" dirty="0"/>
              <a:t>The proposed model is able to identify its mistakes by explaining the generated code in natural language.</a:t>
            </a:r>
          </a:p>
          <a:p>
            <a:r>
              <a:rPr lang="en-US" dirty="0"/>
              <a:t>Different from prior works on utilizing human feedback for code repair, where the feedback message explains the code errors and how to fix them, SELF-DEBUGGING teaches the model to identify the implementation errors via code explanation(few-shot).</a:t>
            </a:r>
          </a:p>
          <a:p>
            <a:r>
              <a:rPr lang="en-US" dirty="0"/>
              <a:t>They used “code-davinci-002” for all their experiments with SELF-DEBUGGING</a:t>
            </a:r>
          </a:p>
        </p:txBody>
      </p:sp>
    </p:spTree>
    <p:extLst>
      <p:ext uri="{BB962C8B-B14F-4D97-AF65-F5344CB8AC3E}">
        <p14:creationId xmlns:p14="http://schemas.microsoft.com/office/powerpoint/2010/main" val="1926980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C809E-E5EA-5A89-E995-CAB5A6755D8F}"/>
              </a:ext>
            </a:extLst>
          </p:cNvPr>
          <p:cNvSpPr>
            <a:spLocks noGrp="1"/>
          </p:cNvSpPr>
          <p:nvPr>
            <p:ph type="title"/>
          </p:nvPr>
        </p:nvSpPr>
        <p:spPr/>
        <p:txBody>
          <a:bodyPr/>
          <a:lstStyle/>
          <a:p>
            <a:r>
              <a:rPr lang="en-US" dirty="0"/>
              <a:t>SELF-DEBUGGING Framework</a:t>
            </a:r>
          </a:p>
        </p:txBody>
      </p:sp>
      <p:sp>
        <p:nvSpPr>
          <p:cNvPr id="3" name="Content Placeholder 2">
            <a:extLst>
              <a:ext uri="{FF2B5EF4-FFF2-40B4-BE49-F238E27FC236}">
                <a16:creationId xmlns:a16="http://schemas.microsoft.com/office/drawing/2014/main" id="{9A8C041F-0223-90E0-BC77-03808B4D8AE3}"/>
              </a:ext>
            </a:extLst>
          </p:cNvPr>
          <p:cNvSpPr>
            <a:spLocks noGrp="1"/>
          </p:cNvSpPr>
          <p:nvPr>
            <p:ph idx="1"/>
          </p:nvPr>
        </p:nvSpPr>
        <p:spPr/>
        <p:txBody>
          <a:bodyPr>
            <a:normAutofit fontScale="92500" lnSpcReduction="10000"/>
          </a:bodyPr>
          <a:lstStyle/>
          <a:p>
            <a:r>
              <a:rPr lang="en-US" dirty="0"/>
              <a:t>SELF-DEBUGGING with Simple Feedback: The simplest form of automatic feedback is a sentence that just indicates the code correctness without more detailed information.</a:t>
            </a:r>
          </a:p>
          <a:p>
            <a:r>
              <a:rPr lang="en-US" dirty="0"/>
              <a:t>SELF-DEBUGGING with Unit Tests (UT):</a:t>
            </a:r>
          </a:p>
          <a:p>
            <a:r>
              <a:rPr lang="en-US" dirty="0"/>
              <a:t>SELF-DEBUGGING via Code Explanation (</a:t>
            </a:r>
            <a:r>
              <a:rPr lang="en-US" dirty="0" err="1"/>
              <a:t>Expl</a:t>
            </a:r>
            <a:r>
              <a:rPr lang="en-US" dirty="0"/>
              <a:t>.): Here, instead of teaching the large language model to predict error messages, we propose to teach the model to self-debug via explaining the generated code. This debugging process is reminiscent of </a:t>
            </a:r>
            <a:r>
              <a:rPr lang="en-US" dirty="0">
                <a:solidFill>
                  <a:srgbClr val="FF0000"/>
                </a:solidFill>
              </a:rPr>
              <a:t>rubber duck debugging</a:t>
            </a:r>
            <a:r>
              <a:rPr lang="en-US" dirty="0"/>
              <a:t>, where a programmer debugs code by explaining it line-by-line to a rubber duck [24]. By describing the code implementation and comparing it to the problem description, human programmers are usually able to identify the bugs without extra guidance. </a:t>
            </a:r>
          </a:p>
          <a:p>
            <a:endParaRPr lang="en-US" dirty="0"/>
          </a:p>
        </p:txBody>
      </p:sp>
    </p:spTree>
    <p:extLst>
      <p:ext uri="{BB962C8B-B14F-4D97-AF65-F5344CB8AC3E}">
        <p14:creationId xmlns:p14="http://schemas.microsoft.com/office/powerpoint/2010/main" val="638571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941C5-324E-9785-3958-CF4A507BEA84}"/>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3D1F591C-08D0-61C3-2C69-2DA70846640C}"/>
              </a:ext>
            </a:extLst>
          </p:cNvPr>
          <p:cNvSpPr>
            <a:spLocks noGrp="1"/>
          </p:cNvSpPr>
          <p:nvPr>
            <p:ph idx="1"/>
          </p:nvPr>
        </p:nvSpPr>
        <p:spPr/>
        <p:txBody>
          <a:bodyPr/>
          <a:lstStyle/>
          <a:p>
            <a:r>
              <a:rPr lang="en-US" dirty="0"/>
              <a:t>Text-to-SQL Generation: The goal of text-to-SQL tasks is to generate the corresponding SQL query given a question and the database information.</a:t>
            </a:r>
          </a:p>
          <a:p>
            <a:r>
              <a:rPr lang="en-US" dirty="0"/>
              <a:t>Code Translation: The goal is to translate code in one programming language into another language. Such experiments use the dataset, which includes a test set of parallel functions in different programming languages (ex: </a:t>
            </a:r>
            <a:r>
              <a:rPr lang="en-US" dirty="0" err="1"/>
              <a:t>TransCoder</a:t>
            </a:r>
            <a:r>
              <a:rPr lang="en-US" dirty="0"/>
              <a:t> dataset)</a:t>
            </a:r>
          </a:p>
          <a:p>
            <a:r>
              <a:rPr lang="en-US" dirty="0"/>
              <a:t>Text-to-Python Generation: Generate a python code based on text prompt provided.</a:t>
            </a:r>
          </a:p>
        </p:txBody>
      </p:sp>
    </p:spTree>
    <p:extLst>
      <p:ext uri="{BB962C8B-B14F-4D97-AF65-F5344CB8AC3E}">
        <p14:creationId xmlns:p14="http://schemas.microsoft.com/office/powerpoint/2010/main" val="1149180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9CF27CF-E866-8C57-1C66-A0888842E6A0}"/>
              </a:ext>
            </a:extLst>
          </p:cNvPr>
          <p:cNvPicPr>
            <a:picLocks noGrp="1" noChangeAspect="1"/>
          </p:cNvPicPr>
          <p:nvPr>
            <p:ph idx="1"/>
          </p:nvPr>
        </p:nvPicPr>
        <p:blipFill>
          <a:blip r:embed="rId2"/>
          <a:stretch>
            <a:fillRect/>
          </a:stretch>
        </p:blipFill>
        <p:spPr>
          <a:xfrm>
            <a:off x="1106389" y="438150"/>
            <a:ext cx="9937223" cy="4333875"/>
          </a:xfrm>
        </p:spPr>
      </p:pic>
      <p:sp>
        <p:nvSpPr>
          <p:cNvPr id="6" name="TextBox 5">
            <a:extLst>
              <a:ext uri="{FF2B5EF4-FFF2-40B4-BE49-F238E27FC236}">
                <a16:creationId xmlns:a16="http://schemas.microsoft.com/office/drawing/2014/main" id="{A14CF180-7B7D-936E-3CF8-6D488F7EFAB2}"/>
              </a:ext>
            </a:extLst>
          </p:cNvPr>
          <p:cNvSpPr txBox="1"/>
          <p:nvPr/>
        </p:nvSpPr>
        <p:spPr>
          <a:xfrm>
            <a:off x="1362075" y="5057775"/>
            <a:ext cx="10384156" cy="1477328"/>
          </a:xfrm>
          <a:prstGeom prst="rect">
            <a:avLst/>
          </a:prstGeom>
          <a:noFill/>
        </p:spPr>
        <p:txBody>
          <a:bodyPr wrap="square" rtlCol="0">
            <a:spAutoFit/>
          </a:bodyPr>
          <a:lstStyle/>
          <a:p>
            <a:r>
              <a:rPr lang="en-US" dirty="0"/>
              <a:t>Figure : SELF-DEBUGGING for iterative debugging using a large language model. At each debugging step, the model first generates new code, then the code is executed and the model explains the code. The code explanation along with the execution results constitute the feedback message, which is then sent back to the model to perform more debugging steps. When unit tests are not available, the feedback can be purely based on code explanation.</a:t>
            </a:r>
          </a:p>
        </p:txBody>
      </p:sp>
    </p:spTree>
    <p:extLst>
      <p:ext uri="{BB962C8B-B14F-4D97-AF65-F5344CB8AC3E}">
        <p14:creationId xmlns:p14="http://schemas.microsoft.com/office/powerpoint/2010/main" val="2193872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2C68B-1150-B19C-CC86-5D11BAE7C07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BA5CC48-1F08-D203-52C0-183BC9DBF78F}"/>
              </a:ext>
            </a:extLst>
          </p:cNvPr>
          <p:cNvSpPr>
            <a:spLocks noGrp="1"/>
          </p:cNvSpPr>
          <p:nvPr>
            <p:ph idx="1"/>
          </p:nvPr>
        </p:nvSpPr>
        <p:spPr/>
        <p:txBody>
          <a:bodyPr/>
          <a:lstStyle/>
          <a:p>
            <a:r>
              <a:rPr lang="en-US" dirty="0">
                <a:hlinkClick r:id="rId2"/>
              </a:rPr>
              <a:t>https://arxiv.org/pdf/2304.05128.pdf</a:t>
            </a:r>
            <a:endParaRPr lang="en-US" dirty="0"/>
          </a:p>
          <a:p>
            <a:r>
              <a:rPr lang="en-US" dirty="0">
                <a:hlinkClick r:id="rId3"/>
              </a:rPr>
              <a:t>https://www.youtube.com/watch?v=qlHkjmz_bG4&amp;t=3s</a:t>
            </a:r>
            <a:endParaRPr lang="en-US" dirty="0"/>
          </a:p>
          <a:p>
            <a:endParaRPr lang="en-US" dirty="0"/>
          </a:p>
          <a:p>
            <a:endParaRPr lang="en-US" dirty="0"/>
          </a:p>
        </p:txBody>
      </p:sp>
    </p:spTree>
    <p:extLst>
      <p:ext uri="{BB962C8B-B14F-4D97-AF65-F5344CB8AC3E}">
        <p14:creationId xmlns:p14="http://schemas.microsoft.com/office/powerpoint/2010/main" val="1936057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CF63-2EB9-A156-F8BE-50BC0A29CE3C}"/>
              </a:ext>
            </a:extLst>
          </p:cNvPr>
          <p:cNvSpPr>
            <a:spLocks noGrp="1"/>
          </p:cNvSpPr>
          <p:nvPr>
            <p:ph type="title"/>
          </p:nvPr>
        </p:nvSpPr>
        <p:spPr/>
        <p:txBody>
          <a:bodyPr/>
          <a:lstStyle/>
          <a:p>
            <a:r>
              <a:rPr lang="en-US" dirty="0"/>
              <a:t>GRADIO</a:t>
            </a:r>
          </a:p>
        </p:txBody>
      </p:sp>
      <p:sp>
        <p:nvSpPr>
          <p:cNvPr id="3" name="Content Placeholder 2">
            <a:extLst>
              <a:ext uri="{FF2B5EF4-FFF2-40B4-BE49-F238E27FC236}">
                <a16:creationId xmlns:a16="http://schemas.microsoft.com/office/drawing/2014/main" id="{AF9CACD7-E9DC-20A7-94BA-4D3C80C2AB6C}"/>
              </a:ext>
            </a:extLst>
          </p:cNvPr>
          <p:cNvSpPr>
            <a:spLocks noGrp="1"/>
          </p:cNvSpPr>
          <p:nvPr>
            <p:ph idx="1"/>
          </p:nvPr>
        </p:nvSpPr>
        <p:spPr/>
        <p:txBody>
          <a:bodyPr/>
          <a:lstStyle/>
          <a:p>
            <a:r>
              <a:rPr lang="en-US" dirty="0"/>
              <a:t>INTERFACE::</a:t>
            </a:r>
          </a:p>
          <a:p>
            <a:pPr marL="0" indent="0">
              <a:buNone/>
            </a:pPr>
            <a:r>
              <a:rPr lang="en-US"/>
              <a:t>Interface class can wrap any Python function with a user interface</a:t>
            </a:r>
            <a:endParaRPr lang="en-US" dirty="0"/>
          </a:p>
          <a:p>
            <a:pPr marL="0" indent="0">
              <a:buNone/>
            </a:pPr>
            <a:endParaRPr lang="en-US" dirty="0"/>
          </a:p>
        </p:txBody>
      </p:sp>
    </p:spTree>
    <p:extLst>
      <p:ext uri="{BB962C8B-B14F-4D97-AF65-F5344CB8AC3E}">
        <p14:creationId xmlns:p14="http://schemas.microsoft.com/office/powerpoint/2010/main" val="4262340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93A6-7849-FD47-DFCF-21F325BA4C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495AE4-41F7-71E5-9812-11E433F81814}"/>
              </a:ext>
            </a:extLst>
          </p:cNvPr>
          <p:cNvSpPr>
            <a:spLocks noGrp="1"/>
          </p:cNvSpPr>
          <p:nvPr>
            <p:ph idx="1"/>
          </p:nvPr>
        </p:nvSpPr>
        <p:spPr/>
        <p:txBody>
          <a:bodyPr/>
          <a:lstStyle/>
          <a:p>
            <a:r>
              <a:rPr lang="en-US">
                <a:hlinkClick r:id="rId2"/>
              </a:rPr>
              <a:t>https://bhadreshpsavani.medium.com/how-to-use-tesseract-library-for-ocr-in-google-colab-notebook-5da5470e4fe0</a:t>
            </a:r>
            <a:endParaRPr lang="en-US"/>
          </a:p>
          <a:p>
            <a:endParaRPr lang="en-US" dirty="0"/>
          </a:p>
        </p:txBody>
      </p:sp>
    </p:spTree>
    <p:extLst>
      <p:ext uri="{BB962C8B-B14F-4D97-AF65-F5344CB8AC3E}">
        <p14:creationId xmlns:p14="http://schemas.microsoft.com/office/powerpoint/2010/main" val="4198822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EE3F-604D-E07B-46FE-D3D5FCF7E917}"/>
              </a:ext>
            </a:extLst>
          </p:cNvPr>
          <p:cNvSpPr>
            <a:spLocks noGrp="1"/>
          </p:cNvSpPr>
          <p:nvPr>
            <p:ph type="title"/>
          </p:nvPr>
        </p:nvSpPr>
        <p:spPr/>
        <p:txBody>
          <a:bodyPr/>
          <a:lstStyle/>
          <a:p>
            <a:r>
              <a:rPr lang="en-US" dirty="0"/>
              <a:t>Flowchart Terminologies:</a:t>
            </a:r>
          </a:p>
        </p:txBody>
      </p:sp>
      <p:pic>
        <p:nvPicPr>
          <p:cNvPr id="5" name="Content Placeholder 4" descr="A collection of arrows and symbols&#10;&#10;Description automatically generated">
            <a:extLst>
              <a:ext uri="{FF2B5EF4-FFF2-40B4-BE49-F238E27FC236}">
                <a16:creationId xmlns:a16="http://schemas.microsoft.com/office/drawing/2014/main" id="{DD7398D4-8A5B-B2A6-70A4-BEC6780FA6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2923" y="1987008"/>
            <a:ext cx="4866154" cy="4028571"/>
          </a:xfrm>
        </p:spPr>
      </p:pic>
    </p:spTree>
    <p:extLst>
      <p:ext uri="{BB962C8B-B14F-4D97-AF65-F5344CB8AC3E}">
        <p14:creationId xmlns:p14="http://schemas.microsoft.com/office/powerpoint/2010/main" val="3939681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200CD-5CBF-4533-9F7D-0950747BF0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B97ED06-AC14-1DDC-BF1C-A41ADD7BB81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134940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34C8-7C76-690B-C1F1-6AEE5AB5C794}"/>
              </a:ext>
            </a:extLst>
          </p:cNvPr>
          <p:cNvSpPr>
            <a:spLocks noGrp="1"/>
          </p:cNvSpPr>
          <p:nvPr>
            <p:ph type="title"/>
          </p:nvPr>
        </p:nvSpPr>
        <p:spPr/>
        <p:txBody>
          <a:bodyPr/>
          <a:lstStyle/>
          <a:p>
            <a:r>
              <a:rPr lang="en-US" dirty="0"/>
              <a:t>How RAG works?</a:t>
            </a:r>
          </a:p>
        </p:txBody>
      </p:sp>
      <p:pic>
        <p:nvPicPr>
          <p:cNvPr id="4" name="Content Placeholder 3">
            <a:extLst>
              <a:ext uri="{FF2B5EF4-FFF2-40B4-BE49-F238E27FC236}">
                <a16:creationId xmlns:a16="http://schemas.microsoft.com/office/drawing/2014/main" id="{4A7B3B2C-3C46-179D-4407-048E8F51552C}"/>
              </a:ext>
            </a:extLst>
          </p:cNvPr>
          <p:cNvPicPr>
            <a:picLocks noGrp="1" noChangeAspect="1"/>
          </p:cNvPicPr>
          <p:nvPr>
            <p:ph idx="1"/>
          </p:nvPr>
        </p:nvPicPr>
        <p:blipFill>
          <a:blip r:embed="rId2"/>
          <a:stretch>
            <a:fillRect/>
          </a:stretch>
        </p:blipFill>
        <p:spPr>
          <a:xfrm>
            <a:off x="838200" y="2344029"/>
            <a:ext cx="10515600" cy="3314529"/>
          </a:xfrm>
          <a:prstGeom prst="rect">
            <a:avLst/>
          </a:prstGeom>
        </p:spPr>
      </p:pic>
    </p:spTree>
    <p:extLst>
      <p:ext uri="{BB962C8B-B14F-4D97-AF65-F5344CB8AC3E}">
        <p14:creationId xmlns:p14="http://schemas.microsoft.com/office/powerpoint/2010/main" val="38529966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83BAC-3B46-EAFA-AD2D-4FF60812ECC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E3E09F-611D-1EC8-8883-E572F5EB04B6}"/>
              </a:ext>
            </a:extLst>
          </p:cNvPr>
          <p:cNvSpPr>
            <a:spLocks noGrp="1"/>
          </p:cNvSpPr>
          <p:nvPr>
            <p:ph idx="1"/>
          </p:nvPr>
        </p:nvSpPr>
        <p:spPr/>
        <p:txBody>
          <a:bodyPr/>
          <a:lstStyle/>
          <a:p>
            <a:r>
              <a:rPr lang="en-US" dirty="0"/>
              <a:t>R-CNN v/s Fast RCNN v/s Faster RCNN </a:t>
            </a:r>
            <a:r>
              <a:rPr lang="en-US" dirty="0">
                <a:hlinkClick r:id="rId2"/>
              </a:rPr>
              <a:t>https://www.youtube.com/watch?v=vr5rs_cTKCs</a:t>
            </a:r>
            <a:endParaRPr lang="en-US" dirty="0"/>
          </a:p>
          <a:p>
            <a:endParaRPr lang="en-US" dirty="0"/>
          </a:p>
        </p:txBody>
      </p:sp>
    </p:spTree>
    <p:extLst>
      <p:ext uri="{BB962C8B-B14F-4D97-AF65-F5344CB8AC3E}">
        <p14:creationId xmlns:p14="http://schemas.microsoft.com/office/powerpoint/2010/main" val="1328826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EE8403-5E5D-7413-6F36-514823546E79}"/>
              </a:ext>
            </a:extLst>
          </p:cNvPr>
          <p:cNvSpPr>
            <a:spLocks noGrp="1"/>
          </p:cNvSpPr>
          <p:nvPr>
            <p:ph idx="1"/>
          </p:nvPr>
        </p:nvSpPr>
        <p:spPr>
          <a:xfrm>
            <a:off x="838200" y="809625"/>
            <a:ext cx="10515600" cy="5367338"/>
          </a:xfrm>
        </p:spPr>
        <p:txBody>
          <a:bodyPr/>
          <a:lstStyle/>
          <a:p>
            <a:pPr marL="0" indent="0" algn="ctr">
              <a:buNone/>
            </a:pPr>
            <a:r>
              <a:rPr lang="en-US" sz="2000" dirty="0"/>
              <a:t>The query encoder is going to be used to</a:t>
            </a:r>
          </a:p>
          <a:p>
            <a:pPr marL="0" indent="0" algn="ctr">
              <a:buNone/>
            </a:pPr>
            <a:r>
              <a:rPr lang="en-US" sz="2000" dirty="0"/>
              <a:t>encode these queries. So anytime we have an x that we're using</a:t>
            </a:r>
          </a:p>
          <a:p>
            <a:pPr marL="0" indent="0" algn="ctr">
              <a:buNone/>
            </a:pPr>
            <a:r>
              <a:rPr lang="en-US" sz="2000" dirty="0"/>
              <a:t>say it's just a sequence with a mask at the</a:t>
            </a:r>
          </a:p>
          <a:p>
            <a:pPr marL="0" indent="0" algn="ctr">
              <a:buNone/>
            </a:pPr>
            <a:r>
              <a:rPr lang="en-US" sz="2000" dirty="0"/>
              <a:t>end of it we're going to encode that as</a:t>
            </a:r>
          </a:p>
          <a:p>
            <a:pPr marL="0" indent="0" algn="ctr">
              <a:buNone/>
            </a:pPr>
            <a:r>
              <a:rPr lang="en-US" sz="2000" dirty="0"/>
              <a:t>a query and then use it to go find the most similar documents in the non-parametric encoded these </a:t>
            </a:r>
            <a:r>
              <a:rPr lang="en-US" sz="2000" dirty="0" err="1"/>
              <a:t>wikipedia</a:t>
            </a:r>
            <a:r>
              <a:rPr lang="en-US" sz="2000" dirty="0"/>
              <a:t> sequences .</a:t>
            </a:r>
          </a:p>
          <a:p>
            <a:pPr marL="0" indent="0" algn="ctr">
              <a:buNone/>
            </a:pPr>
            <a:endParaRPr lang="en-US" sz="2000" dirty="0"/>
          </a:p>
          <a:p>
            <a:pPr marL="0" indent="0" algn="ctr">
              <a:buNone/>
            </a:pPr>
            <a:r>
              <a:rPr lang="en-US" sz="2000" dirty="0"/>
              <a:t>So a core idea to this is that we're not going to be training the document encoder at all.</a:t>
            </a:r>
          </a:p>
          <a:p>
            <a:pPr marL="0" indent="0">
              <a:buNone/>
            </a:pPr>
            <a:endParaRPr lang="en-US" dirty="0"/>
          </a:p>
        </p:txBody>
      </p:sp>
    </p:spTree>
    <p:extLst>
      <p:ext uri="{BB962C8B-B14F-4D97-AF65-F5344CB8AC3E}">
        <p14:creationId xmlns:p14="http://schemas.microsoft.com/office/powerpoint/2010/main" val="2906481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558A2-85DA-F207-4E15-6E7F0148FF39}"/>
              </a:ext>
            </a:extLst>
          </p:cNvPr>
          <p:cNvSpPr>
            <a:spLocks noGrp="1"/>
          </p:cNvSpPr>
          <p:nvPr>
            <p:ph type="title"/>
          </p:nvPr>
        </p:nvSpPr>
        <p:spPr/>
        <p:txBody>
          <a:bodyPr/>
          <a:lstStyle/>
          <a:p>
            <a:r>
              <a:rPr lang="en-US" dirty="0" err="1"/>
              <a:t>LangChain</a:t>
            </a:r>
            <a:r>
              <a:rPr lang="en-US" dirty="0"/>
              <a:t> Framework</a:t>
            </a:r>
          </a:p>
        </p:txBody>
      </p:sp>
      <p:sp>
        <p:nvSpPr>
          <p:cNvPr id="3" name="Content Placeholder 2">
            <a:extLst>
              <a:ext uri="{FF2B5EF4-FFF2-40B4-BE49-F238E27FC236}">
                <a16:creationId xmlns:a16="http://schemas.microsoft.com/office/drawing/2014/main" id="{C599FB5E-436A-2ADF-5832-6508EF08F80C}"/>
              </a:ext>
            </a:extLst>
          </p:cNvPr>
          <p:cNvSpPr>
            <a:spLocks noGrp="1"/>
          </p:cNvSpPr>
          <p:nvPr>
            <p:ph idx="1"/>
          </p:nvPr>
        </p:nvSpPr>
        <p:spPr>
          <a:xfrm>
            <a:off x="838200" y="1390650"/>
            <a:ext cx="10515600" cy="4786313"/>
          </a:xfrm>
        </p:spPr>
        <p:txBody>
          <a:bodyPr>
            <a:normAutofit/>
          </a:bodyPr>
          <a:lstStyle/>
          <a:p>
            <a:pPr marL="0" indent="0">
              <a:buNone/>
            </a:pPr>
            <a:r>
              <a:rPr lang="en-US" dirty="0"/>
              <a:t>Components:</a:t>
            </a:r>
          </a:p>
          <a:p>
            <a:r>
              <a:rPr lang="en-US" dirty="0"/>
              <a:t>Schema</a:t>
            </a:r>
          </a:p>
          <a:p>
            <a:r>
              <a:rPr lang="en-US" dirty="0"/>
              <a:t>Model: LLMs, Chat models and Text embedding Models.</a:t>
            </a:r>
          </a:p>
          <a:p>
            <a:pPr lvl="2"/>
            <a:r>
              <a:rPr lang="en-US" b="0" i="0" dirty="0">
                <a:solidFill>
                  <a:srgbClr val="1C1E21"/>
                </a:solidFill>
                <a:effectLst/>
                <a:latin typeface="ui-sans-serif"/>
              </a:rPr>
              <a:t>The Embeddings class is a class designed for interfacing with text embedding models. There are lots of embedding model providers (</a:t>
            </a:r>
            <a:r>
              <a:rPr lang="en-US" b="0" i="0" dirty="0" err="1">
                <a:solidFill>
                  <a:srgbClr val="1C1E21"/>
                </a:solidFill>
                <a:effectLst/>
                <a:latin typeface="ui-sans-serif"/>
              </a:rPr>
              <a:t>OpenAI</a:t>
            </a:r>
            <a:r>
              <a:rPr lang="en-US" b="0" i="0" dirty="0">
                <a:solidFill>
                  <a:srgbClr val="1C1E21"/>
                </a:solidFill>
                <a:effectLst/>
                <a:latin typeface="ui-sans-serif"/>
              </a:rPr>
              <a:t>, Cohere, Hugging Face, </a:t>
            </a:r>
            <a:r>
              <a:rPr lang="en-US" b="0" i="0" dirty="0" err="1">
                <a:solidFill>
                  <a:srgbClr val="1C1E21"/>
                </a:solidFill>
                <a:effectLst/>
                <a:latin typeface="ui-sans-serif"/>
              </a:rPr>
              <a:t>etc</a:t>
            </a:r>
            <a:r>
              <a:rPr lang="en-US" b="0" i="0" dirty="0">
                <a:solidFill>
                  <a:srgbClr val="1C1E21"/>
                </a:solidFill>
                <a:effectLst/>
                <a:latin typeface="ui-sans-serif"/>
              </a:rPr>
              <a:t>)</a:t>
            </a:r>
          </a:p>
          <a:p>
            <a:pPr lvl="2"/>
            <a:r>
              <a:rPr lang="en-US" dirty="0" err="1">
                <a:solidFill>
                  <a:srgbClr val="1C1E21"/>
                </a:solidFill>
                <a:latin typeface="ui-sans-serif"/>
              </a:rPr>
              <a:t>LLms</a:t>
            </a:r>
            <a:r>
              <a:rPr lang="en-US" dirty="0">
                <a:solidFill>
                  <a:srgbClr val="1C1E21"/>
                </a:solidFill>
                <a:latin typeface="ui-sans-serif"/>
              </a:rPr>
              <a:t> and Chat  Models are very similar</a:t>
            </a:r>
            <a:endParaRPr lang="en-US" b="0" i="0" dirty="0">
              <a:solidFill>
                <a:srgbClr val="1C1E21"/>
              </a:solidFill>
              <a:effectLst/>
              <a:latin typeface="ui-sans-serif"/>
            </a:endParaRPr>
          </a:p>
          <a:p>
            <a:pPr lvl="2"/>
            <a:endParaRPr lang="en-US" dirty="0"/>
          </a:p>
          <a:p>
            <a:r>
              <a:rPr lang="en-US" dirty="0"/>
              <a:t>Prompts: </a:t>
            </a:r>
            <a:r>
              <a:rPr lang="en-US" b="0" i="0" dirty="0">
                <a:solidFill>
                  <a:srgbClr val="1C1E21"/>
                </a:solidFill>
                <a:effectLst/>
                <a:latin typeface="ui-sans-serif"/>
              </a:rPr>
              <a:t> A </a:t>
            </a:r>
            <a:r>
              <a:rPr lang="en-US" b="1" i="0" dirty="0">
                <a:solidFill>
                  <a:srgbClr val="1C1E21"/>
                </a:solidFill>
                <a:effectLst/>
                <a:latin typeface="ui-sans-serif"/>
              </a:rPr>
              <a:t>prompt</a:t>
            </a:r>
            <a:r>
              <a:rPr lang="en-US" b="0" i="0" dirty="0">
                <a:solidFill>
                  <a:srgbClr val="1C1E21"/>
                </a:solidFill>
                <a:effectLst/>
                <a:latin typeface="ui-sans-serif"/>
              </a:rPr>
              <a:t> refers to the input to the model. This input is often constructed from multiple components. </a:t>
            </a:r>
            <a:endParaRPr lang="en-US" dirty="0"/>
          </a:p>
          <a:p>
            <a:endParaRPr lang="en-US" dirty="0"/>
          </a:p>
          <a:p>
            <a:endParaRPr lang="en-US" dirty="0"/>
          </a:p>
        </p:txBody>
      </p:sp>
    </p:spTree>
    <p:extLst>
      <p:ext uri="{BB962C8B-B14F-4D97-AF65-F5344CB8AC3E}">
        <p14:creationId xmlns:p14="http://schemas.microsoft.com/office/powerpoint/2010/main" val="4164429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14BC5-326C-BB52-ADD3-1DF0DF9E3E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653F36-0603-401D-B364-60AE52C07AD9}"/>
              </a:ext>
            </a:extLst>
          </p:cNvPr>
          <p:cNvSpPr>
            <a:spLocks noGrp="1"/>
          </p:cNvSpPr>
          <p:nvPr>
            <p:ph idx="1"/>
          </p:nvPr>
        </p:nvSpPr>
        <p:spPr/>
        <p:txBody>
          <a:bodyPr>
            <a:normAutofit fontScale="92500" lnSpcReduction="20000"/>
          </a:bodyPr>
          <a:lstStyle/>
          <a:p>
            <a:r>
              <a:rPr lang="en-US" dirty="0"/>
              <a:t>Indexes</a:t>
            </a:r>
          </a:p>
          <a:p>
            <a:r>
              <a:rPr lang="en-US" dirty="0"/>
              <a:t>Memory</a:t>
            </a:r>
          </a:p>
          <a:p>
            <a:pPr algn="l"/>
            <a:r>
              <a:rPr lang="en-US" b="1" i="0" dirty="0">
                <a:solidFill>
                  <a:srgbClr val="292929"/>
                </a:solidFill>
                <a:effectLst/>
                <a:latin typeface="sohne"/>
              </a:rPr>
              <a:t>Chains: Combining LLMs with other components</a:t>
            </a:r>
          </a:p>
          <a:p>
            <a:pPr lvl="1"/>
            <a:r>
              <a:rPr lang="en-US" b="0" i="0" dirty="0">
                <a:solidFill>
                  <a:srgbClr val="292929"/>
                </a:solidFill>
                <a:effectLst/>
                <a:latin typeface="source-serif-pro"/>
              </a:rPr>
              <a:t>Chaining in </a:t>
            </a:r>
            <a:r>
              <a:rPr lang="en-US" b="0" i="0" dirty="0" err="1">
                <a:solidFill>
                  <a:srgbClr val="292929"/>
                </a:solidFill>
                <a:effectLst/>
                <a:latin typeface="source-serif-pro"/>
              </a:rPr>
              <a:t>LangChain</a:t>
            </a:r>
            <a:r>
              <a:rPr lang="en-US" b="0" i="0" dirty="0">
                <a:solidFill>
                  <a:srgbClr val="292929"/>
                </a:solidFill>
                <a:effectLst/>
                <a:latin typeface="source-serif-pro"/>
              </a:rPr>
              <a:t> simply describes the process of combining LLMs with other components to create an application. Some examples are:</a:t>
            </a:r>
          </a:p>
          <a:p>
            <a:pPr lvl="1"/>
            <a:r>
              <a:rPr lang="en-US" b="0" i="0" dirty="0">
                <a:solidFill>
                  <a:srgbClr val="292929"/>
                </a:solidFill>
                <a:effectLst/>
                <a:latin typeface="source-serif-pro"/>
              </a:rPr>
              <a:t>Combining LLMs with prompt templates (see this section)</a:t>
            </a:r>
          </a:p>
          <a:p>
            <a:pPr lvl="1"/>
            <a:r>
              <a:rPr lang="en-US" b="0" i="0" dirty="0">
                <a:solidFill>
                  <a:srgbClr val="292929"/>
                </a:solidFill>
                <a:effectLst/>
                <a:latin typeface="source-serif-pro"/>
              </a:rPr>
              <a:t>Combining multiple LLMs sequentially by taking the first LLM’s output as the input for the second LLM (see this section)</a:t>
            </a:r>
          </a:p>
          <a:p>
            <a:pPr lvl="1"/>
            <a:r>
              <a:rPr lang="en-US" b="0" i="0" dirty="0">
                <a:solidFill>
                  <a:srgbClr val="292929"/>
                </a:solidFill>
                <a:effectLst/>
                <a:latin typeface="source-serif-pro"/>
              </a:rPr>
              <a:t>Combining LLMs with external data, e.g., for question answering (see </a:t>
            </a:r>
            <a:r>
              <a:rPr lang="en-US" b="0" i="0" u="sng" dirty="0">
                <a:solidFill>
                  <a:srgbClr val="292929"/>
                </a:solidFill>
                <a:effectLst/>
                <a:latin typeface="source-serif-pro"/>
                <a:hlinkClick r:id="rId2"/>
              </a:rPr>
              <a:t>Indexes</a:t>
            </a:r>
            <a:r>
              <a:rPr lang="en-US" b="0" i="0" dirty="0">
                <a:solidFill>
                  <a:srgbClr val="292929"/>
                </a:solidFill>
                <a:effectLst/>
                <a:latin typeface="source-serif-pro"/>
              </a:rPr>
              <a:t>)</a:t>
            </a:r>
          </a:p>
          <a:p>
            <a:pPr lvl="1"/>
            <a:r>
              <a:rPr lang="en-US" b="0" i="0" dirty="0">
                <a:solidFill>
                  <a:srgbClr val="292929"/>
                </a:solidFill>
                <a:effectLst/>
                <a:latin typeface="source-serif-pro"/>
              </a:rPr>
              <a:t>Combining LLMs with long-term memory, e.g., for chat history (see </a:t>
            </a:r>
            <a:r>
              <a:rPr lang="en-US" b="0" i="0" u="sng" dirty="0">
                <a:solidFill>
                  <a:srgbClr val="292929"/>
                </a:solidFill>
                <a:effectLst/>
                <a:latin typeface="source-serif-pro"/>
                <a:hlinkClick r:id="rId3"/>
              </a:rPr>
              <a:t>Memory</a:t>
            </a:r>
            <a:r>
              <a:rPr lang="en-US" b="0" i="0" dirty="0">
                <a:solidFill>
                  <a:srgbClr val="292929"/>
                </a:solidFill>
                <a:effectLst/>
                <a:latin typeface="source-serif-pro"/>
              </a:rPr>
              <a:t>)</a:t>
            </a:r>
          </a:p>
          <a:p>
            <a:pPr marL="0" indent="0">
              <a:buNone/>
            </a:pPr>
            <a:endParaRPr lang="en-US" dirty="0"/>
          </a:p>
          <a:p>
            <a:r>
              <a:rPr lang="en-US" dirty="0"/>
              <a:t>Agents</a:t>
            </a:r>
          </a:p>
          <a:p>
            <a:endParaRPr lang="en-US" dirty="0"/>
          </a:p>
        </p:txBody>
      </p:sp>
    </p:spTree>
    <p:extLst>
      <p:ext uri="{BB962C8B-B14F-4D97-AF65-F5344CB8AC3E}">
        <p14:creationId xmlns:p14="http://schemas.microsoft.com/office/powerpoint/2010/main" val="3668019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F2B66-5015-98B2-74E6-C7F01E422D20}"/>
              </a:ext>
            </a:extLst>
          </p:cNvPr>
          <p:cNvSpPr>
            <a:spLocks noGrp="1"/>
          </p:cNvSpPr>
          <p:nvPr>
            <p:ph type="title"/>
          </p:nvPr>
        </p:nvSpPr>
        <p:spPr>
          <a:xfrm>
            <a:off x="838200" y="365125"/>
            <a:ext cx="10515600" cy="1406525"/>
          </a:xfrm>
        </p:spPr>
        <p:txBody>
          <a:bodyPr>
            <a:normAutofit/>
          </a:bodyPr>
          <a:lstStyle/>
          <a:p>
            <a:r>
              <a:rPr lang="en-US" sz="3600" dirty="0"/>
              <a:t>API keys: </a:t>
            </a:r>
            <a:r>
              <a:rPr lang="en-US" sz="2000" b="0" i="0" dirty="0">
                <a:solidFill>
                  <a:srgbClr val="292929"/>
                </a:solidFill>
                <a:effectLst/>
                <a:latin typeface="source-serif-pro"/>
              </a:rPr>
              <a:t>You will first need an API key for the LLM provider you want to use. </a:t>
            </a:r>
            <a:r>
              <a:rPr lang="en-US" sz="2000" dirty="0">
                <a:solidFill>
                  <a:srgbClr val="292929"/>
                </a:solidFill>
                <a:latin typeface="source-serif-pro"/>
              </a:rPr>
              <a:t>D</a:t>
            </a:r>
            <a:r>
              <a:rPr lang="en-US" sz="2000" b="0" i="0" dirty="0">
                <a:solidFill>
                  <a:srgbClr val="292929"/>
                </a:solidFill>
                <a:effectLst/>
                <a:latin typeface="source-serif-pro"/>
              </a:rPr>
              <a:t>evelopers must </a:t>
            </a:r>
            <a:r>
              <a:rPr lang="en-US" sz="2000" b="1" i="0" dirty="0">
                <a:solidFill>
                  <a:srgbClr val="292929"/>
                </a:solidFill>
                <a:effectLst/>
                <a:latin typeface="source-serif-pro"/>
              </a:rPr>
              <a:t>choose between proprietary or open-source foundation models</a:t>
            </a:r>
            <a:r>
              <a:rPr lang="en-US" sz="2000" b="0" i="0" dirty="0">
                <a:solidFill>
                  <a:srgbClr val="292929"/>
                </a:solidFill>
                <a:effectLst/>
                <a:latin typeface="source-serif-pro"/>
              </a:rPr>
              <a:t> based on a trade-off mainly between performance and cost</a:t>
            </a:r>
            <a:r>
              <a:rPr lang="en-US" sz="3600" b="0" i="0" dirty="0">
                <a:solidFill>
                  <a:srgbClr val="292929"/>
                </a:solidFill>
                <a:effectLst/>
                <a:latin typeface="source-serif-pro"/>
              </a:rPr>
              <a:t>.</a:t>
            </a:r>
            <a:endParaRPr lang="en-US" sz="3600" dirty="0"/>
          </a:p>
        </p:txBody>
      </p:sp>
      <p:pic>
        <p:nvPicPr>
          <p:cNvPr id="1026" name="Picture 2" descr="LLM Providers: Proprietary and open-source foundation models">
            <a:extLst>
              <a:ext uri="{FF2B5EF4-FFF2-40B4-BE49-F238E27FC236}">
                <a16:creationId xmlns:a16="http://schemas.microsoft.com/office/drawing/2014/main" id="{52B50299-B91F-6F9A-B8B5-6B65D6C1DE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9988" y="2533650"/>
            <a:ext cx="8292023" cy="3662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673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3BC9E-F370-D308-BA2C-269B889E52D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25C185C-CF77-5B61-EBAA-72520CF648BF}"/>
              </a:ext>
            </a:extLst>
          </p:cNvPr>
          <p:cNvSpPr>
            <a:spLocks noGrp="1"/>
          </p:cNvSpPr>
          <p:nvPr>
            <p:ph idx="1"/>
          </p:nvPr>
        </p:nvSpPr>
        <p:spPr/>
        <p:txBody>
          <a:bodyPr/>
          <a:lstStyle/>
          <a:p>
            <a:r>
              <a:rPr lang="en-US" dirty="0"/>
              <a:t>Vector Database— If we want to use a specific vector database such as Pinecone, </a:t>
            </a:r>
            <a:r>
              <a:rPr lang="en-US" dirty="0" err="1"/>
              <a:t>Weaviate</a:t>
            </a:r>
            <a:r>
              <a:rPr lang="en-US" dirty="0"/>
              <a:t>, or Milvus, you need to register with them to obtain an API key and check their pricing. </a:t>
            </a:r>
          </a:p>
          <a:p>
            <a:r>
              <a:rPr lang="en-US" dirty="0" err="1"/>
              <a:t>Faiss</a:t>
            </a:r>
            <a:r>
              <a:rPr lang="en-US" dirty="0"/>
              <a:t>, which is an open source vector database with no sign-up .</a:t>
            </a:r>
          </a:p>
        </p:txBody>
      </p:sp>
    </p:spTree>
    <p:extLst>
      <p:ext uri="{BB962C8B-B14F-4D97-AF65-F5344CB8AC3E}">
        <p14:creationId xmlns:p14="http://schemas.microsoft.com/office/powerpoint/2010/main" val="3441184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65267-60F9-B4BF-8BFD-D92F609A6541}"/>
              </a:ext>
            </a:extLst>
          </p:cNvPr>
          <p:cNvSpPr>
            <a:spLocks noGrp="1"/>
          </p:cNvSpPr>
          <p:nvPr>
            <p:ph type="title"/>
          </p:nvPr>
        </p:nvSpPr>
        <p:spPr/>
        <p:txBody>
          <a:bodyPr/>
          <a:lstStyle/>
          <a:p>
            <a:r>
              <a:rPr lang="en-US" dirty="0"/>
              <a:t>links</a:t>
            </a:r>
          </a:p>
        </p:txBody>
      </p:sp>
      <p:sp>
        <p:nvSpPr>
          <p:cNvPr id="3" name="Content Placeholder 2">
            <a:extLst>
              <a:ext uri="{FF2B5EF4-FFF2-40B4-BE49-F238E27FC236}">
                <a16:creationId xmlns:a16="http://schemas.microsoft.com/office/drawing/2014/main" id="{23A13638-99BF-F9AD-F951-AA26BFB07540}"/>
              </a:ext>
            </a:extLst>
          </p:cNvPr>
          <p:cNvSpPr>
            <a:spLocks noGrp="1"/>
          </p:cNvSpPr>
          <p:nvPr>
            <p:ph idx="1"/>
          </p:nvPr>
        </p:nvSpPr>
        <p:spPr/>
        <p:txBody>
          <a:bodyPr/>
          <a:lstStyle/>
          <a:p>
            <a:r>
              <a:rPr lang="en-US" dirty="0">
                <a:hlinkClick r:id="rId2"/>
              </a:rPr>
              <a:t>https://towardsdatascience.com/getting-started-with-langchain-a-beginners-guide-to-building-llm-powered-applications-95fc8898732c</a:t>
            </a:r>
            <a:endParaRPr lang="en-US" dirty="0"/>
          </a:p>
          <a:p>
            <a:r>
              <a:rPr lang="en-US" dirty="0">
                <a:hlinkClick r:id="rId3"/>
              </a:rPr>
              <a:t>https://python.langchain.com/docs/get_started/quickstart</a:t>
            </a:r>
            <a:endParaRPr lang="en-US" dirty="0"/>
          </a:p>
          <a:p>
            <a:r>
              <a:rPr lang="en-US" dirty="0"/>
              <a:t>Videos:</a:t>
            </a:r>
          </a:p>
          <a:p>
            <a:r>
              <a:rPr lang="en-US" dirty="0">
                <a:hlinkClick r:id="rId4"/>
              </a:rPr>
              <a:t>https://www.youtube.com/watch?v=_FpT1cwcSLg</a:t>
            </a:r>
            <a:endParaRPr lang="en-US" dirty="0"/>
          </a:p>
          <a:p>
            <a:endParaRPr lang="en-US" dirty="0"/>
          </a:p>
          <a:p>
            <a:endParaRPr lang="en-US" dirty="0"/>
          </a:p>
        </p:txBody>
      </p:sp>
    </p:spTree>
    <p:extLst>
      <p:ext uri="{BB962C8B-B14F-4D97-AF65-F5344CB8AC3E}">
        <p14:creationId xmlns:p14="http://schemas.microsoft.com/office/powerpoint/2010/main" val="3968285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11971</TotalTime>
  <Words>1899</Words>
  <Application>Microsoft Office PowerPoint</Application>
  <PresentationFormat>Widescreen</PresentationFormat>
  <Paragraphs>129</Paragraphs>
  <Slides>30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Arial</vt:lpstr>
      <vt:lpstr>Calibri</vt:lpstr>
      <vt:lpstr>Calibri Light</vt:lpstr>
      <vt:lpstr>Courier New</vt:lpstr>
      <vt:lpstr>Roboto</vt:lpstr>
      <vt:lpstr>sohne</vt:lpstr>
      <vt:lpstr>Source Sans Pro</vt:lpstr>
      <vt:lpstr>source-serif-pro</vt:lpstr>
      <vt:lpstr>Times New Roman</vt:lpstr>
      <vt:lpstr>ui-sans-serif</vt:lpstr>
      <vt:lpstr>Verdana</vt:lpstr>
      <vt:lpstr>Office Theme</vt:lpstr>
      <vt:lpstr>LLM Initiative</vt:lpstr>
      <vt:lpstr>RAG:Retrieval Augmented Generation</vt:lpstr>
      <vt:lpstr>How RAG works?</vt:lpstr>
      <vt:lpstr>PowerPoint Presentation</vt:lpstr>
      <vt:lpstr>LangChain Framework</vt:lpstr>
      <vt:lpstr>PowerPoint Presentation</vt:lpstr>
      <vt:lpstr>API keys: You will first need an API key for the LLM provider you want to use. Developers must choose between proprietary or open-source foundation models based on a trade-off mainly between performance and cost.</vt:lpstr>
      <vt:lpstr>PowerPoint Presentation</vt:lpstr>
      <vt:lpstr>links</vt:lpstr>
      <vt:lpstr>Components …..</vt:lpstr>
      <vt:lpstr>Links</vt:lpstr>
      <vt:lpstr>Progress : 26th June</vt:lpstr>
      <vt:lpstr>(….continue)</vt:lpstr>
      <vt:lpstr>Open source Embedding model</vt:lpstr>
      <vt:lpstr>PowerPoint Presentation</vt:lpstr>
      <vt:lpstr>Progress – 3/07/2023</vt:lpstr>
      <vt:lpstr>PowerPoint Presentation</vt:lpstr>
      <vt:lpstr>Codebase Sustenance</vt:lpstr>
      <vt:lpstr>PowerPoint Presentation</vt:lpstr>
      <vt:lpstr>Code LLMs: a brief comparison</vt:lpstr>
      <vt:lpstr>Self Debugging: Paper</vt:lpstr>
      <vt:lpstr>SELF-DEBUGGING Framework</vt:lpstr>
      <vt:lpstr>Applications:</vt:lpstr>
      <vt:lpstr>PowerPoint Presentation</vt:lpstr>
      <vt:lpstr>References:</vt:lpstr>
      <vt:lpstr>GRADIO</vt:lpstr>
      <vt:lpstr>PowerPoint Presentation</vt:lpstr>
      <vt:lpstr>Flowchart Terminologies: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LLM Initiative</dc:title>
  <dc:creator>Rishabh Kumar Srivastva</dc:creator>
  <cp:lastModifiedBy>Rishabh Kumar Srivastva</cp:lastModifiedBy>
  <cp:revision>251</cp:revision>
  <dcterms:created xsi:type="dcterms:W3CDTF">2023-06-15T09:17:21Z</dcterms:created>
  <dcterms:modified xsi:type="dcterms:W3CDTF">2023-07-17T05:45:24Z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8d256d86-ad92-48a0-8cca-230dd12c1131</vt:lpwstr>
  </property>
  <property fmtid="{D5CDD505-2E9C-101B-9397-08002B2CF9AE}" pid="3" name="HCLClassification">
    <vt:lpwstr>HCL_Cla5s_P3rs0nalUs3</vt:lpwstr>
  </property>
  <property fmtid="{D5CDD505-2E9C-101B-9397-08002B2CF9AE}" pid="4" name="HCLClassD6">
    <vt:lpwstr>False</vt:lpwstr>
  </property>
</Properties>
</file>