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B6450F-DFED-405D-980F-320B9B1ACF57}" v="43" dt="2022-10-13T09:02:48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AB24-A5A8-4706-8CF4-467D3F3CC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D22D0-E2CD-400F-BCDA-66634EBE6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30911-1510-4BD4-A488-CB0ED5E7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50CE-F75A-42DB-AB29-636E34A0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AD74D-2D87-46C8-9930-5C90A269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9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1010-1B14-4677-BC35-9322D3F0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CD2D2-AEE1-4C99-9DB3-46F135366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2C3A4-496A-4DDE-AB04-8CE6B539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9128F-04A4-4D26-9900-D34518FB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A1888-C0BE-4E4A-95B1-27AA79FF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7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EF7A2-A2D1-40D5-85FA-E74CE5C03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01431-3440-4A28-9A78-CA2A5F638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936C7-9AA9-445E-B839-4A26E68E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32149-8DC2-4EA4-90E6-5AB541AD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37393-E628-4389-B756-05994E82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6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89FD-3C7B-4601-9BF5-BDF79E04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703F-C4A1-4772-A8F5-499E883E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C14DF-2943-4BA3-89EE-B12074AE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624CA-D7E6-4783-8350-D6DBCB1E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2AF86-89FB-46D2-B8A8-9E9B2D7D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7D13-0182-4241-8E90-2EEDBA10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2D01E-860A-40AA-9F9B-8E6824E7D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74048-D612-40FC-A008-7E1B0438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5396E-7819-4152-8FFA-DFD31F6B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BFF27-B63E-46F7-96AF-FDBAC2AD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3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8679-4ACE-4A9E-AA4C-90EA6C28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45AB0-96A9-4FDB-B61A-CC9468136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C7403-6243-4F54-AAE7-D319C3EF1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23B1F-79FD-4D7B-B8E7-8B090133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F5AEC-81AB-4EE9-8890-55CF84CB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C7F84-AF82-493F-8ACA-47B610D0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8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AD46-99B2-450E-9C65-EEA65334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72F4C-098A-48A4-A542-EB3C76A34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78C65-D444-4495-B57B-2C3014832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CB1D2-B406-4652-8652-4E53A1978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134DE-A8E4-402A-8E20-778502ABE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C2B76-7501-4D6E-9E22-FAD1E627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791A0-708C-4668-BD23-992FF613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F8756-9F9C-43E1-841D-FD6CD219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EA9E-2634-44CC-8C18-8A4EA360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3C3FD-2A69-44CF-AD59-B15F4D96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241D-EB40-496A-886F-521C8AD4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98BA1-F77F-49BF-B055-C0444BB9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2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70C4C-1A2D-4889-B07D-178EFBE8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AC2BE8-151C-41AC-ADBD-B731F779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0DADE-8D88-4E52-8543-ACDB485B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2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5EA2-43B4-4928-86EA-0C6CE9A9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31BD-868B-4A4B-BEC7-ED371A65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67104-6175-4F56-B89C-FDF377F47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5FBB6-2716-4265-A18D-3F12E464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4F169-CF28-4461-8363-6711512B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3E042-83B6-4159-9B69-F72C3FC0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8CE5-ACBF-4639-AC9F-7FBF26BE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BD1E4-8836-468F-B6D4-A589E615C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F4376-C4AF-4A01-92C9-69F77C58C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F4589-DD46-46DF-B660-3A1197B5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B15F-4DAA-47F6-A130-CB1C1222556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A96E2-0FCF-47F5-ACA8-D7B94A87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FA388-50DC-48B0-AE05-FE8D6953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6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48F77-5F55-4074-8B24-FD01A4A7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AF614-EEE6-4459-9132-8853F20C5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26DE-4B4D-47E1-BFE6-A91B854FA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FB15F-4DAA-47F6-A130-CB1C1222556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8ABA4-3D86-43B1-978B-5741552C6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8C907-E9C3-48F8-842C-78E71072F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10275-6802-4BF1-86D7-F6DF3AF7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6343E9-E501-4EB7-A245-9653DBBDD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WORK UPDATES PRESENTATION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FROM                                  </a:t>
            </a:r>
          </a:p>
          <a:p>
            <a:pPr marL="0" indent="0" algn="r">
              <a:buNone/>
            </a:pPr>
            <a:r>
              <a:rPr lang="en-US" dirty="0"/>
              <a:t>Rishabh Kumar Srivastva</a:t>
            </a:r>
          </a:p>
          <a:p>
            <a:pPr marL="0" indent="0" algn="r">
              <a:buNone/>
            </a:pPr>
            <a:r>
              <a:rPr lang="en-US" dirty="0"/>
              <a:t>SAP ID- 52108159</a:t>
            </a: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470F-9FD5-4193-832B-29721FE5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 TRAINING  - till 13</a:t>
            </a:r>
            <a:r>
              <a:rPr lang="en-US" baseline="30000" dirty="0"/>
              <a:t>th</a:t>
            </a:r>
            <a:r>
              <a:rPr lang="en-US" dirty="0"/>
              <a:t> Oct,2022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1CBC-719D-4BAE-8425-891187493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 in Python</a:t>
            </a:r>
          </a:p>
          <a:p>
            <a:r>
              <a:rPr lang="en-US" dirty="0"/>
              <a:t>Data Structures (30%)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4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40F2-E20C-4727-8AB9-F6BB6408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Topics – till 13</a:t>
            </a:r>
            <a:r>
              <a:rPr lang="en-US" baseline="30000" dirty="0"/>
              <a:t>th</a:t>
            </a:r>
            <a:r>
              <a:rPr lang="en-US" dirty="0"/>
              <a:t> Oct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C2262-2E4E-439B-A8EB-860881BC3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3225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Support Vector Machine( done with Hands on ) </a:t>
            </a:r>
          </a:p>
          <a:p>
            <a:pPr marL="0" indent="0">
              <a:buNone/>
            </a:pPr>
            <a:r>
              <a:rPr lang="en-US" dirty="0"/>
              <a:t>2. Naïve Bayes (done with Hands on)</a:t>
            </a:r>
          </a:p>
          <a:p>
            <a:r>
              <a:rPr lang="en-US" dirty="0"/>
              <a:t>Bayes Theorem</a:t>
            </a:r>
          </a:p>
          <a:p>
            <a:endParaRPr lang="en-US" dirty="0"/>
          </a:p>
          <a:p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Naïve Bayes algorithm is a supervised learning algorithm, which is based on </a:t>
            </a:r>
            <a:r>
              <a:rPr lang="en-US" b="1" i="1" dirty="0">
                <a:solidFill>
                  <a:srgbClr val="000000"/>
                </a:solidFill>
                <a:effectLst/>
              </a:rPr>
              <a:t>Bayes theorem</a:t>
            </a:r>
            <a:r>
              <a:rPr lang="en-US" b="0" i="1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and used for solving classification problems.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It is mainly used in </a:t>
            </a:r>
            <a:r>
              <a:rPr lang="en-US" b="1" i="1" dirty="0">
                <a:solidFill>
                  <a:srgbClr val="000000"/>
                </a:solidFill>
                <a:effectLst/>
              </a:rPr>
              <a:t>text classification</a:t>
            </a:r>
            <a:r>
              <a:rPr lang="en-US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that includes a high-dimensional training dataset.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AutoShape 8" descr=" P(A|B) = \frac{P(B|A) P(A)}{P(B)} ">
            <a:extLst>
              <a:ext uri="{FF2B5EF4-FFF2-40B4-BE49-F238E27FC236}">
                <a16:creationId xmlns:a16="http://schemas.microsoft.com/office/drawing/2014/main" id="{47739766-0555-456E-B599-435B086A75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71F36D-4D9E-4297-A3D0-9571F3E16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4" y="3350418"/>
            <a:ext cx="3912293" cy="67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7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EE5C-B331-49E7-9ABB-3A1EB8C4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 fontScale="92500" lnSpcReduction="10000"/>
          </a:bodyPr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</a:rPr>
              <a:t>The fundamental Naive Bayes assumption is that each feature makes an: Independent, </a:t>
            </a:r>
            <a:r>
              <a:rPr lang="en-US" dirty="0">
                <a:solidFill>
                  <a:srgbClr val="273239"/>
                </a:solidFill>
              </a:rPr>
              <a:t>e</a:t>
            </a:r>
            <a:r>
              <a:rPr lang="en-US" b="0" i="0" dirty="0">
                <a:solidFill>
                  <a:srgbClr val="273239"/>
                </a:solidFill>
                <a:effectLst/>
              </a:rPr>
              <a:t>qual contribution to the outcome. This is a </a:t>
            </a:r>
            <a:r>
              <a:rPr lang="en-US" b="1" i="0" dirty="0">
                <a:solidFill>
                  <a:srgbClr val="273239"/>
                </a:solidFill>
                <a:effectLst/>
              </a:rPr>
              <a:t>Disadvantage</a:t>
            </a:r>
            <a:r>
              <a:rPr lang="en-US" b="0" i="0" dirty="0">
                <a:solidFill>
                  <a:srgbClr val="273239"/>
                </a:solidFill>
                <a:effectLst/>
              </a:rPr>
              <a:t> because it cannot establish the relationship between the features.</a:t>
            </a:r>
          </a:p>
          <a:p>
            <a:pPr algn="just"/>
            <a:r>
              <a:rPr lang="en-US" sz="3000" b="0" i="0" dirty="0">
                <a:solidFill>
                  <a:srgbClr val="610B38"/>
                </a:solidFill>
                <a:effectLst/>
              </a:rPr>
              <a:t>Types of Naïve Bayes Model: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There are two types of Naive Bayes Model, which are given below: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Gaussian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The Gaussian model assumes that features follow a </a:t>
            </a:r>
            <a:r>
              <a:rPr lang="en-US" b="1" i="1" dirty="0">
                <a:solidFill>
                  <a:srgbClr val="000000"/>
                </a:solidFill>
                <a:effectLst/>
              </a:rPr>
              <a:t>normal distribution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This means if predictors take continuous values instead of discrete, then the model assumes that these values are sampled from the Gaussian distribution.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Multinomial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The Multinomial Naïve Bayes classifier is used when the data is multinomial distributed. It is primarily used for document classification problems, it means a particular document belongs to which category such as Sports, Politics, education, etc.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The classifier uses the frequency of words for the predictors.</a:t>
            </a:r>
          </a:p>
          <a:p>
            <a:pPr algn="l" fontAlgn="base"/>
            <a:endParaRPr lang="en-US" b="0" i="0" dirty="0">
              <a:solidFill>
                <a:srgbClr val="273239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8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B4FE-CF5E-469E-BFBF-FE13F710A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ARIMA Model ( Only Basics done):</a:t>
            </a:r>
          </a:p>
          <a:p>
            <a:pPr marL="0" marR="0" hangingPunct="0">
              <a:lnSpc>
                <a:spcPct val="110000"/>
              </a:lnSpc>
              <a:spcBef>
                <a:spcPts val="750"/>
              </a:spcBef>
              <a:spcAft>
                <a:spcPts val="1125"/>
              </a:spcAft>
            </a:pPr>
            <a:r>
              <a:rPr lang="en-US" kern="150" dirty="0">
                <a:solidFill>
                  <a:srgbClr val="333333"/>
                </a:solidFill>
                <a:effectLst/>
                <a:ea typeface="Merriweather, serif"/>
                <a:cs typeface="Merriweather, serif"/>
              </a:rPr>
              <a:t>Time Series vs Regression : </a:t>
            </a:r>
            <a:r>
              <a:rPr lang="en-US" dirty="0">
                <a:solidFill>
                  <a:srgbClr val="333333"/>
                </a:solidFill>
                <a:effectLst/>
                <a:ea typeface="Merriweather, serif"/>
                <a:cs typeface="Merriweather, serif"/>
              </a:rPr>
              <a:t> </a:t>
            </a:r>
            <a:r>
              <a:rPr lang="en-US" dirty="0">
                <a:solidFill>
                  <a:srgbClr val="333333"/>
                </a:solidFill>
                <a:ea typeface="Merriweather, serif"/>
                <a:cs typeface="Merriweather, serif"/>
              </a:rPr>
              <a:t>I</a:t>
            </a:r>
            <a:r>
              <a:rPr lang="en-US" dirty="0">
                <a:solidFill>
                  <a:srgbClr val="333333"/>
                </a:solidFill>
                <a:effectLst/>
                <a:ea typeface="Merriweather, serif"/>
                <a:cs typeface="Merriweather, serif"/>
              </a:rPr>
              <a:t>n a time series, the </a:t>
            </a:r>
            <a:r>
              <a:rPr lang="en-US" b="1" dirty="0">
                <a:solidFill>
                  <a:srgbClr val="333333"/>
                </a:solidFill>
                <a:effectLst/>
                <a:ea typeface="Merriweather, serif"/>
                <a:cs typeface="Merriweather, serif"/>
              </a:rPr>
              <a:t>sequence is important.</a:t>
            </a:r>
          </a:p>
          <a:p>
            <a:pPr marL="0" marR="0" hangingPunct="0">
              <a:lnSpc>
                <a:spcPct val="110000"/>
              </a:lnSpc>
              <a:spcBef>
                <a:spcPts val="750"/>
              </a:spcBef>
              <a:spcAft>
                <a:spcPts val="1125"/>
              </a:spcAft>
            </a:pPr>
            <a:r>
              <a:rPr lang="en-US" kern="1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Components of a Time Series:</a:t>
            </a:r>
          </a:p>
          <a:p>
            <a:pPr marL="0" marR="0" indent="0" hangingPunct="0">
              <a:lnSpc>
                <a:spcPct val="110000"/>
              </a:lnSpc>
              <a:spcBef>
                <a:spcPts val="750"/>
              </a:spcBef>
              <a:spcAft>
                <a:spcPts val="1125"/>
              </a:spcAft>
              <a:buNone/>
            </a:pPr>
            <a:endParaRPr lang="en-US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09E6C2-6A72-4EE7-8603-1119CDD3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380" y="2845116"/>
            <a:ext cx="6476190" cy="333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6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F34C-DC7D-48B8-BEF6-F2A092608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r>
              <a:rPr lang="en-US" dirty="0"/>
              <a:t>Additive and </a:t>
            </a:r>
            <a:r>
              <a:rPr lang="en-US" dirty="0" err="1"/>
              <a:t>Mutiplicative</a:t>
            </a:r>
            <a:r>
              <a:rPr lang="en-US" dirty="0"/>
              <a:t> Models</a:t>
            </a:r>
          </a:p>
          <a:p>
            <a:endParaRPr lang="en-US" dirty="0"/>
          </a:p>
          <a:p>
            <a:endParaRPr lang="en-US" dirty="0"/>
          </a:p>
          <a:p>
            <a:pPr marL="0" marR="0" hangingPunct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endParaRPr lang="en-US" sz="1800" kern="150" dirty="0">
              <a:solidFill>
                <a:srgbClr val="333333"/>
              </a:solidFill>
              <a:effectLst/>
              <a:latin typeface="Merriweather, serif"/>
              <a:ea typeface="Merriweather, serif"/>
              <a:cs typeface="Merriweather, serif"/>
            </a:endParaRPr>
          </a:p>
          <a:p>
            <a:pPr marL="0" marR="0" indent="0" hangingPunct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-US" sz="1800" kern="150" dirty="0">
                <a:solidFill>
                  <a:srgbClr val="333333"/>
                </a:solidFill>
                <a:effectLst/>
                <a:ea typeface="Merriweather, serif"/>
                <a:cs typeface="Merriweather, serif"/>
              </a:rPr>
              <a:t>As a broad rule of thumb,</a:t>
            </a:r>
            <a:endParaRPr lang="en-US" sz="1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50" dirty="0">
                <a:solidFill>
                  <a:srgbClr val="333333"/>
                </a:solidFill>
                <a:effectLst/>
                <a:ea typeface="Merriweather, serif"/>
                <a:cs typeface="Merriweather, serif"/>
              </a:rPr>
              <a:t>1. When the </a:t>
            </a:r>
            <a:r>
              <a:rPr lang="en-US" sz="1800" b="1" kern="150" dirty="0">
                <a:solidFill>
                  <a:srgbClr val="333333"/>
                </a:solidFill>
                <a:effectLst/>
                <a:ea typeface="Merriweather, serif"/>
                <a:cs typeface="Merriweather, serif"/>
              </a:rPr>
              <a:t>magnitude</a:t>
            </a:r>
            <a:r>
              <a:rPr lang="en-US" sz="1800" kern="150" dirty="0">
                <a:solidFill>
                  <a:srgbClr val="333333"/>
                </a:solidFill>
                <a:effectLst/>
                <a:ea typeface="Merriweather, serif"/>
                <a:cs typeface="Merriweather, serif"/>
              </a:rPr>
              <a:t> of the seasonal pattern in the data </a:t>
            </a:r>
            <a:r>
              <a:rPr lang="en-US" sz="1800" b="1" kern="150" dirty="0">
                <a:solidFill>
                  <a:srgbClr val="333333"/>
                </a:solidFill>
                <a:effectLst/>
                <a:ea typeface="Merriweather, serif"/>
                <a:cs typeface="Merriweather, serif"/>
              </a:rPr>
              <a:t>increases</a:t>
            </a:r>
            <a:r>
              <a:rPr lang="en-US" sz="1800" kern="150" dirty="0">
                <a:solidFill>
                  <a:srgbClr val="333333"/>
                </a:solidFill>
                <a:effectLst/>
                <a:ea typeface="Merriweather, serif"/>
                <a:cs typeface="Merriweather, serif"/>
              </a:rPr>
              <a:t> with an increase in data values and decreases with a decrease in the data values, the </a:t>
            </a:r>
            <a:r>
              <a:rPr lang="en-US" sz="1800" b="1" kern="150" dirty="0">
                <a:solidFill>
                  <a:srgbClr val="333333"/>
                </a:solidFill>
                <a:effectLst/>
                <a:ea typeface="Merriweather, serif"/>
                <a:cs typeface="Merriweather, serif"/>
              </a:rPr>
              <a:t>multiplicative model</a:t>
            </a:r>
            <a:r>
              <a:rPr lang="en-US" sz="1800" kern="150" dirty="0">
                <a:solidFill>
                  <a:srgbClr val="333333"/>
                </a:solidFill>
                <a:effectLst/>
                <a:ea typeface="Merriweather, serif"/>
                <a:cs typeface="Merriweather, serif"/>
              </a:rPr>
              <a:t> may be a better choice.</a:t>
            </a:r>
            <a:endParaRPr lang="en-US" sz="1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50" dirty="0">
                <a:solidFill>
                  <a:srgbClr val="333333"/>
                </a:solidFill>
                <a:effectLst/>
                <a:ea typeface="Merriweather, serif"/>
                <a:cs typeface="Merriweather, serif"/>
              </a:rPr>
              <a:t>2. When the </a:t>
            </a:r>
            <a:r>
              <a:rPr lang="en-US" sz="1800" b="1" kern="150" dirty="0">
                <a:solidFill>
                  <a:srgbClr val="333333"/>
                </a:solidFill>
                <a:effectLst/>
                <a:ea typeface="Merriweather, serif"/>
                <a:cs typeface="Merriweather, serif"/>
              </a:rPr>
              <a:t>magnitude</a:t>
            </a:r>
            <a:r>
              <a:rPr lang="en-US" sz="1800" kern="150" dirty="0">
                <a:solidFill>
                  <a:srgbClr val="333333"/>
                </a:solidFill>
                <a:effectLst/>
                <a:ea typeface="Merriweather, serif"/>
                <a:cs typeface="Merriweather, serif"/>
              </a:rPr>
              <a:t> of the seasonal pattern in the data </a:t>
            </a:r>
            <a:r>
              <a:rPr lang="en-US" sz="1800" b="1" kern="150" dirty="0">
                <a:solidFill>
                  <a:srgbClr val="333333"/>
                </a:solidFill>
                <a:effectLst/>
                <a:ea typeface="Merriweather, serif"/>
                <a:cs typeface="Merriweather, serif"/>
              </a:rPr>
              <a:t>does not directly correlate</a:t>
            </a:r>
            <a:r>
              <a:rPr lang="en-US" sz="1800" kern="150" dirty="0">
                <a:solidFill>
                  <a:srgbClr val="333333"/>
                </a:solidFill>
                <a:effectLst/>
                <a:ea typeface="Merriweather, serif"/>
                <a:cs typeface="Merriweather, serif"/>
              </a:rPr>
              <a:t> with the value of the series, the </a:t>
            </a:r>
            <a:r>
              <a:rPr lang="en-US" sz="1800" b="1" kern="150" dirty="0">
                <a:solidFill>
                  <a:srgbClr val="333333"/>
                </a:solidFill>
                <a:effectLst/>
                <a:ea typeface="Merriweather, serif"/>
                <a:cs typeface="Merriweather, serif"/>
              </a:rPr>
              <a:t>additive model</a:t>
            </a:r>
            <a:r>
              <a:rPr lang="en-US" sz="1800" kern="150" dirty="0">
                <a:solidFill>
                  <a:srgbClr val="333333"/>
                </a:solidFill>
                <a:effectLst/>
                <a:ea typeface="Merriweather, serif"/>
                <a:cs typeface="Merriweather, serif"/>
              </a:rPr>
              <a:t> may be a better choice.</a:t>
            </a:r>
          </a:p>
          <a:p>
            <a:pPr marR="0" lv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50" dirty="0">
                <a:ea typeface="Times New Roman" panose="02020603050405020304" pitchFamily="18" charset="0"/>
                <a:cs typeface="Times New Roman" panose="02020603050405020304" pitchFamily="18" charset="0"/>
              </a:rPr>
              <a:t>Methodology for Time Series : T + S + X</a:t>
            </a:r>
          </a:p>
          <a:p>
            <a:pPr marL="0" marR="0" lvl="0" indent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33EC6-A914-49FA-AD8A-21481A37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825" y="1214490"/>
            <a:ext cx="4000000" cy="8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4027C6-824A-4797-86EC-1709E0FB1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606" y="4510281"/>
            <a:ext cx="7835874" cy="21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3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08F13-D1F8-463A-A3D6-D1277FCFF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9131"/>
            <a:ext cx="10515600" cy="5519738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ACF and PACF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Ex: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ACF plot for White Noise</a:t>
            </a:r>
          </a:p>
          <a:p>
            <a:pPr marL="0" indent="0">
              <a:buNone/>
            </a:pP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</a:rPr>
              <a:t>AR Model</a:t>
            </a: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 Model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</a:rPr>
              <a:t>ARMA</a:t>
            </a:r>
          </a:p>
          <a:p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ARIMA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582766-AEFC-40F7-AEE2-BDFB0B9D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0864"/>
            <a:ext cx="5495238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0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A6E3-F996-484E-83CD-7534CEF8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8001A-AD5F-4990-81B7-F29D9AFB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690688"/>
            <a:ext cx="10772775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PYTHON TRAINING</a:t>
            </a:r>
          </a:p>
          <a:p>
            <a:r>
              <a:rPr lang="en-US" dirty="0"/>
              <a:t>Data Structures (50% by next meeting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MACHINE LEARNING </a:t>
            </a:r>
          </a:p>
          <a:p>
            <a:r>
              <a:rPr lang="en-US" dirty="0"/>
              <a:t>ARIMA (complete Hands-On practice)</a:t>
            </a:r>
          </a:p>
          <a:p>
            <a:r>
              <a:rPr lang="en-US" dirty="0"/>
              <a:t>Linear Regression (Basic and Mathematical concepts + Hands On practice)</a:t>
            </a:r>
          </a:p>
          <a:p>
            <a:r>
              <a:rPr lang="en-US" dirty="0"/>
              <a:t>Multiple Linear Regression (Basic and Mathematical concepts)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7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422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inter-regular</vt:lpstr>
      <vt:lpstr>Merriweather, serif</vt:lpstr>
      <vt:lpstr>Office Theme</vt:lpstr>
      <vt:lpstr>PowerPoint Presentation</vt:lpstr>
      <vt:lpstr>PYTHON BASIC TRAINING  - till 13th Oct,2022</vt:lpstr>
      <vt:lpstr>Machine Learning Topics – till 13th Oct</vt:lpstr>
      <vt:lpstr>PowerPoint Presentation</vt:lpstr>
      <vt:lpstr>PowerPoint Presentation</vt:lpstr>
      <vt:lpstr>PowerPoint Presentation</vt:lpstr>
      <vt:lpstr>PowerPoint Presentation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 UPDATE</dc:title>
  <dc:creator>Rishabh Kumar Srivastva</dc:creator>
  <cp:lastModifiedBy>Rishabh Kumar Srivastva</cp:lastModifiedBy>
  <cp:revision>142</cp:revision>
  <dcterms:created xsi:type="dcterms:W3CDTF">2022-09-29T08:34:41Z</dcterms:created>
  <dcterms:modified xsi:type="dcterms:W3CDTF">2022-10-13T09:05:59Z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814fd54a-cb51-4818-be35-cbbb5650ff2a</vt:lpwstr>
  </property>
  <property fmtid="{D5CDD505-2E9C-101B-9397-08002B2CF9AE}" pid="3" name="HCLClassification">
    <vt:lpwstr>HCL_Cla5s_P3rs0nalUs3</vt:lpwstr>
  </property>
  <property fmtid="{D5CDD505-2E9C-101B-9397-08002B2CF9AE}" pid="4" name="HCLClassD6">
    <vt:lpwstr>False</vt:lpwstr>
  </property>
</Properties>
</file>