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3" r:id="rId4"/>
    <p:sldId id="264" r:id="rId5"/>
    <p:sldId id="265" r:id="rId6"/>
    <p:sldId id="269" r:id="rId7"/>
    <p:sldId id="266" r:id="rId8"/>
    <p:sldId id="270" r:id="rId9"/>
    <p:sldId id="258"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80B4C-F117-4176-999D-BD3D7AD19269}" v="50" dt="2023-03-16T08:58:06.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1B38-A4CD-0228-BC38-C5C44D528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81776C-4563-ED9C-34C3-53316286D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A039FA-C802-710C-6E32-A056F58BFD1D}"/>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5" name="Footer Placeholder 4">
            <a:extLst>
              <a:ext uri="{FF2B5EF4-FFF2-40B4-BE49-F238E27FC236}">
                <a16:creationId xmlns:a16="http://schemas.microsoft.com/office/drawing/2014/main" id="{BB86C506-6AF6-2C7D-5AA9-8D0B038B2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315BA-66C4-2A74-A211-8E5A4AC8825A}"/>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9462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3527-704D-F7D2-E776-B8429B095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9C6EC1-CAF5-44BC-6B75-25E63861C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3EAA3-9CD6-3395-85D1-229B1B8C0912}"/>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5" name="Footer Placeholder 4">
            <a:extLst>
              <a:ext uri="{FF2B5EF4-FFF2-40B4-BE49-F238E27FC236}">
                <a16:creationId xmlns:a16="http://schemas.microsoft.com/office/drawing/2014/main" id="{4537914F-B097-D605-5ADD-D5553D5E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F560E-F690-F0BE-58D4-53A066070899}"/>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195230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D18E49-18D9-3B61-0AF9-0ECCCCCB8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580034-6AEF-7936-8F96-B2623E50E8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E6014-F3F6-8807-8A49-C954B379C859}"/>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5" name="Footer Placeholder 4">
            <a:extLst>
              <a:ext uri="{FF2B5EF4-FFF2-40B4-BE49-F238E27FC236}">
                <a16:creationId xmlns:a16="http://schemas.microsoft.com/office/drawing/2014/main" id="{05A47DC9-CCB6-6CEE-598E-BB71CB5FE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02A92-9666-D766-E018-12A4893D0B02}"/>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37704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E017-FC95-65A0-B9E7-F0FFA85EC6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88431-E211-E957-0AE2-B6E43D0DF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846F0-97E9-E782-F90B-FFB0AC8E6E9B}"/>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5" name="Footer Placeholder 4">
            <a:extLst>
              <a:ext uri="{FF2B5EF4-FFF2-40B4-BE49-F238E27FC236}">
                <a16:creationId xmlns:a16="http://schemas.microsoft.com/office/drawing/2014/main" id="{5BFC717A-1DC2-EC46-F41C-CB91B6DCE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E55B9-4946-8484-02FE-78F875C5EFA7}"/>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43893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238B-6CF5-E8F3-F101-E5720FE4C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771CC-561D-F612-9212-2FDA57ACB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A2566F-E8D6-92C4-4B9C-1FDF38B216B4}"/>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5" name="Footer Placeholder 4">
            <a:extLst>
              <a:ext uri="{FF2B5EF4-FFF2-40B4-BE49-F238E27FC236}">
                <a16:creationId xmlns:a16="http://schemas.microsoft.com/office/drawing/2014/main" id="{20DF888E-4D6F-00C2-1BAB-3FC37CE9D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32E6E-7704-2DE5-E849-A8234BDA36A1}"/>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82908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F09A-B959-FA57-5488-49634CFFA8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8CDBD-FC9A-B5E3-1C29-BEFDA4DA0B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E9D14-6186-FBD8-1597-D201D2CE7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CD4D1-5171-3E8B-E1DA-2B0AB67596F6}"/>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6" name="Footer Placeholder 5">
            <a:extLst>
              <a:ext uri="{FF2B5EF4-FFF2-40B4-BE49-F238E27FC236}">
                <a16:creationId xmlns:a16="http://schemas.microsoft.com/office/drawing/2014/main" id="{8679D641-5661-F150-4841-22B18D7DB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7DE99-7345-BB3F-5399-12F05375117C}"/>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16069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38C0-5753-67E5-CAE1-A9E5472304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71A654-1F35-D3C1-220D-597419896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7EBB6-20D5-559D-B0F0-BDAAEA7A98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F2F315-B8E0-606D-6A7A-077277387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0EF0E4-F0F1-3750-0CCD-EEDF1D0917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6E103A-64AB-9A03-6720-15294290F384}"/>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8" name="Footer Placeholder 7">
            <a:extLst>
              <a:ext uri="{FF2B5EF4-FFF2-40B4-BE49-F238E27FC236}">
                <a16:creationId xmlns:a16="http://schemas.microsoft.com/office/drawing/2014/main" id="{1BAEF46A-1800-D6E2-318F-55E3A5B9D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3BB591-7DEA-EF90-63ED-F720A49F78B6}"/>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3834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1707-AD99-6244-C593-75BE3A829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F478E-F872-291A-FB88-85FBC37AB511}"/>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4" name="Footer Placeholder 3">
            <a:extLst>
              <a:ext uri="{FF2B5EF4-FFF2-40B4-BE49-F238E27FC236}">
                <a16:creationId xmlns:a16="http://schemas.microsoft.com/office/drawing/2014/main" id="{6987596A-5C6A-42E4-A341-88C73199FD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E9D848-3E31-528B-1BA9-F62A01B921F3}"/>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258255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18BC1-935C-0A02-D6D0-ADBF2746EB20}"/>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3" name="Footer Placeholder 2">
            <a:extLst>
              <a:ext uri="{FF2B5EF4-FFF2-40B4-BE49-F238E27FC236}">
                <a16:creationId xmlns:a16="http://schemas.microsoft.com/office/drawing/2014/main" id="{94B25746-1E52-6F6A-19CE-D87F33E2D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9F9781-93E7-5D67-F90E-A667B7010CDB}"/>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47006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23AB-FE43-DE57-FFA1-1728611AD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5242C-4049-CF63-3AFE-2B531D5CF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0DC219-3030-1C27-562E-3323DAC73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9FBDB-9A0A-9345-C0F6-D22CAF14C467}"/>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6" name="Footer Placeholder 5">
            <a:extLst>
              <a:ext uri="{FF2B5EF4-FFF2-40B4-BE49-F238E27FC236}">
                <a16:creationId xmlns:a16="http://schemas.microsoft.com/office/drawing/2014/main" id="{0166C044-A04C-16E5-A735-77380BDE4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AE8DB-4913-FB64-459A-35902809D6F6}"/>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95007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21F-CDA8-03BC-0ED5-52E6B0247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EC243-D812-65B4-6923-83DF9F180D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9C7860-032B-E5C8-DF97-116DAAA3C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E03B4-4D3E-C16E-1615-56E2D6789640}"/>
              </a:ext>
            </a:extLst>
          </p:cNvPr>
          <p:cNvSpPr>
            <a:spLocks noGrp="1"/>
          </p:cNvSpPr>
          <p:nvPr>
            <p:ph type="dt" sz="half" idx="10"/>
          </p:nvPr>
        </p:nvSpPr>
        <p:spPr/>
        <p:txBody>
          <a:bodyPr/>
          <a:lstStyle/>
          <a:p>
            <a:fld id="{DDEAD45F-5661-43D7-A818-FC802D6E87ED}" type="datetimeFigureOut">
              <a:rPr lang="en-US" smtClean="0"/>
              <a:t>3/23/2023</a:t>
            </a:fld>
            <a:endParaRPr lang="en-US"/>
          </a:p>
        </p:txBody>
      </p:sp>
      <p:sp>
        <p:nvSpPr>
          <p:cNvPr id="6" name="Footer Placeholder 5">
            <a:extLst>
              <a:ext uri="{FF2B5EF4-FFF2-40B4-BE49-F238E27FC236}">
                <a16:creationId xmlns:a16="http://schemas.microsoft.com/office/drawing/2014/main" id="{9AEEEC7B-2300-440A-A9FC-2B99D6725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D4D66-31F8-DEC0-CA1B-76D426234C72}"/>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68689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73BC5-0526-62F5-4144-FD52F4815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8E148-EADF-F01F-9D2A-AC6E6F0CD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C3928-4226-C73E-B68F-BF978783F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AD45F-5661-43D7-A818-FC802D6E87ED}" type="datetimeFigureOut">
              <a:rPr lang="en-US" smtClean="0"/>
              <a:t>3/23/2023</a:t>
            </a:fld>
            <a:endParaRPr lang="en-US"/>
          </a:p>
        </p:txBody>
      </p:sp>
      <p:sp>
        <p:nvSpPr>
          <p:cNvPr id="5" name="Footer Placeholder 4">
            <a:extLst>
              <a:ext uri="{FF2B5EF4-FFF2-40B4-BE49-F238E27FC236}">
                <a16:creationId xmlns:a16="http://schemas.microsoft.com/office/drawing/2014/main" id="{8F0181E5-5DCE-F184-4279-E0E3BBCAD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22573D-D200-BA77-E785-2DA959FCD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B8B2D-BAE1-4D4D-B893-2304726B8C2E}" type="slidenum">
              <a:rPr lang="en-US" smtClean="0"/>
              <a:t>‹#›</a:t>
            </a:fld>
            <a:endParaRPr lang="en-US"/>
          </a:p>
        </p:txBody>
      </p:sp>
    </p:spTree>
    <p:extLst>
      <p:ext uri="{BB962C8B-B14F-4D97-AF65-F5344CB8AC3E}">
        <p14:creationId xmlns:p14="http://schemas.microsoft.com/office/powerpoint/2010/main" val="3326089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wnload.openmmlab.com/mmcv/dist/cu116/torch1.12/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06343E9-E501-4EB7-A245-9653DBBDD54A}"/>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dirty="0"/>
              <a:t>WORK UPDATES PRESENTATION</a:t>
            </a:r>
          </a:p>
          <a:p>
            <a:pPr marL="0" indent="0" algn="ctr">
              <a:buNone/>
            </a:pPr>
            <a:endParaRPr lang="en-US" dirty="0"/>
          </a:p>
          <a:p>
            <a:pPr marL="0" indent="0" algn="r">
              <a:buNone/>
            </a:pPr>
            <a:r>
              <a:rPr lang="en-US" dirty="0"/>
              <a:t>FROM                                  </a:t>
            </a:r>
          </a:p>
          <a:p>
            <a:pPr marL="0" indent="0" algn="r">
              <a:buNone/>
            </a:pPr>
            <a:r>
              <a:rPr lang="en-US" dirty="0"/>
              <a:t>Rishabh Kumar Srivastva</a:t>
            </a:r>
          </a:p>
          <a:p>
            <a:pPr marL="0" indent="0" algn="r">
              <a:buNone/>
            </a:pPr>
            <a:r>
              <a:rPr lang="en-US" dirty="0"/>
              <a:t>SAP ID- 52108159</a:t>
            </a:r>
          </a:p>
          <a:p>
            <a:pPr marL="0" indent="0" algn="r">
              <a:buNone/>
            </a:pPr>
            <a:endParaRPr lang="en-US" dirty="0"/>
          </a:p>
        </p:txBody>
      </p:sp>
    </p:spTree>
    <p:extLst>
      <p:ext uri="{BB962C8B-B14F-4D97-AF65-F5344CB8AC3E}">
        <p14:creationId xmlns:p14="http://schemas.microsoft.com/office/powerpoint/2010/main" val="33803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33CD-EF7F-8932-1055-F2B469F0EDB0}"/>
              </a:ext>
            </a:extLst>
          </p:cNvPr>
          <p:cNvSpPr>
            <a:spLocks noGrp="1"/>
          </p:cNvSpPr>
          <p:nvPr>
            <p:ph type="title"/>
          </p:nvPr>
        </p:nvSpPr>
        <p:spPr/>
        <p:txBody>
          <a:bodyPr/>
          <a:lstStyle/>
          <a:p>
            <a:r>
              <a:rPr lang="en-US" dirty="0"/>
              <a:t>OpenCV and Face Detection</a:t>
            </a:r>
          </a:p>
        </p:txBody>
      </p:sp>
      <p:sp>
        <p:nvSpPr>
          <p:cNvPr id="3" name="Content Placeholder 2">
            <a:extLst>
              <a:ext uri="{FF2B5EF4-FFF2-40B4-BE49-F238E27FC236}">
                <a16:creationId xmlns:a16="http://schemas.microsoft.com/office/drawing/2014/main" id="{8316DED4-B405-BC26-B722-DAA84ED2C933}"/>
              </a:ext>
            </a:extLst>
          </p:cNvPr>
          <p:cNvSpPr>
            <a:spLocks noGrp="1"/>
          </p:cNvSpPr>
          <p:nvPr>
            <p:ph idx="1"/>
          </p:nvPr>
        </p:nvSpPr>
        <p:spPr/>
        <p:txBody>
          <a:bodyPr/>
          <a:lstStyle/>
          <a:p>
            <a:pPr marL="0" indent="0">
              <a:buNone/>
            </a:pPr>
            <a:r>
              <a:rPr lang="en-US" dirty="0"/>
              <a:t>Topics Covered &amp; Implemented</a:t>
            </a:r>
          </a:p>
          <a:p>
            <a:r>
              <a:rPr lang="en-US" sz="2000" dirty="0"/>
              <a:t>Image Reading &amp; plotting using matplotlib</a:t>
            </a:r>
          </a:p>
          <a:p>
            <a:r>
              <a:rPr lang="en-US" sz="2000" dirty="0"/>
              <a:t>Image Writing</a:t>
            </a:r>
          </a:p>
          <a:p>
            <a:r>
              <a:rPr lang="en-US" sz="2000" dirty="0"/>
              <a:t>Image Resizing</a:t>
            </a:r>
          </a:p>
          <a:p>
            <a:r>
              <a:rPr lang="en-US" sz="2000" dirty="0"/>
              <a:t>Read and write Video</a:t>
            </a:r>
          </a:p>
          <a:p>
            <a:r>
              <a:rPr lang="en-US" sz="2000" dirty="0"/>
              <a:t>Color Conversion of Image/frames of video</a:t>
            </a:r>
          </a:p>
          <a:p>
            <a:r>
              <a:rPr lang="en-US" sz="2000" dirty="0"/>
              <a:t>Edge Detection using Canny Algorithm </a:t>
            </a:r>
          </a:p>
          <a:p>
            <a:r>
              <a:rPr lang="en-US" sz="2000" dirty="0"/>
              <a:t>Face Detection using </a:t>
            </a:r>
            <a:r>
              <a:rPr lang="en-US" sz="2000" dirty="0" err="1"/>
              <a:t>Haar</a:t>
            </a:r>
            <a:r>
              <a:rPr lang="en-US" sz="2000" dirty="0"/>
              <a:t>-Cascade Classifiers</a:t>
            </a:r>
          </a:p>
          <a:p>
            <a:endParaRPr lang="en-US" dirty="0"/>
          </a:p>
          <a:p>
            <a:endParaRPr lang="en-US" dirty="0"/>
          </a:p>
          <a:p>
            <a:endParaRPr lang="en-US" dirty="0"/>
          </a:p>
        </p:txBody>
      </p:sp>
    </p:spTree>
    <p:extLst>
      <p:ext uri="{BB962C8B-B14F-4D97-AF65-F5344CB8AC3E}">
        <p14:creationId xmlns:p14="http://schemas.microsoft.com/office/powerpoint/2010/main" val="66936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8C5C-ECF5-A9DC-8563-5206A5448BBA}"/>
              </a:ext>
            </a:extLst>
          </p:cNvPr>
          <p:cNvSpPr>
            <a:spLocks noGrp="1"/>
          </p:cNvSpPr>
          <p:nvPr>
            <p:ph type="title"/>
          </p:nvPr>
        </p:nvSpPr>
        <p:spPr/>
        <p:txBody>
          <a:bodyPr/>
          <a:lstStyle/>
          <a:p>
            <a:r>
              <a:rPr lang="en-US" dirty="0"/>
              <a:t>Future Scope of Work</a:t>
            </a:r>
          </a:p>
        </p:txBody>
      </p:sp>
      <p:sp>
        <p:nvSpPr>
          <p:cNvPr id="3" name="Content Placeholder 2">
            <a:extLst>
              <a:ext uri="{FF2B5EF4-FFF2-40B4-BE49-F238E27FC236}">
                <a16:creationId xmlns:a16="http://schemas.microsoft.com/office/drawing/2014/main" id="{1FF31F95-DE14-2C17-00E3-ED9B33ABED79}"/>
              </a:ext>
            </a:extLst>
          </p:cNvPr>
          <p:cNvSpPr>
            <a:spLocks noGrp="1"/>
          </p:cNvSpPr>
          <p:nvPr>
            <p:ph idx="1"/>
          </p:nvPr>
        </p:nvSpPr>
        <p:spPr/>
        <p:txBody>
          <a:bodyPr/>
          <a:lstStyle/>
          <a:p>
            <a:r>
              <a:rPr lang="en-US" sz="2400" dirty="0"/>
              <a:t>Read up on Vision Transformers </a:t>
            </a:r>
          </a:p>
          <a:p>
            <a:r>
              <a:rPr lang="en-US" sz="2400" dirty="0"/>
              <a:t>Architectural study of </a:t>
            </a:r>
            <a:r>
              <a:rPr lang="en-US" sz="2400" dirty="0" err="1"/>
              <a:t>Seaformer</a:t>
            </a:r>
            <a:endParaRPr lang="en-US" sz="2400" dirty="0"/>
          </a:p>
          <a:p>
            <a:r>
              <a:rPr lang="en-US" sz="2400" dirty="0"/>
              <a:t>Implementation of </a:t>
            </a:r>
            <a:r>
              <a:rPr lang="en-US" sz="2400" dirty="0" err="1"/>
              <a:t>Seaformer</a:t>
            </a:r>
            <a:r>
              <a:rPr lang="en-US" sz="2400" dirty="0"/>
              <a:t> Model(ongoing)</a:t>
            </a:r>
          </a:p>
          <a:p>
            <a:endParaRPr lang="en-US" dirty="0"/>
          </a:p>
        </p:txBody>
      </p:sp>
    </p:spTree>
    <p:extLst>
      <p:ext uri="{BB962C8B-B14F-4D97-AF65-F5344CB8AC3E}">
        <p14:creationId xmlns:p14="http://schemas.microsoft.com/office/powerpoint/2010/main" val="385232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98D4-1C10-5326-3DB2-661DEAB538CC}"/>
              </a:ext>
            </a:extLst>
          </p:cNvPr>
          <p:cNvSpPr>
            <a:spLocks noGrp="1"/>
          </p:cNvSpPr>
          <p:nvPr>
            <p:ph type="title"/>
          </p:nvPr>
        </p:nvSpPr>
        <p:spPr/>
        <p:txBody>
          <a:bodyPr/>
          <a:lstStyle/>
          <a:p>
            <a:r>
              <a:rPr lang="en-US" dirty="0"/>
              <a:t>CNN using </a:t>
            </a:r>
            <a:r>
              <a:rPr lang="en-US" dirty="0" err="1"/>
              <a:t>Pytorch</a:t>
            </a:r>
            <a:endParaRPr lang="en-US" dirty="0"/>
          </a:p>
        </p:txBody>
      </p:sp>
      <p:sp>
        <p:nvSpPr>
          <p:cNvPr id="3" name="Content Placeholder 2">
            <a:extLst>
              <a:ext uri="{FF2B5EF4-FFF2-40B4-BE49-F238E27FC236}">
                <a16:creationId xmlns:a16="http://schemas.microsoft.com/office/drawing/2014/main" id="{C80077A2-F1E0-189D-DF54-8E056EE5F43A}"/>
              </a:ext>
            </a:extLst>
          </p:cNvPr>
          <p:cNvSpPr>
            <a:spLocks noGrp="1"/>
          </p:cNvSpPr>
          <p:nvPr>
            <p:ph idx="1"/>
          </p:nvPr>
        </p:nvSpPr>
        <p:spPr/>
        <p:txBody>
          <a:bodyPr/>
          <a:lstStyle/>
          <a:p>
            <a:r>
              <a:rPr lang="en-US" sz="2400" dirty="0"/>
              <a:t>Implementation of CNN using </a:t>
            </a:r>
            <a:r>
              <a:rPr lang="en-US" sz="2400" dirty="0" err="1"/>
              <a:t>Pytorch</a:t>
            </a:r>
            <a:r>
              <a:rPr lang="en-US" sz="2400" dirty="0"/>
              <a:t> done.</a:t>
            </a:r>
          </a:p>
          <a:p>
            <a:r>
              <a:rPr lang="en-US" sz="2400" dirty="0"/>
              <a:t>The architecture implemented is very similar to </a:t>
            </a:r>
            <a:r>
              <a:rPr lang="en-US" sz="2400" dirty="0" err="1"/>
              <a:t>Lenet</a:t>
            </a:r>
            <a:r>
              <a:rPr lang="en-US" sz="2400" dirty="0"/>
              <a:t> Architecture</a:t>
            </a:r>
          </a:p>
          <a:p>
            <a:r>
              <a:rPr lang="en-US" sz="2400" dirty="0"/>
              <a:t>The Architecture consists of 2 X (CONV =&gt; RELU =&gt; POOL layers), followed by 1X (FC =&gt; RELU layers), followed by 1 X </a:t>
            </a:r>
            <a:r>
              <a:rPr lang="en-US" sz="2400" dirty="0" err="1"/>
              <a:t>Softmax</a:t>
            </a:r>
            <a:r>
              <a:rPr lang="en-US" sz="2400" dirty="0"/>
              <a:t> </a:t>
            </a:r>
            <a:r>
              <a:rPr lang="en-US" sz="2400"/>
              <a:t>layer for the output.</a:t>
            </a:r>
            <a:endParaRPr lang="en-US" sz="2400" dirty="0"/>
          </a:p>
          <a:p>
            <a:r>
              <a:rPr lang="en-US" sz="2400" dirty="0"/>
              <a:t>The Dataset used was  </a:t>
            </a:r>
            <a:r>
              <a:rPr lang="en-US" sz="2400" dirty="0" err="1"/>
              <a:t>Kuzushiji</a:t>
            </a:r>
            <a:r>
              <a:rPr lang="en-US" sz="2400" dirty="0"/>
              <a:t>-MNIST dataset, or KMNIST</a:t>
            </a:r>
          </a:p>
          <a:p>
            <a:pPr lvl="2"/>
            <a:r>
              <a:rPr lang="en-US" sz="1800" dirty="0"/>
              <a:t>The KMNIST dataset consists of 70,000 images and their corresponding labels (60,000 for training and 10,000 for testing).</a:t>
            </a:r>
          </a:p>
          <a:p>
            <a:pPr lvl="2"/>
            <a:r>
              <a:rPr lang="en-US" sz="1800" dirty="0"/>
              <a:t>There are a total of 10 classes (meaning 10 Hiragana characters) in the KMNIST dataset, each equally distributed and represented. Our goal is to train a CNN that can accurately classify each of these 10 characters.</a:t>
            </a:r>
          </a:p>
          <a:p>
            <a:pPr marL="914400" lvl="2" indent="0">
              <a:buNone/>
            </a:pPr>
            <a:endParaRPr lang="en-US" sz="1800" dirty="0"/>
          </a:p>
        </p:txBody>
      </p:sp>
    </p:spTree>
    <p:extLst>
      <p:ext uri="{BB962C8B-B14F-4D97-AF65-F5344CB8AC3E}">
        <p14:creationId xmlns:p14="http://schemas.microsoft.com/office/powerpoint/2010/main" val="98176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3E8E-BED7-058B-6E4B-A98F8589B60D}"/>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74BF1313-4F4E-895C-4BCB-E7A14D3B89AE}"/>
              </a:ext>
            </a:extLst>
          </p:cNvPr>
          <p:cNvSpPr>
            <a:spLocks noGrp="1"/>
          </p:cNvSpPr>
          <p:nvPr>
            <p:ph idx="1"/>
          </p:nvPr>
        </p:nvSpPr>
        <p:spPr>
          <a:xfrm>
            <a:off x="438150" y="1530349"/>
            <a:ext cx="11315700" cy="5051425"/>
          </a:xfrm>
        </p:spPr>
        <p:txBody>
          <a:bodyPr>
            <a:normAutofit/>
          </a:bodyPr>
          <a:lstStyle/>
          <a:p>
            <a:r>
              <a:rPr lang="en-US" sz="2400" dirty="0"/>
              <a:t>What is Image Segmentation</a:t>
            </a:r>
          </a:p>
          <a:p>
            <a:pPr marL="0" indent="0">
              <a:buNone/>
            </a:pPr>
            <a:r>
              <a:rPr lang="en-US" sz="2000" dirty="0"/>
              <a:t>By using image segmentation techniques, you can divide and group-specific pixels from an image, assign them labels and classify further pixels according to these labels. You can draw lines, specify borders, and separate particular objects (important components) in an image from the rest of the objects (unimportant components). </a:t>
            </a:r>
          </a:p>
          <a:p>
            <a:r>
              <a:rPr lang="en-US" sz="2400" dirty="0"/>
              <a:t>Object Detection v/s Image Segmentation</a:t>
            </a:r>
          </a:p>
          <a:p>
            <a:pPr marL="0" indent="0">
              <a:buNone/>
            </a:pPr>
            <a:r>
              <a:rPr lang="en-US" sz="2000" b="0" i="0" u="sng" dirty="0">
                <a:solidFill>
                  <a:srgbClr val="222222"/>
                </a:solidFill>
                <a:effectLst/>
              </a:rPr>
              <a:t>Object detection </a:t>
            </a:r>
            <a:r>
              <a:rPr lang="en-US" sz="2000" b="0" i="0" dirty="0">
                <a:solidFill>
                  <a:srgbClr val="222222"/>
                </a:solidFill>
                <a:effectLst/>
              </a:rPr>
              <a:t>builds a bounding box corresponding to 						 each class in the image. But it tells us nothing about						              the shape of the object. We only get the set of bounding					              box coordinates. We want to get more information – 						             this is too vague for our purposes.</a:t>
            </a:r>
          </a:p>
          <a:p>
            <a:pPr marL="0" indent="0">
              <a:buNone/>
            </a:pPr>
            <a:endParaRPr lang="en-US" sz="2000" b="0" i="0" dirty="0">
              <a:solidFill>
                <a:srgbClr val="222222"/>
              </a:solidFill>
              <a:effectLst/>
            </a:endParaRPr>
          </a:p>
          <a:p>
            <a:pPr marL="0" indent="0">
              <a:buNone/>
            </a:pPr>
            <a:r>
              <a:rPr lang="en-US" sz="2000" b="0" i="0" u="sng" dirty="0">
                <a:solidFill>
                  <a:srgbClr val="222222"/>
                </a:solidFill>
                <a:effectLst/>
              </a:rPr>
              <a:t>Image segmentation </a:t>
            </a:r>
            <a:r>
              <a:rPr lang="en-US" sz="2000" b="0" i="0" dirty="0">
                <a:solidFill>
                  <a:srgbClr val="222222"/>
                </a:solidFill>
                <a:effectLst/>
              </a:rPr>
              <a:t>creates a pixel-wise mask for each  					         object in the image. This technique gives us a far more 					            granular understanding of the object(s) in the image.</a:t>
            </a:r>
          </a:p>
          <a:p>
            <a:pPr marL="0" indent="0">
              <a:buNone/>
            </a:pPr>
            <a:endParaRPr lang="en-US" sz="2000" dirty="0"/>
          </a:p>
          <a:p>
            <a:pPr marL="0" indent="0">
              <a:buNone/>
            </a:pPr>
            <a:endParaRPr lang="en-US" sz="2400" dirty="0"/>
          </a:p>
          <a:p>
            <a:endParaRPr lang="en-US" sz="2400" dirty="0"/>
          </a:p>
          <a:p>
            <a:pPr marL="0" indent="0">
              <a:buNone/>
            </a:pPr>
            <a:endParaRPr lang="en-US" sz="2000" dirty="0"/>
          </a:p>
        </p:txBody>
      </p:sp>
      <p:pic>
        <p:nvPicPr>
          <p:cNvPr id="3074" name="Picture 2" descr="object detection and instance segmentation">
            <a:extLst>
              <a:ext uri="{FF2B5EF4-FFF2-40B4-BE49-F238E27FC236}">
                <a16:creationId xmlns:a16="http://schemas.microsoft.com/office/drawing/2014/main" id="{20E92EB0-149E-57A8-8E30-0FCC8EF96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133724"/>
            <a:ext cx="571500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72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2A1A-593B-FA68-E3F5-7193D16AE50D}"/>
              </a:ext>
            </a:extLst>
          </p:cNvPr>
          <p:cNvSpPr>
            <a:spLocks noGrp="1"/>
          </p:cNvSpPr>
          <p:nvPr>
            <p:ph type="title"/>
          </p:nvPr>
        </p:nvSpPr>
        <p:spPr>
          <a:xfrm>
            <a:off x="838200" y="285115"/>
            <a:ext cx="10515600" cy="1325563"/>
          </a:xfrm>
        </p:spPr>
        <p:txBody>
          <a:bodyPr/>
          <a:lstStyle/>
          <a:p>
            <a:r>
              <a:rPr lang="en-US" dirty="0"/>
              <a:t> 2 Types of Segmentation Problems</a:t>
            </a:r>
          </a:p>
        </p:txBody>
      </p:sp>
      <p:sp>
        <p:nvSpPr>
          <p:cNvPr id="3" name="Content Placeholder 2">
            <a:extLst>
              <a:ext uri="{FF2B5EF4-FFF2-40B4-BE49-F238E27FC236}">
                <a16:creationId xmlns:a16="http://schemas.microsoft.com/office/drawing/2014/main" id="{FD649DF9-66A1-347B-E340-A9A62AC152C0}"/>
              </a:ext>
            </a:extLst>
          </p:cNvPr>
          <p:cNvSpPr>
            <a:spLocks noGrp="1"/>
          </p:cNvSpPr>
          <p:nvPr>
            <p:ph idx="1"/>
          </p:nvPr>
        </p:nvSpPr>
        <p:spPr>
          <a:xfrm>
            <a:off x="838200" y="1533525"/>
            <a:ext cx="10515600" cy="5162550"/>
          </a:xfrm>
        </p:spPr>
        <p:txBody>
          <a:bodyPr>
            <a:normAutofit fontScale="92500" lnSpcReduction="10000"/>
          </a:bodyPr>
          <a:lstStyle/>
          <a:p>
            <a:pPr algn="just">
              <a:buFont typeface="Arial" panose="020B0604020202020204" pitchFamily="34" charset="0"/>
              <a:buChar char="•"/>
            </a:pPr>
            <a:r>
              <a:rPr lang="en-US" sz="2000" b="0" i="0" dirty="0">
                <a:solidFill>
                  <a:srgbClr val="222222"/>
                </a:solidFill>
                <a:effectLst/>
              </a:rPr>
              <a:t>In image 1, every pixel belongs to a particular class (either background or person). Also, all the pixels belonging to a particular class are represented by the same color (background as black and person as pink). This is an example of </a:t>
            </a:r>
            <a:r>
              <a:rPr lang="en-US" sz="2000" b="1" i="0" u="sng" dirty="0">
                <a:solidFill>
                  <a:srgbClr val="222222"/>
                </a:solidFill>
                <a:effectLst/>
              </a:rPr>
              <a:t>Semantic segmentation</a:t>
            </a:r>
          </a:p>
          <a:p>
            <a:pPr algn="just">
              <a:buFont typeface="Arial" panose="020B0604020202020204" pitchFamily="34" charset="0"/>
              <a:buChar char="•"/>
            </a:pPr>
            <a:r>
              <a:rPr lang="en-US" sz="2000" b="0" i="0" dirty="0">
                <a:solidFill>
                  <a:srgbClr val="222222"/>
                </a:solidFill>
                <a:effectLst/>
              </a:rPr>
              <a:t>Image 2 has also assigned a particular class to each pixel of the image. However, different objects of the same class have different colors (Person 1 as red, Person 2 as green, background as black, etc.). This is an example of </a:t>
            </a:r>
            <a:r>
              <a:rPr lang="en-US" sz="2000" b="1" i="0" u="sng" dirty="0">
                <a:solidFill>
                  <a:srgbClr val="222222"/>
                </a:solidFill>
                <a:effectLst/>
              </a:rPr>
              <a:t>Instance segmentation</a:t>
            </a:r>
          </a:p>
          <a:p>
            <a:pPr algn="just">
              <a:buFont typeface="Arial" panose="020B0604020202020204" pitchFamily="34" charset="0"/>
              <a:buChar char="•"/>
            </a:pPr>
            <a:endParaRPr lang="en-US" sz="2000" b="1" u="sng" dirty="0">
              <a:solidFill>
                <a:srgbClr val="222222"/>
              </a:solidFill>
            </a:endParaRPr>
          </a:p>
          <a:p>
            <a:pPr algn="just">
              <a:buFont typeface="Arial" panose="020B0604020202020204" pitchFamily="34" charset="0"/>
              <a:buChar char="•"/>
            </a:pPr>
            <a:endParaRPr lang="en-US" sz="2000" b="1" i="0" u="sng" dirty="0">
              <a:solidFill>
                <a:srgbClr val="222222"/>
              </a:solidFill>
              <a:effectLst/>
            </a:endParaRPr>
          </a:p>
          <a:p>
            <a:pPr algn="just">
              <a:buFont typeface="Arial" panose="020B0604020202020204" pitchFamily="34" charset="0"/>
              <a:buChar char="•"/>
            </a:pPr>
            <a:endParaRPr lang="en-US" sz="2000" b="1" u="sng" dirty="0">
              <a:solidFill>
                <a:srgbClr val="222222"/>
              </a:solidFill>
            </a:endParaRPr>
          </a:p>
          <a:p>
            <a:pPr algn="just">
              <a:buFont typeface="Arial" panose="020B0604020202020204" pitchFamily="34" charset="0"/>
              <a:buChar char="•"/>
            </a:pPr>
            <a:endParaRPr lang="en-US" sz="2000" b="1" i="0" u="sng" dirty="0">
              <a:solidFill>
                <a:srgbClr val="222222"/>
              </a:solidFill>
              <a:effectLst/>
            </a:endParaRPr>
          </a:p>
          <a:p>
            <a:pPr algn="just">
              <a:buFont typeface="Arial" panose="020B0604020202020204" pitchFamily="34" charset="0"/>
              <a:buChar char="•"/>
            </a:pPr>
            <a:endParaRPr lang="en-US" sz="2000" b="1" u="sng" dirty="0">
              <a:solidFill>
                <a:srgbClr val="222222"/>
              </a:solidFill>
            </a:endParaRPr>
          </a:p>
          <a:p>
            <a:pPr algn="just">
              <a:buFont typeface="Arial" panose="020B0604020202020204" pitchFamily="34" charset="0"/>
              <a:buChar char="•"/>
            </a:pPr>
            <a:endParaRPr lang="en-US" sz="2000" b="1" i="0" u="sng" dirty="0">
              <a:solidFill>
                <a:srgbClr val="222222"/>
              </a:solidFill>
              <a:effectLst/>
            </a:endParaRPr>
          </a:p>
          <a:p>
            <a:pPr algn="just">
              <a:buFont typeface="Arial" panose="020B0604020202020204" pitchFamily="34" charset="0"/>
              <a:buChar char="•"/>
            </a:pPr>
            <a:endParaRPr lang="en-US" sz="2000" b="1" u="sng" dirty="0">
              <a:solidFill>
                <a:srgbClr val="222222"/>
              </a:solidFill>
            </a:endParaRPr>
          </a:p>
          <a:p>
            <a:pPr algn="just">
              <a:buFont typeface="Arial" panose="020B0604020202020204" pitchFamily="34" charset="0"/>
              <a:buChar char="•"/>
            </a:pPr>
            <a:endParaRPr lang="en-US" sz="2000" b="1" i="0" u="sng" dirty="0">
              <a:solidFill>
                <a:srgbClr val="222222"/>
              </a:solidFill>
              <a:effectLst/>
            </a:endParaRPr>
          </a:p>
          <a:p>
            <a:pPr algn="just">
              <a:buFont typeface="Arial" panose="020B0604020202020204" pitchFamily="34" charset="0"/>
              <a:buChar char="•"/>
            </a:pPr>
            <a:r>
              <a:rPr lang="en-US" sz="1700" b="1" u="sng" dirty="0">
                <a:solidFill>
                  <a:srgbClr val="222222"/>
                </a:solidFill>
              </a:rPr>
              <a:t>In above figure,</a:t>
            </a:r>
            <a:r>
              <a:rPr lang="en-US" sz="1700" dirty="0">
                <a:solidFill>
                  <a:srgbClr val="222222"/>
                </a:solidFill>
              </a:rPr>
              <a:t> </a:t>
            </a:r>
            <a:r>
              <a:rPr lang="en-US" sz="1700" b="0" i="0" dirty="0">
                <a:solidFill>
                  <a:srgbClr val="222222"/>
                </a:solidFill>
                <a:effectLst/>
              </a:rPr>
              <a:t>If there are 5 people in an image, semantic segmentation will focus on classifying all the people as a single instance. Instance segmentation, on the other hand will identify each of these people individually.</a:t>
            </a:r>
            <a:endParaRPr lang="en-US" sz="1700" dirty="0"/>
          </a:p>
          <a:p>
            <a:endParaRPr lang="en-US" dirty="0"/>
          </a:p>
        </p:txBody>
      </p:sp>
      <p:pic>
        <p:nvPicPr>
          <p:cNvPr id="2052" name="Picture 4" descr="semantic and instance segmentation">
            <a:extLst>
              <a:ext uri="{FF2B5EF4-FFF2-40B4-BE49-F238E27FC236}">
                <a16:creationId xmlns:a16="http://schemas.microsoft.com/office/drawing/2014/main" id="{0F486CC8-0585-13DC-8CD4-46CEC5B95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699" y="3429001"/>
            <a:ext cx="7943799" cy="262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0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9892-4D5E-6DEF-4F58-60936F6DD5AA}"/>
              </a:ext>
            </a:extLst>
          </p:cNvPr>
          <p:cNvSpPr>
            <a:spLocks noGrp="1"/>
          </p:cNvSpPr>
          <p:nvPr>
            <p:ph type="title"/>
          </p:nvPr>
        </p:nvSpPr>
        <p:spPr/>
        <p:txBody>
          <a:bodyPr>
            <a:normAutofit/>
          </a:bodyPr>
          <a:lstStyle/>
          <a:p>
            <a:r>
              <a:rPr lang="en-US" sz="4000" dirty="0"/>
              <a:t>SEAFORMER: SQUEEZE-ENHANCED AXIAL TRANSFORMER</a:t>
            </a:r>
          </a:p>
        </p:txBody>
      </p:sp>
      <p:sp>
        <p:nvSpPr>
          <p:cNvPr id="3" name="Content Placeholder 2">
            <a:extLst>
              <a:ext uri="{FF2B5EF4-FFF2-40B4-BE49-F238E27FC236}">
                <a16:creationId xmlns:a16="http://schemas.microsoft.com/office/drawing/2014/main" id="{6D14E038-C6DF-6C6D-1711-379FD05C3A81}"/>
              </a:ext>
            </a:extLst>
          </p:cNvPr>
          <p:cNvSpPr>
            <a:spLocks noGrp="1"/>
          </p:cNvSpPr>
          <p:nvPr>
            <p:ph idx="1"/>
          </p:nvPr>
        </p:nvSpPr>
        <p:spPr>
          <a:xfrm>
            <a:off x="838200" y="1781175"/>
            <a:ext cx="10515600" cy="4395788"/>
          </a:xfrm>
        </p:spPr>
        <p:txBody>
          <a:bodyPr>
            <a:normAutofit/>
          </a:bodyPr>
          <a:lstStyle/>
          <a:p>
            <a:r>
              <a:rPr lang="en-US" sz="2000" dirty="0"/>
              <a:t>The landscape of many computer vision tasks (e.g., semantic segmentation), which has been overwhelmingly dominated by CNNs, recently has significantly revolutionized. However, the computational cost and memory requirement render these methods unsuitable on the mobile device, especially for the high-resolution per-pixel semantic segmentation task. To, solve these issues we have </a:t>
            </a:r>
            <a:r>
              <a:rPr lang="en-US" sz="2000" dirty="0" err="1"/>
              <a:t>SeaFormer</a:t>
            </a:r>
            <a:r>
              <a:rPr lang="en-US" sz="2000" dirty="0"/>
              <a:t>.</a:t>
            </a:r>
          </a:p>
          <a:p>
            <a:r>
              <a:rPr lang="en-US" sz="2000" b="1" dirty="0" err="1"/>
              <a:t>SeaFormer</a:t>
            </a:r>
            <a:r>
              <a:rPr lang="en-US" sz="2000" b="1" dirty="0"/>
              <a:t> (squeeze-enhanced Axial Transformer) </a:t>
            </a:r>
            <a:r>
              <a:rPr lang="en-US" sz="2000" dirty="0"/>
              <a:t>is a mobile-friendly image segmentation model that is built using transformers. It reduces the computational complexity of axial attention to achieve superior efficiency on mobile devices.</a:t>
            </a:r>
          </a:p>
        </p:txBody>
      </p:sp>
    </p:spTree>
    <p:extLst>
      <p:ext uri="{BB962C8B-B14F-4D97-AF65-F5344CB8AC3E}">
        <p14:creationId xmlns:p14="http://schemas.microsoft.com/office/powerpoint/2010/main" val="347765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B0138-B781-3C6D-695F-3EAD37DBDFA3}"/>
              </a:ext>
            </a:extLst>
          </p:cNvPr>
          <p:cNvSpPr>
            <a:spLocks noGrp="1"/>
          </p:cNvSpPr>
          <p:nvPr>
            <p:ph idx="1"/>
          </p:nvPr>
        </p:nvSpPr>
        <p:spPr>
          <a:xfrm>
            <a:off x="838200" y="400050"/>
            <a:ext cx="10515600" cy="5757863"/>
          </a:xfrm>
        </p:spPr>
        <p:txBody>
          <a:bodyPr/>
          <a:lstStyle/>
          <a:p>
            <a:r>
              <a:rPr lang="en-US" sz="2000" dirty="0"/>
              <a:t>STEM branch: . It consists of one regular convolution with stride of 2 followed by four </a:t>
            </a:r>
            <a:r>
              <a:rPr lang="en-US" sz="2000" dirty="0" err="1"/>
              <a:t>MobileNet</a:t>
            </a:r>
            <a:r>
              <a:rPr lang="en-US" sz="2000" dirty="0"/>
              <a:t> blocks where stride of the first and third block is 2</a:t>
            </a:r>
          </a:p>
          <a:p>
            <a:r>
              <a:rPr lang="en-US" sz="2000" dirty="0"/>
              <a:t>MobileNetV2 : </a:t>
            </a:r>
            <a:r>
              <a:rPr lang="en-US" sz="2000" b="0" i="0" dirty="0" err="1">
                <a:solidFill>
                  <a:srgbClr val="222222"/>
                </a:solidFill>
                <a:effectLst/>
              </a:rPr>
              <a:t>Mobilenet</a:t>
            </a:r>
            <a:r>
              <a:rPr lang="en-US" sz="2000" b="0" i="0" dirty="0">
                <a:solidFill>
                  <a:srgbClr val="222222"/>
                </a:solidFill>
                <a:effectLst/>
              </a:rPr>
              <a:t> as a backbone can achieve fast object detection optimized for mobile devices. </a:t>
            </a:r>
            <a:r>
              <a:rPr lang="en-US" sz="2000" dirty="0">
                <a:solidFill>
                  <a:srgbClr val="222222"/>
                </a:solidFill>
              </a:rPr>
              <a:t>This class of models is based on a simplified architecture that uses depth-separable convolutions to build lightweight deep neural networks. It decomposes standard convolution into </a:t>
            </a:r>
            <a:r>
              <a:rPr lang="en-US" sz="2000" u="sng" dirty="0">
                <a:solidFill>
                  <a:srgbClr val="222222"/>
                </a:solidFill>
              </a:rPr>
              <a:t>depth convolution </a:t>
            </a:r>
            <a:r>
              <a:rPr lang="en-US" sz="2000" dirty="0">
                <a:solidFill>
                  <a:srgbClr val="222222"/>
                </a:solidFill>
              </a:rPr>
              <a:t>and a 1×1 convolution known as </a:t>
            </a:r>
            <a:r>
              <a:rPr lang="en-US" sz="2000" u="sng" dirty="0">
                <a:solidFill>
                  <a:srgbClr val="222222"/>
                </a:solidFill>
              </a:rPr>
              <a:t>point convolution</a:t>
            </a:r>
            <a:r>
              <a:rPr lang="en-US" sz="2000" dirty="0">
                <a:solidFill>
                  <a:srgbClr val="222222"/>
                </a:solidFill>
              </a:rPr>
              <a:t>. A standard convolution has one step for both filtering and combining the inputs into a new set of outputs. But the depth-separable convolution splits it into two layers, a separate layer for filtering and a separate layer for combining. This factorization drastically reduces the computation and model size.</a:t>
            </a:r>
            <a:endParaRPr lang="en-US" sz="2000" dirty="0"/>
          </a:p>
          <a:p>
            <a:pPr marL="0" indent="0">
              <a:buNone/>
            </a:pPr>
            <a:endParaRPr lang="en-US" dirty="0"/>
          </a:p>
        </p:txBody>
      </p:sp>
      <p:pic>
        <p:nvPicPr>
          <p:cNvPr id="5" name="Picture 4">
            <a:extLst>
              <a:ext uri="{FF2B5EF4-FFF2-40B4-BE49-F238E27FC236}">
                <a16:creationId xmlns:a16="http://schemas.microsoft.com/office/drawing/2014/main" id="{158E0754-864D-1678-B7A2-77549D2498D2}"/>
              </a:ext>
            </a:extLst>
          </p:cNvPr>
          <p:cNvPicPr>
            <a:picLocks noChangeAspect="1"/>
          </p:cNvPicPr>
          <p:nvPr/>
        </p:nvPicPr>
        <p:blipFill>
          <a:blip r:embed="rId2"/>
          <a:stretch>
            <a:fillRect/>
          </a:stretch>
        </p:blipFill>
        <p:spPr>
          <a:xfrm>
            <a:off x="595312" y="3705225"/>
            <a:ext cx="11401425" cy="3152775"/>
          </a:xfrm>
          <a:prstGeom prst="rect">
            <a:avLst/>
          </a:prstGeom>
        </p:spPr>
      </p:pic>
    </p:spTree>
    <p:extLst>
      <p:ext uri="{BB962C8B-B14F-4D97-AF65-F5344CB8AC3E}">
        <p14:creationId xmlns:p14="http://schemas.microsoft.com/office/powerpoint/2010/main" val="321216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F4FF6-20A1-0BFD-D87C-82EC4A296E9B}"/>
              </a:ext>
            </a:extLst>
          </p:cNvPr>
          <p:cNvSpPr>
            <a:spLocks noGrp="1"/>
          </p:cNvSpPr>
          <p:nvPr>
            <p:ph idx="1"/>
          </p:nvPr>
        </p:nvSpPr>
        <p:spPr>
          <a:xfrm>
            <a:off x="657225" y="490220"/>
            <a:ext cx="10696574" cy="5913120"/>
          </a:xfrm>
        </p:spPr>
        <p:txBody>
          <a:bodyPr>
            <a:normAutofit/>
          </a:bodyPr>
          <a:lstStyle/>
          <a:p>
            <a:r>
              <a:rPr lang="en-US" sz="2000" dirty="0" err="1"/>
              <a:t>Seaformer</a:t>
            </a:r>
            <a:r>
              <a:rPr lang="en-US" sz="2000" dirty="0"/>
              <a:t> Layers: The core building block is what they call squeeze-enhanced axial (SEA) attention. This block acts like a data compressor to reduce the input size. It seeks to squeeze (pool) the input feature maps along both the horizontal/vertical axis into a compact column/row and then computes self-attention. Here, they have first implemented horizontal squeeze by taking average of query feature map on the horizontal direction. In the same way, the vertical squeeze on the vertical direction is also done.</a:t>
            </a:r>
          </a:p>
          <a:p>
            <a:r>
              <a:rPr lang="en-US" sz="2000" dirty="0" err="1">
                <a:effectLst/>
                <a:latin typeface="Calibri" panose="020F0502020204030204" pitchFamily="34" charset="0"/>
                <a:ea typeface="Calibri" panose="020F0502020204030204" pitchFamily="34" charset="0"/>
              </a:rPr>
              <a:t>DataSet</a:t>
            </a:r>
            <a:r>
              <a:rPr lang="en-US" sz="2000" dirty="0">
                <a:effectLst/>
                <a:latin typeface="Calibri" panose="020F0502020204030204" pitchFamily="34" charset="0"/>
                <a:ea typeface="Calibri" panose="020F0502020204030204" pitchFamily="34" charset="0"/>
              </a:rPr>
              <a:t>: ADE20K Zhou et al. (2017), </a:t>
            </a:r>
            <a:r>
              <a:rPr lang="en-US" sz="2000" dirty="0" err="1">
                <a:effectLst/>
                <a:latin typeface="Calibri" panose="020F0502020204030204" pitchFamily="34" charset="0"/>
                <a:ea typeface="Calibri" panose="020F0502020204030204" pitchFamily="34" charset="0"/>
              </a:rPr>
              <a:t>CityScapes</a:t>
            </a:r>
            <a:r>
              <a:rPr lang="en-US" sz="2000"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Cordts</a:t>
            </a:r>
            <a:r>
              <a:rPr lang="en-US" sz="2000" dirty="0">
                <a:effectLst/>
                <a:latin typeface="Calibri" panose="020F0502020204030204" pitchFamily="34" charset="0"/>
                <a:ea typeface="Calibri" panose="020F0502020204030204" pitchFamily="34" charset="0"/>
              </a:rPr>
              <a:t> et al.(2016). ADE20K dataset covers 150 categories, containing 25K images that are split into 20K/2K/3K for Train, </a:t>
            </a:r>
            <a:r>
              <a:rPr lang="en-US" sz="2000" dirty="0" err="1">
                <a:effectLst/>
                <a:latin typeface="Calibri" panose="020F0502020204030204" pitchFamily="34" charset="0"/>
                <a:ea typeface="Calibri" panose="020F0502020204030204" pitchFamily="34" charset="0"/>
              </a:rPr>
              <a:t>val</a:t>
            </a:r>
            <a:r>
              <a:rPr lang="en-US" sz="2000" dirty="0">
                <a:effectLst/>
                <a:latin typeface="Calibri" panose="020F0502020204030204" pitchFamily="34" charset="0"/>
                <a:ea typeface="Calibri" panose="020F0502020204030204" pitchFamily="34" charset="0"/>
              </a:rPr>
              <a:t> and test. </a:t>
            </a:r>
            <a:r>
              <a:rPr lang="en-US" sz="2000" dirty="0" err="1">
                <a:effectLst/>
                <a:latin typeface="Calibri" panose="020F0502020204030204" pitchFamily="34" charset="0"/>
                <a:ea typeface="Calibri" panose="020F0502020204030204" pitchFamily="34" charset="0"/>
              </a:rPr>
              <a:t>CityScapes</a:t>
            </a:r>
            <a:r>
              <a:rPr lang="en-US" sz="2000" dirty="0">
                <a:effectLst/>
                <a:latin typeface="Calibri" panose="020F0502020204030204" pitchFamily="34" charset="0"/>
                <a:ea typeface="Calibri" panose="020F0502020204030204" pitchFamily="34" charset="0"/>
              </a:rPr>
              <a:t> is a driving dataset for semantic segmentation. It consists of 5000 fine annotated high-resolution images with 19 categories.</a:t>
            </a:r>
          </a:p>
          <a:p>
            <a:endParaRPr lang="en-US" sz="2400" dirty="0"/>
          </a:p>
          <a:p>
            <a:endParaRPr lang="en-US" sz="2000" dirty="0"/>
          </a:p>
          <a:p>
            <a:pPr marL="0" indent="0">
              <a:buNone/>
            </a:pPr>
            <a:endParaRPr lang="en-US" sz="2000" dirty="0"/>
          </a:p>
        </p:txBody>
      </p:sp>
    </p:spTree>
    <p:extLst>
      <p:ext uri="{BB962C8B-B14F-4D97-AF65-F5344CB8AC3E}">
        <p14:creationId xmlns:p14="http://schemas.microsoft.com/office/powerpoint/2010/main" val="31267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B36D-B828-AD1B-2E88-6B91402C7D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ACF454-1691-051F-7752-E588A44BDE9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2678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4B9D-AB30-A8A3-B323-06850E9D7FCF}"/>
              </a:ext>
            </a:extLst>
          </p:cNvPr>
          <p:cNvSpPr>
            <a:spLocks noGrp="1"/>
          </p:cNvSpPr>
          <p:nvPr>
            <p:ph type="title"/>
          </p:nvPr>
        </p:nvSpPr>
        <p:spPr/>
        <p:txBody>
          <a:bodyPr/>
          <a:lstStyle/>
          <a:p>
            <a:r>
              <a:rPr lang="en-US" dirty="0"/>
              <a:t>SEAFORMER Implementation</a:t>
            </a:r>
          </a:p>
        </p:txBody>
      </p:sp>
      <p:sp>
        <p:nvSpPr>
          <p:cNvPr id="3" name="Content Placeholder 2">
            <a:extLst>
              <a:ext uri="{FF2B5EF4-FFF2-40B4-BE49-F238E27FC236}">
                <a16:creationId xmlns:a16="http://schemas.microsoft.com/office/drawing/2014/main" id="{8ED530AB-BA93-EDF6-1AB7-91F3391B5348}"/>
              </a:ext>
            </a:extLst>
          </p:cNvPr>
          <p:cNvSpPr>
            <a:spLocks noGrp="1"/>
          </p:cNvSpPr>
          <p:nvPr>
            <p:ph idx="1"/>
          </p:nvPr>
        </p:nvSpPr>
        <p:spPr>
          <a:xfrm>
            <a:off x="838198" y="1825625"/>
            <a:ext cx="10877552" cy="4351338"/>
          </a:xfrm>
        </p:spPr>
        <p:txBody>
          <a:bodyPr>
            <a:normAutofit/>
          </a:bodyPr>
          <a:lstStyle/>
          <a:p>
            <a:pPr marL="514350" indent="-514350">
              <a:buFont typeface="+mj-lt"/>
              <a:buAutoNum type="arabicPeriod"/>
            </a:pPr>
            <a:r>
              <a:rPr lang="en-US" u="sng" dirty="0"/>
              <a:t>Libraries Installed and configured </a:t>
            </a:r>
          </a:p>
          <a:p>
            <a:r>
              <a:rPr lang="en-US" sz="1900" dirty="0"/>
              <a:t>Install </a:t>
            </a:r>
            <a:r>
              <a:rPr lang="en-US" sz="1900" dirty="0" err="1"/>
              <a:t>PyTorch</a:t>
            </a:r>
            <a:endParaRPr lang="en-US" sz="1900" dirty="0"/>
          </a:p>
          <a:p>
            <a:pPr marL="0" indent="0">
              <a:buNone/>
            </a:pPr>
            <a:r>
              <a:rPr lang="en-US" sz="1900" dirty="0"/>
              <a:t>!pip install -U torch==1.12.0+cu116 </a:t>
            </a:r>
            <a:r>
              <a:rPr lang="en-US" sz="1900" dirty="0" err="1"/>
              <a:t>torchvision</a:t>
            </a:r>
            <a:r>
              <a:rPr lang="en-US" sz="1900" dirty="0"/>
              <a:t>==0.13.0+cu11.6 –f https://download.pytorch.org/whl/torch_stable.html</a:t>
            </a:r>
          </a:p>
          <a:p>
            <a:r>
              <a:rPr lang="en-US" sz="1900" dirty="0"/>
              <a:t>Install dependencies required to create the environment: Dependencies between </a:t>
            </a:r>
            <a:r>
              <a:rPr lang="en-US" sz="1900" dirty="0" err="1"/>
              <a:t>Pytorch</a:t>
            </a:r>
            <a:r>
              <a:rPr lang="en-US" sz="1900" dirty="0"/>
              <a:t> and mmcv were successfully resolved.</a:t>
            </a:r>
          </a:p>
          <a:p>
            <a:pPr marL="0" indent="0">
              <a:buNone/>
            </a:pPr>
            <a:r>
              <a:rPr lang="en-US" sz="1900" dirty="0"/>
              <a:t>!pip install mmcv-full==1.6.0 -f </a:t>
            </a:r>
            <a:r>
              <a:rPr lang="en-US" sz="1900" dirty="0">
                <a:effectLst/>
                <a:hlinkClick r:id="rId2" tooltip="https://download.openmmlab.com/mmcv/dist/cu116/torch1.12/index.html"/>
              </a:rPr>
              <a:t>https://download.openmmlab.com/mmcv/dist/cu116/torch1.12/index.html</a:t>
            </a:r>
            <a:endParaRPr lang="en-US" sz="1900" dirty="0"/>
          </a:p>
          <a:p>
            <a:r>
              <a:rPr lang="en-US" sz="1900" dirty="0"/>
              <a:t>pip install </a:t>
            </a:r>
            <a:r>
              <a:rPr lang="en-US" sz="1900" dirty="0" err="1"/>
              <a:t>timm</a:t>
            </a:r>
            <a:r>
              <a:rPr lang="en-US" sz="1900" dirty="0"/>
              <a:t>==0.3.2</a:t>
            </a:r>
          </a:p>
          <a:p>
            <a:r>
              <a:rPr lang="en-US" sz="1900" dirty="0"/>
              <a:t>pip install </a:t>
            </a:r>
            <a:r>
              <a:rPr lang="en-US" sz="1900" dirty="0" err="1"/>
              <a:t>mmsegmentation</a:t>
            </a:r>
            <a:endParaRPr lang="en-US" sz="1900" dirty="0"/>
          </a:p>
          <a:p>
            <a:r>
              <a:rPr lang="en-US" sz="1800" b="0" i="0" dirty="0">
                <a:solidFill>
                  <a:srgbClr val="000000"/>
                </a:solidFill>
                <a:effectLst/>
              </a:rPr>
              <a:t>Install </a:t>
            </a:r>
            <a:r>
              <a:rPr lang="en-US" sz="1800" b="0" i="0" dirty="0" err="1">
                <a:solidFill>
                  <a:srgbClr val="000000"/>
                </a:solidFill>
                <a:effectLst/>
              </a:rPr>
              <a:t>MMDetection</a:t>
            </a:r>
            <a:r>
              <a:rPr lang="en-US" sz="1800" b="0" i="0" dirty="0">
                <a:solidFill>
                  <a:srgbClr val="000000"/>
                </a:solidFill>
                <a:effectLst/>
              </a:rPr>
              <a:t> from the source repository : </a:t>
            </a:r>
            <a:r>
              <a:rPr lang="en-US" sz="1800" b="0" i="0" dirty="0" err="1">
                <a:solidFill>
                  <a:srgbClr val="000000"/>
                </a:solidFill>
                <a:effectLst/>
              </a:rPr>
              <a:t>MMDetection</a:t>
            </a:r>
            <a:r>
              <a:rPr lang="en-US" sz="1800" b="0" i="0" dirty="0">
                <a:solidFill>
                  <a:srgbClr val="000000"/>
                </a:solidFill>
                <a:effectLst/>
              </a:rPr>
              <a:t> is a toolbox containing many pre-built models and each model has its own architecture, this toolbox defines a general architecture that can adapt to any model. </a:t>
            </a:r>
          </a:p>
          <a:p>
            <a:pPr marL="0" indent="0">
              <a:buNone/>
            </a:pPr>
            <a:endParaRPr lang="en-US" sz="1800" b="0" i="0" dirty="0">
              <a:solidFill>
                <a:srgbClr val="000000"/>
              </a:solidFill>
              <a:effectLst/>
            </a:endParaRPr>
          </a:p>
          <a:p>
            <a:endParaRPr lang="en-US" sz="1900" dirty="0"/>
          </a:p>
        </p:txBody>
      </p:sp>
    </p:spTree>
    <p:extLst>
      <p:ext uri="{BB962C8B-B14F-4D97-AF65-F5344CB8AC3E}">
        <p14:creationId xmlns:p14="http://schemas.microsoft.com/office/powerpoint/2010/main" val="79027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16728</TotalTime>
  <Words>1053</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CNN using Pytorch</vt:lpstr>
      <vt:lpstr>Segmentation</vt:lpstr>
      <vt:lpstr> 2 Types of Segmentation Problems</vt:lpstr>
      <vt:lpstr>SEAFORMER: SQUEEZE-ENHANCED AXIAL TRANSFORMER</vt:lpstr>
      <vt:lpstr>PowerPoint Presentation</vt:lpstr>
      <vt:lpstr>PowerPoint Presentation</vt:lpstr>
      <vt:lpstr>PowerPoint Presentation</vt:lpstr>
      <vt:lpstr>SEAFORMER Implementation</vt:lpstr>
      <vt:lpstr>OpenCV and Face Detection</vt:lpstr>
      <vt:lpstr>Future Scope of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Kumar Srivastva</dc:creator>
  <cp:lastModifiedBy>Rishabh Kumar Srivastva</cp:lastModifiedBy>
  <cp:revision>286</cp:revision>
  <dcterms:created xsi:type="dcterms:W3CDTF">2023-03-15T11:02:50Z</dcterms:created>
  <dcterms:modified xsi:type="dcterms:W3CDTF">2023-04-03T03:24:57Z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75fca508-9ed2-41e0-9edc-2c4f9dbd718f</vt:lpwstr>
  </property>
  <property fmtid="{D5CDD505-2E9C-101B-9397-08002B2CF9AE}" pid="3" name="HCLClassification">
    <vt:lpwstr>HCL_Cla5s_P3rs0nalUs3</vt:lpwstr>
  </property>
  <property fmtid="{D5CDD505-2E9C-101B-9397-08002B2CF9AE}" pid="4" name="HCLClassD6">
    <vt:lpwstr>False</vt:lpwstr>
  </property>
</Properties>
</file>