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4.xml" ContentType="application/vnd.openxmlformats-officedocument.drawingml.chartshapes+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5.xml" ContentType="application/vnd.openxmlformats-officedocument.drawingml.chartshape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60" r:id="rId4"/>
    <p:sldId id="282" r:id="rId5"/>
    <p:sldId id="280" r:id="rId6"/>
    <p:sldId id="281" r:id="rId7"/>
    <p:sldId id="284" r:id="rId8"/>
    <p:sldId id="283" r:id="rId9"/>
    <p:sldId id="285"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25" userDrawn="1">
          <p15:clr>
            <a:srgbClr val="A4A3A4"/>
          </p15:clr>
        </p15:guide>
        <p15:guide id="4" pos="7344" userDrawn="1">
          <p15:clr>
            <a:srgbClr val="A4A3A4"/>
          </p15:clr>
        </p15:guide>
        <p15:guide id="5" orient="horz" pos="4056" userDrawn="1">
          <p15:clr>
            <a:srgbClr val="A4A3A4"/>
          </p15:clr>
        </p15:guide>
        <p15:guide id="6" orient="horz" pos="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4419"/>
    <a:srgbClr val="DA8F4E"/>
    <a:srgbClr val="7F7F7F"/>
    <a:srgbClr val="BFBFBF"/>
    <a:srgbClr val="98562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8"/>
  </p:normalViewPr>
  <p:slideViewPr>
    <p:cSldViewPr snapToGrid="0" snapToObjects="1" showGuides="1">
      <p:cViewPr varScale="1">
        <p:scale>
          <a:sx n="82" d="100"/>
          <a:sy n="82" d="100"/>
        </p:scale>
        <p:origin x="1042" y="67"/>
      </p:cViewPr>
      <p:guideLst>
        <p:guide orient="horz" pos="2160"/>
        <p:guide pos="3840"/>
        <p:guide pos="325"/>
        <p:guide pos="7344"/>
        <p:guide orient="horz" pos="4056"/>
        <p:guide orient="horz" pos="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969901232"/>
        <c:axId val="1116387616"/>
      </c:barChart>
      <c:catAx>
        <c:axId val="96990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6387616"/>
        <c:crosses val="autoZero"/>
        <c:auto val="1"/>
        <c:lblAlgn val="ctr"/>
        <c:lblOffset val="100"/>
        <c:noMultiLvlLbl val="0"/>
      </c:catAx>
      <c:valAx>
        <c:axId val="111638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901232"/>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_rels/drawing2.xml.rels><?xml version="1.0" encoding="UTF-8" standalone="yes"?>
<Relationships xmlns="http://schemas.openxmlformats.org/package/2006/relationships"><Relationship Id="rId1" Type="http://schemas.openxmlformats.org/officeDocument/2006/relationships/image" Target="../media/image5.PNG"/></Relationships>
</file>

<file path=ppt/drawings/_rels/drawing3.xml.rels><?xml version="1.0" encoding="UTF-8" standalone="yes"?>
<Relationships xmlns="http://schemas.openxmlformats.org/package/2006/relationships"><Relationship Id="rId1" Type="http://schemas.openxmlformats.org/officeDocument/2006/relationships/image" Target="../media/image5.PNG"/></Relationships>
</file>

<file path=ppt/drawings/_rels/drawing4.xml.rels><?xml version="1.0" encoding="UTF-8" standalone="yes"?>
<Relationships xmlns="http://schemas.openxmlformats.org/package/2006/relationships"><Relationship Id="rId1" Type="http://schemas.openxmlformats.org/officeDocument/2006/relationships/image" Target="../media/image6.PNG"/></Relationships>
</file>

<file path=ppt/drawings/_rels/drawing5.xml.rels><?xml version="1.0" encoding="UTF-8" standalone="yes"?>
<Relationships xmlns="http://schemas.openxmlformats.org/package/2006/relationships"><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0.07537</cdr:x>
      <cdr:y>0.05863</cdr:y>
    </cdr:from>
    <cdr:to>
      <cdr:x>0.84993</cdr:x>
      <cdr:y>0.93764</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56533" y="198794"/>
          <a:ext cx="5719664" cy="2980636"/>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0.92685</cdr:x>
      <cdr:y>1</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701101" cy="541829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0.92685</cdr:x>
      <cdr:y>1</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701101" cy="5418290"/>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cdr:x>
      <cdr:y>0</cdr:y>
    </cdr:from>
    <cdr:to>
      <cdr:x>0.99339</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749794" cy="4042190"/>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0.99339</cdr:x>
      <cdr:y>1</cdr:y>
    </cdr:to>
    <cdr:pic>
      <cdr:nvPicPr>
        <cdr:cNvPr id="4" name="Picture 3"/>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0749794" cy="398102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DA19A-EE21-574A-85F9-2C6510C65CBB}"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D0820-A911-CB49-86A3-BA327329BBFC}" type="slidenum">
              <a:rPr lang="en-US" smtClean="0"/>
              <a:t>‹#›</a:t>
            </a:fld>
            <a:endParaRPr lang="en-US"/>
          </a:p>
        </p:txBody>
      </p:sp>
    </p:spTree>
    <p:extLst>
      <p:ext uri="{BB962C8B-B14F-4D97-AF65-F5344CB8AC3E}">
        <p14:creationId xmlns:p14="http://schemas.microsoft.com/office/powerpoint/2010/main" val="59757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cbarbalis?utm_source=unsplash&amp;utm_medium=referral&amp;utm_content=creditCopyText"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campaign_creators?utm_source=unsplash&amp;utm_medium=referral&amp;utm_content=creditCopyText"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Chris Barbalis</a:t>
            </a:r>
            <a:r>
              <a:rPr lang="en-US" sz="1200" b="0" i="0" kern="1200" dirty="0">
                <a:solidFill>
                  <a:schemeClr val="tx1"/>
                </a:solidFill>
                <a:effectLst/>
                <a:latin typeface="+mn-lt"/>
                <a:ea typeface="+mn-ea"/>
                <a:cs typeface="+mn-cs"/>
              </a:rPr>
              <a:t> on </a:t>
            </a:r>
            <a:r>
              <a:rPr lang="en-US" sz="1200" b="0" i="0" kern="1200" dirty="0">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1</a:t>
            </a:fld>
            <a:endParaRPr lang="en-US"/>
          </a:p>
        </p:txBody>
      </p:sp>
    </p:spTree>
    <p:extLst>
      <p:ext uri="{BB962C8B-B14F-4D97-AF65-F5344CB8AC3E}">
        <p14:creationId xmlns:p14="http://schemas.microsoft.com/office/powerpoint/2010/main" val="1873190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D0820-A911-CB49-86A3-BA327329BBFC}" type="slidenum">
              <a:rPr lang="en-US" smtClean="0"/>
              <a:t>10</a:t>
            </a:fld>
            <a:endParaRPr lang="en-US"/>
          </a:p>
        </p:txBody>
      </p:sp>
    </p:spTree>
    <p:extLst>
      <p:ext uri="{BB962C8B-B14F-4D97-AF65-F5344CB8AC3E}">
        <p14:creationId xmlns:p14="http://schemas.microsoft.com/office/powerpoint/2010/main" val="93000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2</a:t>
            </a:fld>
            <a:endParaRPr lang="en-US"/>
          </a:p>
        </p:txBody>
      </p:sp>
    </p:spTree>
    <p:extLst>
      <p:ext uri="{BB962C8B-B14F-4D97-AF65-F5344CB8AC3E}">
        <p14:creationId xmlns:p14="http://schemas.microsoft.com/office/powerpoint/2010/main" val="1965280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3</a:t>
            </a:fld>
            <a:endParaRPr lang="en-US"/>
          </a:p>
        </p:txBody>
      </p:sp>
    </p:spTree>
    <p:extLst>
      <p:ext uri="{BB962C8B-B14F-4D97-AF65-F5344CB8AC3E}">
        <p14:creationId xmlns:p14="http://schemas.microsoft.com/office/powerpoint/2010/main" val="11699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4</a:t>
            </a:fld>
            <a:endParaRPr lang="en-US"/>
          </a:p>
        </p:txBody>
      </p:sp>
    </p:spTree>
    <p:extLst>
      <p:ext uri="{BB962C8B-B14F-4D97-AF65-F5344CB8AC3E}">
        <p14:creationId xmlns:p14="http://schemas.microsoft.com/office/powerpoint/2010/main" val="353411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5</a:t>
            </a:fld>
            <a:endParaRPr lang="en-US"/>
          </a:p>
        </p:txBody>
      </p:sp>
    </p:spTree>
    <p:extLst>
      <p:ext uri="{BB962C8B-B14F-4D97-AF65-F5344CB8AC3E}">
        <p14:creationId xmlns:p14="http://schemas.microsoft.com/office/powerpoint/2010/main" val="1186672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6</a:t>
            </a:fld>
            <a:endParaRPr lang="en-US"/>
          </a:p>
        </p:txBody>
      </p:sp>
    </p:spTree>
    <p:extLst>
      <p:ext uri="{BB962C8B-B14F-4D97-AF65-F5344CB8AC3E}">
        <p14:creationId xmlns:p14="http://schemas.microsoft.com/office/powerpoint/2010/main" val="827684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7</a:t>
            </a:fld>
            <a:endParaRPr lang="en-US"/>
          </a:p>
        </p:txBody>
      </p:sp>
    </p:spTree>
    <p:extLst>
      <p:ext uri="{BB962C8B-B14F-4D97-AF65-F5344CB8AC3E}">
        <p14:creationId xmlns:p14="http://schemas.microsoft.com/office/powerpoint/2010/main" val="99083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8</a:t>
            </a:fld>
            <a:endParaRPr lang="en-US"/>
          </a:p>
        </p:txBody>
      </p:sp>
    </p:spTree>
    <p:extLst>
      <p:ext uri="{BB962C8B-B14F-4D97-AF65-F5344CB8AC3E}">
        <p14:creationId xmlns:p14="http://schemas.microsoft.com/office/powerpoint/2010/main" val="274379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a:solidFill>
                  <a:schemeClr val="tx1"/>
                </a:solidFill>
                <a:effectLst/>
                <a:latin typeface="+mn-lt"/>
                <a:ea typeface="+mn-ea"/>
                <a:cs typeface="+mn-cs"/>
                <a:hlinkClick r:id="rId3"/>
              </a:rPr>
              <a:t>Campaign Creators</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r>
              <a:rPr lang="en-US" sz="1200" b="0" i="0" kern="1200" dirty="0" err="1">
                <a:solidFill>
                  <a:schemeClr val="tx1"/>
                </a:solidFill>
                <a:effectLst/>
                <a:latin typeface="+mn-lt"/>
                <a:ea typeface="+mn-ea"/>
                <a:cs typeface="+mn-cs"/>
              </a:rPr>
              <a:t>campaign</a:t>
            </a:r>
            <a:r>
              <a:rPr lang="en-US" sz="1200" b="0" i="0" kern="1200" dirty="0">
                <a:solidFill>
                  <a:schemeClr val="tx1"/>
                </a:solidFill>
                <a:effectLst/>
                <a:latin typeface="+mn-lt"/>
                <a:ea typeface="+mn-ea"/>
                <a:cs typeface="+mn-cs"/>
              </a:rPr>
              <a:t>-creators-</a:t>
            </a:r>
            <a:r>
              <a:rPr lang="en-US" sz="1200" b="0" i="0" kern="1200" dirty="0" err="1">
                <a:solidFill>
                  <a:schemeClr val="tx1"/>
                </a:solidFill>
                <a:effectLst/>
                <a:latin typeface="+mn-lt"/>
                <a:ea typeface="+mn-ea"/>
                <a:cs typeface="+mn-cs"/>
              </a:rPr>
              <a:t>pypeCEaJeZY</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unsplash.jpg</a:t>
            </a:r>
            <a:endParaRPr lang="en-US" dirty="0"/>
          </a:p>
        </p:txBody>
      </p:sp>
      <p:sp>
        <p:nvSpPr>
          <p:cNvPr id="4" name="Slide Number Placeholder 3"/>
          <p:cNvSpPr>
            <a:spLocks noGrp="1"/>
          </p:cNvSpPr>
          <p:nvPr>
            <p:ph type="sldNum" sz="quarter" idx="10"/>
          </p:nvPr>
        </p:nvSpPr>
        <p:spPr/>
        <p:txBody>
          <a:bodyPr/>
          <a:lstStyle/>
          <a:p>
            <a:fld id="{61FD0820-A911-CB49-86A3-BA327329BBFC}" type="slidenum">
              <a:rPr lang="en-US" smtClean="0"/>
              <a:t>9</a:t>
            </a:fld>
            <a:endParaRPr lang="en-US"/>
          </a:p>
        </p:txBody>
      </p:sp>
    </p:spTree>
    <p:extLst>
      <p:ext uri="{BB962C8B-B14F-4D97-AF65-F5344CB8AC3E}">
        <p14:creationId xmlns:p14="http://schemas.microsoft.com/office/powerpoint/2010/main" val="350083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F4E520-6BEA-CD41-8375-1B6B171EAB8B}" type="datetime1">
              <a:rPr lang="en-ID" smtClean="0"/>
              <a:t>16/08/2020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0599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3B590-ABAB-9344-8698-4D7FEC7B6B19}" type="datetime1">
              <a:rPr lang="en-ID" smtClean="0"/>
              <a:t>16/08/2020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2276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331B0-2ABC-5A4E-BB86-B46C81C28EEC}" type="datetime1">
              <a:rPr lang="en-ID" smtClean="0"/>
              <a:t>16/08/2020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97357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75D5D-7991-754D-ABC9-E9412BC16D1E}" type="datetime1">
              <a:rPr lang="en-ID" smtClean="0"/>
              <a:t>16/08/2020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11767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l="14385"/>
          <a:stretch/>
        </p:blipFill>
        <p:spPr>
          <a:xfrm>
            <a:off x="0" y="0"/>
            <a:ext cx="5080000" cy="6858000"/>
          </a:xfrm>
          <a:prstGeom prst="rect">
            <a:avLst/>
          </a:prstGeom>
        </p:spPr>
      </p:pic>
      <p:sp>
        <p:nvSpPr>
          <p:cNvPr id="16" name="Rectangle 15"/>
          <p:cNvSpPr/>
          <p:nvPr userDrawn="1"/>
        </p:nvSpPr>
        <p:spPr>
          <a:xfrm>
            <a:off x="0" y="0"/>
            <a:ext cx="5080000" cy="6858000"/>
          </a:xfrm>
          <a:prstGeom prst="rect">
            <a:avLst/>
          </a:prstGeom>
          <a:gradFill>
            <a:gsLst>
              <a:gs pos="0">
                <a:schemeClr val="bg1">
                  <a:alpha val="86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p:cNvGrpSpPr/>
          <p:nvPr userDrawn="1"/>
        </p:nvGrpSpPr>
        <p:grpSpPr>
          <a:xfrm>
            <a:off x="0" y="1"/>
            <a:ext cx="5712199" cy="6858000"/>
            <a:chOff x="0" y="1"/>
            <a:chExt cx="5712199" cy="6858000"/>
          </a:xfrm>
        </p:grpSpPr>
        <p:sp>
          <p:nvSpPr>
            <p:cNvPr id="18" name="Freeform 17"/>
            <p:cNvSpPr/>
            <p:nvPr/>
          </p:nvSpPr>
          <p:spPr>
            <a:xfrm>
              <a:off x="0" y="1"/>
              <a:ext cx="5712199" cy="6857999"/>
            </a:xfrm>
            <a:custGeom>
              <a:avLst/>
              <a:gdLst>
                <a:gd name="connsiteX0" fmla="*/ 0 w 5712199"/>
                <a:gd name="connsiteY0" fmla="*/ 0 h 6857999"/>
                <a:gd name="connsiteX1" fmla="*/ 1879543 w 5712199"/>
                <a:gd name="connsiteY1" fmla="*/ 0 h 6857999"/>
                <a:gd name="connsiteX2" fmla="*/ 5712199 w 5712199"/>
                <a:gd name="connsiteY2" fmla="*/ 4082143 h 6857999"/>
                <a:gd name="connsiteX3" fmla="*/ 3105994 w 5712199"/>
                <a:gd name="connsiteY3" fmla="*/ 6857999 h 6857999"/>
                <a:gd name="connsiteX4" fmla="*/ 0 w 5712199"/>
                <a:gd name="connsiteY4" fmla="*/ 6857999 h 6857999"/>
                <a:gd name="connsiteX5" fmla="*/ 0 w 5712199"/>
                <a:gd name="connsiteY5" fmla="*/ 5798333 h 6857999"/>
                <a:gd name="connsiteX6" fmla="*/ 1611302 w 5712199"/>
                <a:gd name="connsiteY6" fmla="*/ 4082143 h 6857999"/>
                <a:gd name="connsiteX7" fmla="*/ 0 w 5712199"/>
                <a:gd name="connsiteY7" fmla="*/ 236595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2199" h="6857999">
                  <a:moveTo>
                    <a:pt x="0" y="0"/>
                  </a:moveTo>
                  <a:lnTo>
                    <a:pt x="1879543" y="0"/>
                  </a:lnTo>
                  <a:lnTo>
                    <a:pt x="5712199" y="4082143"/>
                  </a:lnTo>
                  <a:lnTo>
                    <a:pt x="3105994" y="6857999"/>
                  </a:lnTo>
                  <a:lnTo>
                    <a:pt x="0" y="6857999"/>
                  </a:lnTo>
                  <a:lnTo>
                    <a:pt x="0" y="5798333"/>
                  </a:lnTo>
                  <a:lnTo>
                    <a:pt x="1611302" y="4082143"/>
                  </a:lnTo>
                  <a:lnTo>
                    <a:pt x="0" y="2365953"/>
                  </a:ln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8"/>
            <p:cNvSpPr/>
            <p:nvPr/>
          </p:nvSpPr>
          <p:spPr>
            <a:xfrm>
              <a:off x="16934" y="2"/>
              <a:ext cx="5068729" cy="6857999"/>
            </a:xfrm>
            <a:custGeom>
              <a:avLst/>
              <a:gdLst>
                <a:gd name="connsiteX0" fmla="*/ 2433426 w 5068729"/>
                <a:gd name="connsiteY0" fmla="*/ 0 h 6857999"/>
                <a:gd name="connsiteX1" fmla="*/ 4713421 w 5068729"/>
                <a:gd name="connsiteY1" fmla="*/ 0 h 6857999"/>
                <a:gd name="connsiteX2" fmla="*/ 5068729 w 5068729"/>
                <a:gd name="connsiteY2" fmla="*/ 378437 h 6857999"/>
                <a:gd name="connsiteX3" fmla="*/ 1585485 w 5068729"/>
                <a:gd name="connsiteY3" fmla="*/ 4088424 h 6857999"/>
                <a:gd name="connsiteX4" fmla="*/ 4185792 w 5068729"/>
                <a:gd name="connsiteY4" fmla="*/ 6857999 h 6857999"/>
                <a:gd name="connsiteX5" fmla="*/ 1905797 w 5068729"/>
                <a:gd name="connsiteY5" fmla="*/ 6857999 h 6857999"/>
                <a:gd name="connsiteX6" fmla="*/ 0 w 5068729"/>
                <a:gd name="connsiteY6" fmla="*/ 4828144 h 6857999"/>
                <a:gd name="connsiteX7" fmla="*/ 0 w 5068729"/>
                <a:gd name="connsiteY7" fmla="*/ 3348704 h 6857999"/>
                <a:gd name="connsiteX8" fmla="*/ 2788734 w 5068729"/>
                <a:gd name="connsiteY8" fmla="*/ 37843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8729" h="6857999">
                  <a:moveTo>
                    <a:pt x="2433426" y="0"/>
                  </a:moveTo>
                  <a:lnTo>
                    <a:pt x="4713421" y="0"/>
                  </a:lnTo>
                  <a:lnTo>
                    <a:pt x="5068729" y="378437"/>
                  </a:lnTo>
                  <a:lnTo>
                    <a:pt x="1585485" y="4088424"/>
                  </a:lnTo>
                  <a:lnTo>
                    <a:pt x="4185792" y="6857999"/>
                  </a:lnTo>
                  <a:lnTo>
                    <a:pt x="1905797" y="6857999"/>
                  </a:lnTo>
                  <a:lnTo>
                    <a:pt x="0" y="4828144"/>
                  </a:lnTo>
                  <a:lnTo>
                    <a:pt x="0" y="3348704"/>
                  </a:lnTo>
                  <a:lnTo>
                    <a:pt x="2788734" y="378437"/>
                  </a:lnTo>
                  <a:close/>
                </a:path>
              </a:pathLst>
            </a:custGeom>
            <a:solidFill>
              <a:srgbClr val="DA8F4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 name="Content Placeholder 2"/>
          <p:cNvSpPr>
            <a:spLocks noGrp="1"/>
          </p:cNvSpPr>
          <p:nvPr>
            <p:ph idx="1"/>
          </p:nvPr>
        </p:nvSpPr>
        <p:spPr>
          <a:xfrm>
            <a:off x="530942" y="1740310"/>
            <a:ext cx="11130116" cy="4436653"/>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Date Placeholder 3"/>
          <p:cNvSpPr>
            <a:spLocks noGrp="1"/>
          </p:cNvSpPr>
          <p:nvPr>
            <p:ph type="dt" sz="half" idx="10"/>
          </p:nvPr>
        </p:nvSpPr>
        <p:spPr>
          <a:xfrm>
            <a:off x="530942" y="6368432"/>
            <a:ext cx="2743200" cy="365125"/>
          </a:xfrm>
        </p:spPr>
        <p:txBody>
          <a:bodyPr/>
          <a:lstStyle/>
          <a:p>
            <a:fld id="{2758F1EC-AE55-5749-B80C-A755D6A4E0B8}" type="datetime1">
              <a:rPr lang="en-ID" smtClean="0"/>
              <a:t>16/08/2020</a:t>
            </a:fld>
            <a:endParaRPr lang="en-US"/>
          </a:p>
        </p:txBody>
      </p:sp>
      <p:sp>
        <p:nvSpPr>
          <p:cNvPr id="24" name="Footer Placeholder 4"/>
          <p:cNvSpPr>
            <a:spLocks noGrp="1"/>
          </p:cNvSpPr>
          <p:nvPr>
            <p:ph type="ftr" sz="quarter" idx="11"/>
          </p:nvPr>
        </p:nvSpPr>
        <p:spPr>
          <a:xfrm>
            <a:off x="4038600" y="6368432"/>
            <a:ext cx="4114800" cy="365125"/>
          </a:xfrm>
        </p:spPr>
        <p:txBody>
          <a:bodyPr/>
          <a:lstStyle/>
          <a:p>
            <a:endParaRPr lang="en-US"/>
          </a:p>
        </p:txBody>
      </p:sp>
      <p:sp>
        <p:nvSpPr>
          <p:cNvPr id="25" name="Parallelogram 24"/>
          <p:cNvSpPr/>
          <p:nvPr userDrawn="1"/>
        </p:nvSpPr>
        <p:spPr>
          <a:xfrm>
            <a:off x="10987100" y="0"/>
            <a:ext cx="673958" cy="463476"/>
          </a:xfrm>
          <a:prstGeom prst="parallelogram">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5"/>
          <p:cNvSpPr>
            <a:spLocks noGrp="1"/>
          </p:cNvSpPr>
          <p:nvPr>
            <p:ph type="sldNum" sz="quarter" idx="12"/>
          </p:nvPr>
        </p:nvSpPr>
        <p:spPr>
          <a:xfrm>
            <a:off x="11052945" y="36607"/>
            <a:ext cx="536605" cy="365125"/>
          </a:xfrm>
        </p:spPr>
        <p:txBody>
          <a:bodyPr/>
          <a:lstStyle>
            <a:lvl1pPr algn="ctr">
              <a:defRPr>
                <a:solidFill>
                  <a:schemeClr val="bg1"/>
                </a:solidFill>
              </a:defRPr>
            </a:lvl1pPr>
          </a:lstStyle>
          <a:p>
            <a:fld id="{420B1099-E721-E54F-9A56-8FD715DAFF88}" type="slidenum">
              <a:rPr lang="en-US" smtClean="0"/>
              <a:pPr/>
              <a:t>‹#›</a:t>
            </a:fld>
            <a:endParaRPr lang="en-US" dirty="0"/>
          </a:p>
        </p:txBody>
      </p:sp>
      <p:sp>
        <p:nvSpPr>
          <p:cNvPr id="13" name="Title 1">
            <a:extLst>
              <a:ext uri="{FF2B5EF4-FFF2-40B4-BE49-F238E27FC236}">
                <a16:creationId xmlns:a16="http://schemas.microsoft.com/office/drawing/2014/main" id="{4CA6B6D3-265F-4DDE-811A-8BF5BA58C9CA}"/>
              </a:ext>
            </a:extLst>
          </p:cNvPr>
          <p:cNvSpPr>
            <a:spLocks noGrp="1"/>
          </p:cNvSpPr>
          <p:nvPr>
            <p:ph type="title"/>
          </p:nvPr>
        </p:nvSpPr>
        <p:spPr>
          <a:xfrm>
            <a:off x="530942" y="463476"/>
            <a:ext cx="11130116" cy="932733"/>
          </a:xfrm>
        </p:spPr>
        <p:txBody>
          <a:bodyPr>
            <a:normAutofit/>
          </a:bodyPr>
          <a:lstStyle>
            <a:lvl1pPr algn="ctr">
              <a:defRPr sz="4000" b="1">
                <a:latin typeface="Century Gothic" charset="0"/>
                <a:ea typeface="Century Gothic" charset="0"/>
                <a:cs typeface="Century Gothic" charset="0"/>
              </a:defRPr>
            </a:lvl1pPr>
          </a:lstStyle>
          <a:p>
            <a:r>
              <a:rPr lang="en-US" dirty="0"/>
              <a:t>Click to edit Master title style</a:t>
            </a:r>
          </a:p>
        </p:txBody>
      </p:sp>
    </p:spTree>
    <p:extLst>
      <p:ext uri="{BB962C8B-B14F-4D97-AF65-F5344CB8AC3E}">
        <p14:creationId xmlns:p14="http://schemas.microsoft.com/office/powerpoint/2010/main" val="187222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942" y="463476"/>
            <a:ext cx="11130116" cy="932733"/>
          </a:xfrm>
        </p:spPr>
        <p:txBody>
          <a:bodyPr>
            <a:normAutofit/>
          </a:bodyPr>
          <a:lstStyle>
            <a:lvl1pPr algn="ctr">
              <a:defRPr sz="4000" b="1">
                <a:latin typeface="Century Gothic" charset="0"/>
                <a:ea typeface="Century Gothic" charset="0"/>
                <a:cs typeface="Century Gothic" charset="0"/>
              </a:defRPr>
            </a:lvl1pPr>
          </a:lstStyle>
          <a:p>
            <a:r>
              <a:rPr lang="en-US" dirty="0"/>
              <a:t>Click to edit Master title style</a:t>
            </a:r>
          </a:p>
        </p:txBody>
      </p:sp>
      <p:sp>
        <p:nvSpPr>
          <p:cNvPr id="3" name="Content Placeholder 2"/>
          <p:cNvSpPr>
            <a:spLocks noGrp="1"/>
          </p:cNvSpPr>
          <p:nvPr>
            <p:ph idx="1"/>
          </p:nvPr>
        </p:nvSpPr>
        <p:spPr>
          <a:xfrm>
            <a:off x="530942" y="1740310"/>
            <a:ext cx="11130116" cy="4436653"/>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30942" y="6368432"/>
            <a:ext cx="2743200" cy="365125"/>
          </a:xfrm>
        </p:spPr>
        <p:txBody>
          <a:bodyPr/>
          <a:lstStyle/>
          <a:p>
            <a:fld id="{2117517F-F2DF-6F41-8760-E706388F32A2}" type="datetime1">
              <a:rPr lang="en-ID" smtClean="0"/>
              <a:t>16/08/2020</a:t>
            </a:fld>
            <a:endParaRPr lang="en-US"/>
          </a:p>
        </p:txBody>
      </p:sp>
      <p:sp>
        <p:nvSpPr>
          <p:cNvPr id="5" name="Footer Placeholder 4"/>
          <p:cNvSpPr>
            <a:spLocks noGrp="1"/>
          </p:cNvSpPr>
          <p:nvPr>
            <p:ph type="ftr" sz="quarter" idx="11"/>
          </p:nvPr>
        </p:nvSpPr>
        <p:spPr>
          <a:xfrm>
            <a:off x="4038600" y="6368432"/>
            <a:ext cx="4114800" cy="365125"/>
          </a:xfrm>
        </p:spPr>
        <p:txBody>
          <a:bodyPr/>
          <a:lstStyle/>
          <a:p>
            <a:endParaRPr lang="en-US"/>
          </a:p>
        </p:txBody>
      </p:sp>
      <p:sp>
        <p:nvSpPr>
          <p:cNvPr id="9" name="Parallelogram 8"/>
          <p:cNvSpPr/>
          <p:nvPr userDrawn="1"/>
        </p:nvSpPr>
        <p:spPr>
          <a:xfrm>
            <a:off x="10987100" y="0"/>
            <a:ext cx="673958" cy="463476"/>
          </a:xfrm>
          <a:prstGeom prst="parallelogram">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2"/>
          </p:nvPr>
        </p:nvSpPr>
        <p:spPr>
          <a:xfrm>
            <a:off x="11052945" y="36607"/>
            <a:ext cx="536605" cy="365125"/>
          </a:xfrm>
        </p:spPr>
        <p:txBody>
          <a:bodyPr/>
          <a:lstStyle>
            <a:lvl1pPr algn="ctr">
              <a:defRPr>
                <a:solidFill>
                  <a:schemeClr val="bg1"/>
                </a:solidFill>
              </a:defRPr>
            </a:lvl1pPr>
          </a:lstStyle>
          <a:p>
            <a:fld id="{420B1099-E721-E54F-9A56-8FD715DAFF88}" type="slidenum">
              <a:rPr lang="en-US" smtClean="0"/>
              <a:pPr/>
              <a:t>‹#›</a:t>
            </a:fld>
            <a:endParaRPr lang="en-US" dirty="0"/>
          </a:p>
        </p:txBody>
      </p:sp>
    </p:spTree>
    <p:extLst>
      <p:ext uri="{BB962C8B-B14F-4D97-AF65-F5344CB8AC3E}">
        <p14:creationId xmlns:p14="http://schemas.microsoft.com/office/powerpoint/2010/main" val="102236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65C92A-0C28-3847-8D1F-ACF5E770D036}" type="datetime1">
              <a:rPr lang="en-ID" smtClean="0"/>
              <a:t>16/08/2020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60144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FD604E-8425-6A49-AE8F-4967632323B4}" type="datetime1">
              <a:rPr lang="en-ID" smtClean="0"/>
              <a:t>16/08/2020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13788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694227-1A64-1B42-B91F-3FA89B4D6267}" type="datetime1">
              <a:rPr lang="en-ID" smtClean="0"/>
              <a:t>16/08/2020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133974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713DCE-D368-F943-A162-C9A468A17F17}" type="datetime1">
              <a:rPr lang="en-ID" smtClean="0"/>
              <a:t>16/08/2020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94173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7AD53-AA17-974B-ABD2-844F1FBA50F9}" type="datetime1">
              <a:rPr lang="en-ID" smtClean="0"/>
              <a:t>16/08/2020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165829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2D7C61-579B-544F-9AF1-EF6AA6CFE6EB}" type="datetime1">
              <a:rPr lang="en-ID" smtClean="0"/>
              <a:t>16/08/2020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B1099-E721-E54F-9A56-8FD715DAFF88}" type="slidenum">
              <a:rPr lang="en-US" smtClean="0"/>
              <a:t>‹#›</a:t>
            </a:fld>
            <a:endParaRPr lang="en-US"/>
          </a:p>
        </p:txBody>
      </p:sp>
    </p:spTree>
    <p:extLst>
      <p:ext uri="{BB962C8B-B14F-4D97-AF65-F5344CB8AC3E}">
        <p14:creationId xmlns:p14="http://schemas.microsoft.com/office/powerpoint/2010/main" val="8971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E1AF-518B-3241-9001-4F1129033FBE}" type="datetime1">
              <a:rPr lang="en-ID" smtClean="0"/>
              <a:t>16/08/2020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B1099-E721-E54F-9A56-8FD715DAFF88}" type="slidenum">
              <a:rPr lang="en-US" smtClean="0"/>
              <a:t>‹#›</a:t>
            </a:fld>
            <a:endParaRPr lang="en-US"/>
          </a:p>
        </p:txBody>
      </p:sp>
    </p:spTree>
    <p:extLst>
      <p:ext uri="{BB962C8B-B14F-4D97-AF65-F5344CB8AC3E}">
        <p14:creationId xmlns:p14="http://schemas.microsoft.com/office/powerpoint/2010/main" val="189053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a:xfrm>
            <a:off x="5314751" y="4082143"/>
            <a:ext cx="4884285" cy="2773816"/>
          </a:xfrm>
          <a:custGeom>
            <a:avLst/>
            <a:gdLst>
              <a:gd name="connsiteX0" fmla="*/ 0 w 4884285"/>
              <a:gd name="connsiteY0" fmla="*/ 0 h 2773816"/>
              <a:gd name="connsiteX1" fmla="*/ 2279995 w 4884285"/>
              <a:gd name="connsiteY1" fmla="*/ 0 h 2773816"/>
              <a:gd name="connsiteX2" fmla="*/ 4884285 w 4884285"/>
              <a:gd name="connsiteY2" fmla="*/ 2773816 h 2773816"/>
              <a:gd name="connsiteX3" fmla="*/ 2604290 w 4884285"/>
              <a:gd name="connsiteY3" fmla="*/ 2773816 h 2773816"/>
            </a:gdLst>
            <a:ahLst/>
            <a:cxnLst>
              <a:cxn ang="0">
                <a:pos x="connsiteX0" y="connsiteY0"/>
              </a:cxn>
              <a:cxn ang="0">
                <a:pos x="connsiteX1" y="connsiteY1"/>
              </a:cxn>
              <a:cxn ang="0">
                <a:pos x="connsiteX2" y="connsiteY2"/>
              </a:cxn>
              <a:cxn ang="0">
                <a:pos x="connsiteX3" y="connsiteY3"/>
              </a:cxn>
            </a:cxnLst>
            <a:rect l="l" t="t" r="r" b="b"/>
            <a:pathLst>
              <a:path w="4884285" h="2773816">
                <a:moveTo>
                  <a:pt x="0" y="0"/>
                </a:moveTo>
                <a:lnTo>
                  <a:pt x="2279995" y="0"/>
                </a:lnTo>
                <a:lnTo>
                  <a:pt x="4884285" y="2773816"/>
                </a:lnTo>
                <a:lnTo>
                  <a:pt x="2604290" y="2773816"/>
                </a:lnTo>
                <a:close/>
              </a:path>
            </a:pathLst>
          </a:cu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34" name="Picture 33"/>
          <p:cNvPicPr>
            <a:picLocks noChangeAspect="1"/>
          </p:cNvPicPr>
          <p:nvPr/>
        </p:nvPicPr>
        <p:blipFill rotWithShape="1">
          <a:blip r:embed="rId3" cstate="screen">
            <a:extLst>
              <a:ext uri="{28A0092B-C50C-407E-A947-70E740481C1C}">
                <a14:useLocalDpi xmlns:a14="http://schemas.microsoft.com/office/drawing/2010/main"/>
              </a:ext>
            </a:extLst>
          </a:blip>
          <a:srcRect l="3165" t="3403" b="12124"/>
          <a:stretch/>
        </p:blipFill>
        <p:spPr>
          <a:xfrm>
            <a:off x="3765084" y="-4621"/>
            <a:ext cx="7937892" cy="6860580"/>
          </a:xfrm>
          <a:custGeom>
            <a:avLst/>
            <a:gdLst>
              <a:gd name="connsiteX0" fmla="*/ 0 w 7937892"/>
              <a:gd name="connsiteY0" fmla="*/ 0 h 6860580"/>
              <a:gd name="connsiteX1" fmla="*/ 4100898 w 7937892"/>
              <a:gd name="connsiteY1" fmla="*/ 0 h 6860580"/>
              <a:gd name="connsiteX2" fmla="*/ 7937892 w 7937892"/>
              <a:gd name="connsiteY2" fmla="*/ 4086764 h 6860580"/>
              <a:gd name="connsiteX3" fmla="*/ 5333603 w 7937892"/>
              <a:gd name="connsiteY3" fmla="*/ 6860580 h 6860580"/>
              <a:gd name="connsiteX4" fmla="*/ 1232706 w 7937892"/>
              <a:gd name="connsiteY4" fmla="*/ 6860580 h 6860580"/>
              <a:gd name="connsiteX5" fmla="*/ 3836995 w 7937892"/>
              <a:gd name="connsiteY5" fmla="*/ 4086764 h 686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7892" h="6860580">
                <a:moveTo>
                  <a:pt x="0" y="0"/>
                </a:moveTo>
                <a:lnTo>
                  <a:pt x="4100898" y="0"/>
                </a:lnTo>
                <a:lnTo>
                  <a:pt x="7937892" y="4086764"/>
                </a:lnTo>
                <a:lnTo>
                  <a:pt x="5333603" y="6860580"/>
                </a:lnTo>
                <a:lnTo>
                  <a:pt x="1232706" y="6860580"/>
                </a:lnTo>
                <a:lnTo>
                  <a:pt x="3836995" y="4086764"/>
                </a:lnTo>
                <a:close/>
              </a:path>
            </a:pathLst>
          </a:custGeom>
          <a:noFill/>
          <a:ln>
            <a:noFill/>
          </a:ln>
        </p:spPr>
      </p:pic>
      <p:sp>
        <p:nvSpPr>
          <p:cNvPr id="29" name="Freeform 28"/>
          <p:cNvSpPr/>
          <p:nvPr/>
        </p:nvSpPr>
        <p:spPr>
          <a:xfrm>
            <a:off x="5314750" y="1"/>
            <a:ext cx="5763240" cy="4082143"/>
          </a:xfrm>
          <a:custGeom>
            <a:avLst/>
            <a:gdLst>
              <a:gd name="connsiteX0" fmla="*/ 3133834 w 5763240"/>
              <a:gd name="connsiteY0" fmla="*/ 0 h 4082143"/>
              <a:gd name="connsiteX1" fmla="*/ 4496691 w 5763240"/>
              <a:gd name="connsiteY1" fmla="*/ 0 h 4082143"/>
              <a:gd name="connsiteX2" fmla="*/ 5413829 w 5763240"/>
              <a:gd name="connsiteY2" fmla="*/ 0 h 4082143"/>
              <a:gd name="connsiteX3" fmla="*/ 5763240 w 5763240"/>
              <a:gd name="connsiteY3" fmla="*/ 372156 h 4082143"/>
              <a:gd name="connsiteX4" fmla="*/ 2279995 w 5763240"/>
              <a:gd name="connsiteY4" fmla="*/ 4082143 h 4082143"/>
              <a:gd name="connsiteX5" fmla="*/ 0 w 5763240"/>
              <a:gd name="connsiteY5" fmla="*/ 4082143 h 4082143"/>
              <a:gd name="connsiteX6" fmla="*/ 3483245 w 5763240"/>
              <a:gd name="connsiteY6" fmla="*/ 372156 h 408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3240" h="4082143">
                <a:moveTo>
                  <a:pt x="3133834" y="0"/>
                </a:moveTo>
                <a:lnTo>
                  <a:pt x="4496691" y="0"/>
                </a:lnTo>
                <a:lnTo>
                  <a:pt x="5413829" y="0"/>
                </a:lnTo>
                <a:lnTo>
                  <a:pt x="5763240" y="372156"/>
                </a:lnTo>
                <a:lnTo>
                  <a:pt x="2279995" y="4082143"/>
                </a:lnTo>
                <a:lnTo>
                  <a:pt x="0" y="4082143"/>
                </a:lnTo>
                <a:lnTo>
                  <a:pt x="3483245" y="372156"/>
                </a:lnTo>
                <a:close/>
              </a:path>
            </a:pathLst>
          </a:cu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1" name="Freeform 30"/>
          <p:cNvSpPr/>
          <p:nvPr/>
        </p:nvSpPr>
        <p:spPr>
          <a:xfrm>
            <a:off x="3768345" y="1"/>
            <a:ext cx="7933554" cy="6855958"/>
          </a:xfrm>
          <a:custGeom>
            <a:avLst/>
            <a:gdLst>
              <a:gd name="connsiteX0" fmla="*/ 0 w 7933554"/>
              <a:gd name="connsiteY0" fmla="*/ 0 h 6855958"/>
              <a:gd name="connsiteX1" fmla="*/ 4100898 w 7933554"/>
              <a:gd name="connsiteY1" fmla="*/ 0 h 6855958"/>
              <a:gd name="connsiteX2" fmla="*/ 7933554 w 7933554"/>
              <a:gd name="connsiteY2" fmla="*/ 4082143 h 6855958"/>
              <a:gd name="connsiteX3" fmla="*/ 5329265 w 7933554"/>
              <a:gd name="connsiteY3" fmla="*/ 6855958 h 6855958"/>
              <a:gd name="connsiteX4" fmla="*/ 4641906 w 7933554"/>
              <a:gd name="connsiteY4" fmla="*/ 6855958 h 6855958"/>
              <a:gd name="connsiteX5" fmla="*/ 1228369 w 7933554"/>
              <a:gd name="connsiteY5" fmla="*/ 6855958 h 6855958"/>
              <a:gd name="connsiteX6" fmla="*/ 3832656 w 7933554"/>
              <a:gd name="connsiteY6" fmla="*/ 4082143 h 685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3554" h="6855958">
                <a:moveTo>
                  <a:pt x="0" y="0"/>
                </a:moveTo>
                <a:lnTo>
                  <a:pt x="4100898" y="0"/>
                </a:lnTo>
                <a:lnTo>
                  <a:pt x="7933554" y="4082143"/>
                </a:lnTo>
                <a:lnTo>
                  <a:pt x="5329265" y="6855958"/>
                </a:lnTo>
                <a:lnTo>
                  <a:pt x="4641906" y="6855958"/>
                </a:lnTo>
                <a:lnTo>
                  <a:pt x="1228369" y="6855958"/>
                </a:lnTo>
                <a:lnTo>
                  <a:pt x="3832656" y="4082143"/>
                </a:lnTo>
                <a:close/>
              </a:path>
            </a:pathLst>
          </a:cu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7" name="Oval 16"/>
          <p:cNvSpPr/>
          <p:nvPr/>
        </p:nvSpPr>
        <p:spPr>
          <a:xfrm>
            <a:off x="-1016000" y="0"/>
            <a:ext cx="609600" cy="609600"/>
          </a:xfrm>
          <a:prstGeom prst="ellipse">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29193" y="2305617"/>
            <a:ext cx="4310296" cy="369332"/>
          </a:xfrm>
          <a:prstGeom prst="rect">
            <a:avLst/>
          </a:prstGeom>
          <a:noFill/>
        </p:spPr>
        <p:txBody>
          <a:bodyPr wrap="square" lIns="0" tIns="0" rIns="0" bIns="0" rtlCol="0" anchor="ctr">
            <a:spAutoFit/>
          </a:bodyPr>
          <a:lstStyle/>
          <a:p>
            <a:r>
              <a:rPr lang="en-US" sz="2400" b="1" dirty="0">
                <a:latin typeface="Century Gothic" charset="0"/>
                <a:ea typeface="Century Gothic" charset="0"/>
                <a:cs typeface="Century Gothic" charset="0"/>
              </a:rPr>
              <a:t>Startup Funding India</a:t>
            </a:r>
          </a:p>
        </p:txBody>
      </p:sp>
      <p:sp>
        <p:nvSpPr>
          <p:cNvPr id="19" name="Rectangle 18">
            <a:extLst>
              <a:ext uri="{FF2B5EF4-FFF2-40B4-BE49-F238E27FC236}">
                <a16:creationId xmlns:a16="http://schemas.microsoft.com/office/drawing/2014/main" id="{F924495C-FF96-42AD-A1D8-A5224187EC4E}"/>
              </a:ext>
            </a:extLst>
          </p:cNvPr>
          <p:cNvSpPr/>
          <p:nvPr/>
        </p:nvSpPr>
        <p:spPr>
          <a:xfrm>
            <a:off x="529193" y="3875275"/>
            <a:ext cx="4310296" cy="1477328"/>
          </a:xfrm>
          <a:prstGeom prst="rect">
            <a:avLst/>
          </a:prstGeom>
        </p:spPr>
        <p:txBody>
          <a:bodyPr wrap="square" lIns="0" tIns="0" rIns="0" bIns="0" anchor="ctr">
            <a:spAutoFit/>
          </a:bodyPr>
          <a:lstStyle/>
          <a:p>
            <a:r>
              <a:rPr lang="en-ID" sz="1600" dirty="0">
                <a:latin typeface="+mj-lt"/>
              </a:rPr>
              <a:t>This Presentation is consist of detailed key insight which I found about the funding which Indian start-up got in recent years. This presentation is consist of exploratory data analysis and trying to find some insight and present it in good visualization so it can be helpful for decision making.</a:t>
            </a:r>
          </a:p>
        </p:txBody>
      </p:sp>
    </p:spTree>
    <p:extLst>
      <p:ext uri="{BB962C8B-B14F-4D97-AF65-F5344CB8AC3E}">
        <p14:creationId xmlns:p14="http://schemas.microsoft.com/office/powerpoint/2010/main" val="111948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34448" y="0"/>
            <a:ext cx="10723105" cy="6858000"/>
            <a:chOff x="736648" y="0"/>
            <a:chExt cx="10723105" cy="6858000"/>
          </a:xfrm>
        </p:grpSpPr>
        <p:sp>
          <p:nvSpPr>
            <p:cNvPr id="13" name="Parallelogram 12"/>
            <p:cNvSpPr/>
            <p:nvPr/>
          </p:nvSpPr>
          <p:spPr>
            <a:xfrm flipH="1">
              <a:off x="736648" y="0"/>
              <a:ext cx="8375904" cy="6858000"/>
            </a:xfrm>
            <a:prstGeom prst="parallelogram">
              <a:avLst>
                <a:gd name="adj" fmla="val 52200"/>
              </a:avLst>
            </a:prstGeom>
            <a:solidFill>
              <a:srgbClr val="DA8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l="9200" t="18423" r="10794" b="15455"/>
            <a:stretch/>
          </p:blipFill>
          <p:spPr>
            <a:xfrm>
              <a:off x="2838042" y="0"/>
              <a:ext cx="8375904" cy="6858000"/>
            </a:xfrm>
            <a:custGeom>
              <a:avLst/>
              <a:gdLst>
                <a:gd name="connsiteX0" fmla="*/ 3579876 w 8375904"/>
                <a:gd name="connsiteY0" fmla="*/ 0 h 6858000"/>
                <a:gd name="connsiteX1" fmla="*/ 8375904 w 8375904"/>
                <a:gd name="connsiteY1" fmla="*/ 0 h 6858000"/>
                <a:gd name="connsiteX2" fmla="*/ 4796028 w 8375904"/>
                <a:gd name="connsiteY2" fmla="*/ 6858000 h 6858000"/>
                <a:gd name="connsiteX3" fmla="*/ 0 w 83759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75904" h="6858000">
                  <a:moveTo>
                    <a:pt x="3579876" y="0"/>
                  </a:moveTo>
                  <a:lnTo>
                    <a:pt x="8375904" y="0"/>
                  </a:lnTo>
                  <a:lnTo>
                    <a:pt x="4796028" y="6858000"/>
                  </a:lnTo>
                  <a:lnTo>
                    <a:pt x="0" y="6858000"/>
                  </a:lnTo>
                  <a:close/>
                </a:path>
              </a:pathLst>
            </a:custGeom>
            <a:noFill/>
            <a:ln>
              <a:noFill/>
            </a:ln>
          </p:spPr>
        </p:pic>
        <p:sp>
          <p:nvSpPr>
            <p:cNvPr id="4" name="Parallelogram 3"/>
            <p:cNvSpPr/>
            <p:nvPr/>
          </p:nvSpPr>
          <p:spPr>
            <a:xfrm>
              <a:off x="2838042" y="0"/>
              <a:ext cx="8375904" cy="6858000"/>
            </a:xfrm>
            <a:prstGeom prst="parallelogram">
              <a:avLst>
                <a:gd name="adj" fmla="val 52200"/>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53570" y="539162"/>
              <a:ext cx="2713144" cy="2031325"/>
            </a:xfrm>
            <a:prstGeom prst="rect">
              <a:avLst/>
            </a:prstGeom>
            <a:noFill/>
          </p:spPr>
          <p:txBody>
            <a:bodyPr wrap="square" lIns="0" tIns="0" rIns="0" bIns="0" rtlCol="0" anchor="ctr">
              <a:spAutoFit/>
            </a:bodyPr>
            <a:lstStyle/>
            <a:p>
              <a:r>
                <a:rPr lang="en-US" sz="6600" b="1" dirty="0">
                  <a:solidFill>
                    <a:schemeClr val="bg1"/>
                  </a:solidFill>
                  <a:latin typeface="Century Gothic" charset="0"/>
                  <a:ea typeface="Century Gothic" charset="0"/>
                  <a:cs typeface="Century Gothic" charset="0"/>
                </a:rPr>
                <a:t>THANK</a:t>
              </a:r>
            </a:p>
            <a:p>
              <a:r>
                <a:rPr lang="en-US" sz="6600" b="1" dirty="0">
                  <a:solidFill>
                    <a:schemeClr val="bg1"/>
                  </a:solidFill>
                  <a:latin typeface="Century Gothic" charset="0"/>
                  <a:ea typeface="Century Gothic" charset="0"/>
                  <a:cs typeface="Century Gothic" charset="0"/>
                </a:rPr>
                <a:t>YOU</a:t>
              </a:r>
            </a:p>
          </p:txBody>
        </p:sp>
        <p:sp>
          <p:nvSpPr>
            <p:cNvPr id="11" name="Chevron 10"/>
            <p:cNvSpPr/>
            <p:nvPr/>
          </p:nvSpPr>
          <p:spPr>
            <a:xfrm>
              <a:off x="8155025" y="0"/>
              <a:ext cx="3304728" cy="6858000"/>
            </a:xfrm>
            <a:prstGeom prst="chevron">
              <a:avLst>
                <a:gd name="adj" fmla="val 54570"/>
              </a:avLst>
            </a:prstGeom>
            <a:solidFill>
              <a:srgbClr val="DA8F4E">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79402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2531436" y="6088076"/>
            <a:ext cx="184731" cy="369332"/>
          </a:xfrm>
          <a:prstGeom prst="rect">
            <a:avLst/>
          </a:prstGeom>
          <a:noFill/>
        </p:spPr>
        <p:txBody>
          <a:bodyPr wrap="none" rtlCol="0">
            <a:spAutoFit/>
          </a:bodyPr>
          <a:lstStyle/>
          <a:p>
            <a:endParaRPr lang="en-US" dirty="0"/>
          </a:p>
        </p:txBody>
      </p:sp>
      <p:sp>
        <p:nvSpPr>
          <p:cNvPr id="6" name="Content Placeholder 5">
            <a:extLst>
              <a:ext uri="{FF2B5EF4-FFF2-40B4-BE49-F238E27FC236}">
                <a16:creationId xmlns:a16="http://schemas.microsoft.com/office/drawing/2014/main" id="{EC503B59-1AAC-47A8-B767-F732DD8E0516}"/>
              </a:ext>
            </a:extLst>
          </p:cNvPr>
          <p:cNvSpPr>
            <a:spLocks noGrp="1"/>
          </p:cNvSpPr>
          <p:nvPr>
            <p:ph idx="1"/>
          </p:nvPr>
        </p:nvSpPr>
        <p:spPr>
          <a:xfrm>
            <a:off x="530942" y="1740311"/>
            <a:ext cx="11130116" cy="4165968"/>
          </a:xfrm>
        </p:spPr>
        <p:txBody>
          <a:bodyPr/>
          <a:lstStyle/>
          <a:p>
            <a:r>
              <a:rPr lang="en-US" dirty="0"/>
              <a:t>The data consist of total 3044 startup which are started in India  from year 2015 to 2020.</a:t>
            </a:r>
          </a:p>
          <a:p>
            <a:r>
              <a:rPr lang="en-US" dirty="0"/>
              <a:t>The startup are consist of various verticals and different locations in which these startup are located and who are the investors who invest in this startup. </a:t>
            </a:r>
          </a:p>
          <a:p>
            <a:r>
              <a:rPr lang="en-US" dirty="0"/>
              <a:t>I use  ms-excel, python for data cleansing and matplotlib and tableau for data visualization.</a:t>
            </a:r>
          </a:p>
          <a:p>
            <a:endParaRPr lang="en-US" dirty="0"/>
          </a:p>
        </p:txBody>
      </p:sp>
      <p:sp>
        <p:nvSpPr>
          <p:cNvPr id="8" name="Slide Number Placeholder 7"/>
          <p:cNvSpPr>
            <a:spLocks noGrp="1"/>
          </p:cNvSpPr>
          <p:nvPr>
            <p:ph type="sldNum" sz="quarter" idx="12"/>
          </p:nvPr>
        </p:nvSpPr>
        <p:spPr/>
        <p:txBody>
          <a:bodyPr/>
          <a:lstStyle/>
          <a:p>
            <a:fld id="{420B1099-E721-E54F-9A56-8FD715DAFF88}" type="slidenum">
              <a:rPr lang="en-US" smtClean="0"/>
              <a:pPr/>
              <a:t>2</a:t>
            </a:fld>
            <a:endParaRPr lang="en-US" dirty="0"/>
          </a:p>
        </p:txBody>
      </p:sp>
      <p:sp>
        <p:nvSpPr>
          <p:cNvPr id="2" name="Title 1"/>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7793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41" y="2141828"/>
            <a:ext cx="3146113" cy="443198"/>
          </a:xfrm>
        </p:spPr>
        <p:txBody>
          <a:bodyPr wrap="square" lIns="0" tIns="0" rIns="0" bIns="0">
            <a:spAutoFit/>
          </a:bodyPr>
          <a:lstStyle/>
          <a:p>
            <a:pPr algn="l"/>
            <a:r>
              <a:rPr lang="en-US" sz="1600" dirty="0">
                <a:latin typeface="Times New Roman" panose="02020603050405020304" pitchFamily="18" charset="0"/>
                <a:cs typeface="Times New Roman" panose="02020603050405020304" pitchFamily="18" charset="0"/>
              </a:rPr>
              <a:t>Year wise Total count of startup which got funding.</a:t>
            </a:r>
          </a:p>
        </p:txBody>
      </p:sp>
      <p:sp>
        <p:nvSpPr>
          <p:cNvPr id="17" name="Rectangle 16">
            <a:extLst>
              <a:ext uri="{FF2B5EF4-FFF2-40B4-BE49-F238E27FC236}">
                <a16:creationId xmlns:a16="http://schemas.microsoft.com/office/drawing/2014/main" id="{F924495C-FF96-42AD-A1D8-A5224187EC4E}"/>
              </a:ext>
            </a:extLst>
          </p:cNvPr>
          <p:cNvSpPr/>
          <p:nvPr/>
        </p:nvSpPr>
        <p:spPr>
          <a:xfrm>
            <a:off x="4276725" y="5002404"/>
            <a:ext cx="7399338" cy="646331"/>
          </a:xfrm>
          <a:prstGeom prst="rect">
            <a:avLst/>
          </a:prstGeom>
        </p:spPr>
        <p:txBody>
          <a:bodyPr wrap="square" lIns="0" tIns="0" rIns="0" bIns="0" anchor="ctr">
            <a:spAutoFit/>
          </a:bodyPr>
          <a:lstStyle/>
          <a:p>
            <a:r>
              <a:rPr lang="en-ID" sz="1400" dirty="0">
                <a:latin typeface="+mj-lt"/>
              </a:rPr>
              <a:t>Maximum start-up got funding in year 2016.But the problem is that with upcoming years the funding for number of start-up is decreasing. The year 2019-2020 have make a huge impact on business and that is may be a reason why investors are reluctant to invest in more new </a:t>
            </a:r>
            <a:r>
              <a:rPr lang="en-ID" sz="1400" dirty="0" err="1">
                <a:latin typeface="+mj-lt"/>
              </a:rPr>
              <a:t>startups</a:t>
            </a:r>
            <a:r>
              <a:rPr lang="en-ID" sz="1400" dirty="0">
                <a:latin typeface="+mj-lt"/>
              </a:rPr>
              <a:t>.</a:t>
            </a:r>
          </a:p>
        </p:txBody>
      </p:sp>
      <p:sp>
        <p:nvSpPr>
          <p:cNvPr id="8" name="Slide Number Placeholder 7"/>
          <p:cNvSpPr>
            <a:spLocks noGrp="1"/>
          </p:cNvSpPr>
          <p:nvPr>
            <p:ph type="sldNum" sz="quarter" idx="12"/>
          </p:nvPr>
        </p:nvSpPr>
        <p:spPr/>
        <p:txBody>
          <a:bodyPr/>
          <a:lstStyle/>
          <a:p>
            <a:fld id="{420B1099-E721-E54F-9A56-8FD715DAFF88}" type="slidenum">
              <a:rPr lang="en-US" smtClean="0"/>
              <a:pPr/>
              <a:t>3</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ext uri="{D42A27DB-BD31-4B8C-83A1-F6EECF244321}">
                <p14:modId xmlns:p14="http://schemas.microsoft.com/office/powerpoint/2010/main" val="3863457641"/>
              </p:ext>
            </p:extLst>
          </p:nvPr>
        </p:nvGraphicFramePr>
        <p:xfrm>
          <a:off x="4276725" y="1159305"/>
          <a:ext cx="7384334" cy="33909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1076729" y="5002403"/>
            <a:ext cx="2486025" cy="215444"/>
          </a:xfrm>
          <a:prstGeom prst="rect">
            <a:avLst/>
          </a:prstGeom>
        </p:spPr>
        <p:txBody>
          <a:bodyPr wrap="square" lIns="0" tIns="0" rIns="0" bIns="0" anchor="ctr">
            <a:spAutoFit/>
          </a:bodyPr>
          <a:lstStyle/>
          <a:p>
            <a:r>
              <a:rPr lang="en-ID" sz="1400" dirty="0">
                <a:latin typeface="+mj-lt"/>
              </a:rPr>
              <a:t>. </a:t>
            </a:r>
          </a:p>
        </p:txBody>
      </p:sp>
      <p:sp>
        <p:nvSpPr>
          <p:cNvPr id="3" name="TextBox 2"/>
          <p:cNvSpPr txBox="1"/>
          <p:nvPr/>
        </p:nvSpPr>
        <p:spPr>
          <a:xfrm flipH="1">
            <a:off x="5561044" y="718415"/>
            <a:ext cx="5178490" cy="877163"/>
          </a:xfrm>
          <a:prstGeom prst="rect">
            <a:avLst/>
          </a:prstGeom>
          <a:noFill/>
        </p:spPr>
        <p:txBody>
          <a:bodyPr wrap="square" lIns="0" tIns="0" rIns="0" rtlCol="0" anchor="ctr">
            <a:spAutoFit/>
          </a:bodyPr>
          <a:lstStyle/>
          <a:p>
            <a:r>
              <a:rPr lang="en-IN" b="1" dirty="0">
                <a:latin typeface="+mj-lt"/>
              </a:rPr>
              <a:t>Total Number of start-up which got funding in different years.</a:t>
            </a:r>
          </a:p>
          <a:p>
            <a:endParaRPr lang="en-IN" dirty="0">
              <a:latin typeface="+mj-lt"/>
            </a:endParaRPr>
          </a:p>
        </p:txBody>
      </p:sp>
    </p:spTree>
    <p:extLst>
      <p:ext uri="{BB962C8B-B14F-4D97-AF65-F5344CB8AC3E}">
        <p14:creationId xmlns:p14="http://schemas.microsoft.com/office/powerpoint/2010/main" val="62992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41" y="2031029"/>
            <a:ext cx="3146113" cy="664797"/>
          </a:xfrm>
        </p:spPr>
        <p:txBody>
          <a:bodyPr wrap="square" lIns="0" tIns="0" rIns="0" bIns="0">
            <a:spAutoFit/>
          </a:bodyPr>
          <a:lstStyle/>
          <a:p>
            <a:pPr algn="l"/>
            <a:r>
              <a:rPr lang="en-US" sz="1600" dirty="0">
                <a:latin typeface="Times New Roman" panose="02020603050405020304" pitchFamily="18" charset="0"/>
                <a:cs typeface="Times New Roman" panose="02020603050405020304" pitchFamily="18" charset="0"/>
              </a:rPr>
              <a:t>Which Startup got maximum funding and how much much amount they got ?</a:t>
            </a:r>
          </a:p>
        </p:txBody>
      </p:sp>
      <p:sp>
        <p:nvSpPr>
          <p:cNvPr id="8" name="Slide Number Placeholder 7"/>
          <p:cNvSpPr>
            <a:spLocks noGrp="1"/>
          </p:cNvSpPr>
          <p:nvPr>
            <p:ph type="sldNum" sz="quarter" idx="12"/>
          </p:nvPr>
        </p:nvSpPr>
        <p:spPr/>
        <p:txBody>
          <a:bodyPr/>
          <a:lstStyle/>
          <a:p>
            <a:fld id="{420B1099-E721-E54F-9A56-8FD715DAFF88}" type="slidenum">
              <a:rPr lang="en-US" smtClean="0"/>
              <a:pPr/>
              <a:t>4</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ext uri="{D42A27DB-BD31-4B8C-83A1-F6EECF244321}">
                <p14:modId xmlns:p14="http://schemas.microsoft.com/office/powerpoint/2010/main" val="1750766702"/>
              </p:ext>
            </p:extLst>
          </p:nvPr>
        </p:nvGraphicFramePr>
        <p:xfrm>
          <a:off x="4276725" y="1159305"/>
          <a:ext cx="7384334" cy="33909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515988" y="4633072"/>
            <a:ext cx="2486025" cy="738664"/>
          </a:xfrm>
          <a:prstGeom prst="rect">
            <a:avLst/>
          </a:prstGeom>
        </p:spPr>
        <p:txBody>
          <a:bodyPr wrap="square" lIns="0" tIns="0" rIns="0" bIns="0" anchor="ctr">
            <a:spAutoFit/>
          </a:bodyPr>
          <a:lstStyle/>
          <a:p>
            <a:r>
              <a:rPr lang="en-ID" sz="1600" b="1" dirty="0">
                <a:latin typeface="Times New Roman" panose="02020603050405020304" pitchFamily="18" charset="0"/>
                <a:cs typeface="Times New Roman" panose="02020603050405020304" pitchFamily="18" charset="0"/>
              </a:rPr>
              <a:t>Which Start-up got minimum funding and how much amount they got?</a:t>
            </a:r>
          </a:p>
        </p:txBody>
      </p:sp>
      <p:sp>
        <p:nvSpPr>
          <p:cNvPr id="3" name="TextBox 2"/>
          <p:cNvSpPr txBox="1"/>
          <p:nvPr/>
        </p:nvSpPr>
        <p:spPr>
          <a:xfrm flipH="1">
            <a:off x="5738326" y="1924846"/>
            <a:ext cx="5178490" cy="877163"/>
          </a:xfrm>
          <a:prstGeom prst="rect">
            <a:avLst/>
          </a:prstGeom>
          <a:noFill/>
        </p:spPr>
        <p:txBody>
          <a:bodyPr wrap="square" lIns="0" tIns="0" rIns="0" rtlCol="0" anchor="ctr">
            <a:spAutoFit/>
          </a:bodyPr>
          <a:lstStyle/>
          <a:p>
            <a:r>
              <a:rPr lang="en-IN" dirty="0">
                <a:latin typeface="+mj-lt"/>
              </a:rPr>
              <a:t>Rapido Bike taxi got maximum funding of 3900000000 USD. The industry sector in which it is working is Transport and city is Bengaluru.</a:t>
            </a:r>
          </a:p>
        </p:txBody>
      </p:sp>
      <p:sp>
        <p:nvSpPr>
          <p:cNvPr id="5" name="TextBox 4"/>
          <p:cNvSpPr txBox="1"/>
          <p:nvPr/>
        </p:nvSpPr>
        <p:spPr>
          <a:xfrm flipH="1">
            <a:off x="5738322" y="4490410"/>
            <a:ext cx="5314619" cy="877163"/>
          </a:xfrm>
          <a:prstGeom prst="rect">
            <a:avLst/>
          </a:prstGeom>
          <a:noFill/>
        </p:spPr>
        <p:txBody>
          <a:bodyPr wrap="square" lIns="0" tIns="0" rIns="0" rtlCol="0" anchor="ctr">
            <a:spAutoFit/>
          </a:bodyPr>
          <a:lstStyle/>
          <a:p>
            <a:r>
              <a:rPr lang="en-IN" dirty="0">
                <a:latin typeface="+mj-lt"/>
              </a:rPr>
              <a:t>Hostel Dunia,Play your sport,yo grad got minimum funding of 16000 USD.The industry sector are not mentioned.</a:t>
            </a:r>
          </a:p>
        </p:txBody>
      </p:sp>
    </p:spTree>
    <p:extLst>
      <p:ext uri="{BB962C8B-B14F-4D97-AF65-F5344CB8AC3E}">
        <p14:creationId xmlns:p14="http://schemas.microsoft.com/office/powerpoint/2010/main" val="316614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42" y="2141828"/>
            <a:ext cx="2393234" cy="443198"/>
          </a:xfrm>
        </p:spPr>
        <p:txBody>
          <a:bodyPr wrap="square" lIns="0" tIns="0" rIns="0" bIns="0">
            <a:spAutoFit/>
          </a:bodyPr>
          <a:lstStyle/>
          <a:p>
            <a:pPr algn="l"/>
            <a:r>
              <a:rPr lang="en-US" sz="1600" dirty="0">
                <a:latin typeface="Times New Roman" panose="02020603050405020304" pitchFamily="18" charset="0"/>
                <a:cs typeface="Times New Roman" panose="02020603050405020304" pitchFamily="18" charset="0"/>
              </a:rPr>
              <a:t>Year wise Total count of startup which got funding.</a:t>
            </a:r>
          </a:p>
        </p:txBody>
      </p:sp>
      <p:sp>
        <p:nvSpPr>
          <p:cNvPr id="17" name="Rectangle 16">
            <a:extLst>
              <a:ext uri="{FF2B5EF4-FFF2-40B4-BE49-F238E27FC236}">
                <a16:creationId xmlns:a16="http://schemas.microsoft.com/office/drawing/2014/main" id="{F924495C-FF96-42AD-A1D8-A5224187EC4E}"/>
              </a:ext>
            </a:extLst>
          </p:cNvPr>
          <p:cNvSpPr/>
          <p:nvPr/>
        </p:nvSpPr>
        <p:spPr>
          <a:xfrm>
            <a:off x="3952875" y="5110126"/>
            <a:ext cx="7723188" cy="430887"/>
          </a:xfrm>
          <a:prstGeom prst="rect">
            <a:avLst/>
          </a:prstGeom>
        </p:spPr>
        <p:txBody>
          <a:bodyPr wrap="square" lIns="0" tIns="0" rIns="0" bIns="0" anchor="ctr">
            <a:spAutoFit/>
          </a:bodyPr>
          <a:lstStyle/>
          <a:p>
            <a:r>
              <a:rPr lang="en-ID" sz="1400" dirty="0">
                <a:latin typeface="+mj-lt"/>
              </a:rPr>
              <a:t>The highest number of start-up which got funding is in month of July of year 2015.The average number of start-up are around 40 every month which got funding.</a:t>
            </a:r>
          </a:p>
        </p:txBody>
      </p:sp>
      <p:sp>
        <p:nvSpPr>
          <p:cNvPr id="8" name="Slide Number Placeholder 7"/>
          <p:cNvSpPr>
            <a:spLocks noGrp="1"/>
          </p:cNvSpPr>
          <p:nvPr>
            <p:ph type="sldNum" sz="quarter" idx="12"/>
          </p:nvPr>
        </p:nvSpPr>
        <p:spPr/>
        <p:txBody>
          <a:bodyPr/>
          <a:lstStyle/>
          <a:p>
            <a:fld id="{420B1099-E721-E54F-9A56-8FD715DAFF88}" type="slidenum">
              <a:rPr lang="en-US" smtClean="0"/>
              <a:pPr/>
              <a:t>5</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ext uri="{D42A27DB-BD31-4B8C-83A1-F6EECF244321}">
                <p14:modId xmlns:p14="http://schemas.microsoft.com/office/powerpoint/2010/main" val="977817793"/>
              </p:ext>
            </p:extLst>
          </p:nvPr>
        </p:nvGraphicFramePr>
        <p:xfrm>
          <a:off x="4276725" y="1159305"/>
          <a:ext cx="7384334" cy="339090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1076729" y="5002403"/>
            <a:ext cx="2486025" cy="215444"/>
          </a:xfrm>
          <a:prstGeom prst="rect">
            <a:avLst/>
          </a:prstGeom>
        </p:spPr>
        <p:txBody>
          <a:bodyPr wrap="square" lIns="0" tIns="0" rIns="0" bIns="0" anchor="ctr">
            <a:spAutoFit/>
          </a:bodyPr>
          <a:lstStyle/>
          <a:p>
            <a:r>
              <a:rPr lang="en-ID" sz="1400" dirty="0">
                <a:latin typeface="+mj-lt"/>
              </a:rPr>
              <a:t>. </a:t>
            </a:r>
          </a:p>
        </p:txBody>
      </p:sp>
      <p:sp>
        <p:nvSpPr>
          <p:cNvPr id="3" name="TextBox 2"/>
          <p:cNvSpPr txBox="1"/>
          <p:nvPr/>
        </p:nvSpPr>
        <p:spPr>
          <a:xfrm flipH="1">
            <a:off x="5561044" y="718415"/>
            <a:ext cx="5178490" cy="877163"/>
          </a:xfrm>
          <a:prstGeom prst="rect">
            <a:avLst/>
          </a:prstGeom>
          <a:noFill/>
        </p:spPr>
        <p:txBody>
          <a:bodyPr wrap="square" lIns="0" tIns="0" rIns="0" rtlCol="0" anchor="ctr">
            <a:spAutoFit/>
          </a:bodyPr>
          <a:lstStyle/>
          <a:p>
            <a:r>
              <a:rPr lang="en-IN" b="1" dirty="0">
                <a:latin typeface="+mj-lt"/>
              </a:rPr>
              <a:t>Total Number of start-up which got funding in different months-year wise.</a:t>
            </a:r>
          </a:p>
          <a:p>
            <a:endParaRPr lang="en-IN" dirty="0">
              <a:latin typeface="+mj-lt"/>
            </a:endParaRPr>
          </a:p>
        </p:txBody>
      </p:sp>
      <p:pic>
        <p:nvPicPr>
          <p:cNvPr id="4" name="Picture 3"/>
          <p:cNvPicPr>
            <a:picLocks noChangeAspect="1"/>
          </p:cNvPicPr>
          <p:nvPr/>
        </p:nvPicPr>
        <p:blipFill>
          <a:blip r:embed="rId4"/>
          <a:stretch>
            <a:fillRect/>
          </a:stretch>
        </p:blipFill>
        <p:spPr>
          <a:xfrm>
            <a:off x="3162300" y="1352550"/>
            <a:ext cx="8886825" cy="3649853"/>
          </a:xfrm>
          <a:prstGeom prst="rect">
            <a:avLst/>
          </a:prstGeom>
        </p:spPr>
      </p:pic>
    </p:spTree>
    <p:extLst>
      <p:ext uri="{BB962C8B-B14F-4D97-AF65-F5344CB8AC3E}">
        <p14:creationId xmlns:p14="http://schemas.microsoft.com/office/powerpoint/2010/main" val="409820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24495C-FF96-42AD-A1D8-A5224187EC4E}"/>
              </a:ext>
            </a:extLst>
          </p:cNvPr>
          <p:cNvSpPr/>
          <p:nvPr/>
        </p:nvSpPr>
        <p:spPr>
          <a:xfrm>
            <a:off x="1076729" y="5431125"/>
            <a:ext cx="7723188" cy="553998"/>
          </a:xfrm>
          <a:prstGeom prst="rect">
            <a:avLst/>
          </a:prstGeom>
        </p:spPr>
        <p:txBody>
          <a:bodyPr wrap="square" lIns="0" tIns="0" rIns="0" bIns="0" anchor="ctr">
            <a:spAutoFit/>
          </a:bodyPr>
          <a:lstStyle/>
          <a:p>
            <a:r>
              <a:rPr lang="en-ID" dirty="0">
                <a:latin typeface="+mj-lt"/>
              </a:rPr>
              <a:t>Clearly it is found that Ola cabs,swiggy got maximum number of funding in this years followed by paytm. </a:t>
            </a:r>
          </a:p>
        </p:txBody>
      </p:sp>
      <p:sp>
        <p:nvSpPr>
          <p:cNvPr id="8" name="Slide Number Placeholder 7"/>
          <p:cNvSpPr>
            <a:spLocks noGrp="1"/>
          </p:cNvSpPr>
          <p:nvPr>
            <p:ph type="sldNum" sz="quarter" idx="12"/>
          </p:nvPr>
        </p:nvSpPr>
        <p:spPr/>
        <p:txBody>
          <a:bodyPr/>
          <a:lstStyle/>
          <a:p>
            <a:fld id="{420B1099-E721-E54F-9A56-8FD715DAFF88}" type="slidenum">
              <a:rPr lang="en-US" smtClean="0"/>
              <a:pPr/>
              <a:t>6</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ext uri="{D42A27DB-BD31-4B8C-83A1-F6EECF244321}">
                <p14:modId xmlns:p14="http://schemas.microsoft.com/office/powerpoint/2010/main" val="2607640611"/>
              </p:ext>
            </p:extLst>
          </p:nvPr>
        </p:nvGraphicFramePr>
        <p:xfrm>
          <a:off x="839756" y="1175657"/>
          <a:ext cx="10821304" cy="404219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1076729" y="5002403"/>
            <a:ext cx="2486025" cy="215444"/>
          </a:xfrm>
          <a:prstGeom prst="rect">
            <a:avLst/>
          </a:prstGeom>
        </p:spPr>
        <p:txBody>
          <a:bodyPr wrap="square" lIns="0" tIns="0" rIns="0" bIns="0" anchor="ctr">
            <a:spAutoFit/>
          </a:bodyPr>
          <a:lstStyle/>
          <a:p>
            <a:r>
              <a:rPr lang="en-ID" sz="1400" dirty="0">
                <a:latin typeface="+mj-lt"/>
              </a:rPr>
              <a:t>. </a:t>
            </a:r>
          </a:p>
        </p:txBody>
      </p:sp>
      <p:sp>
        <p:nvSpPr>
          <p:cNvPr id="3" name="TextBox 2"/>
          <p:cNvSpPr txBox="1"/>
          <p:nvPr/>
        </p:nvSpPr>
        <p:spPr>
          <a:xfrm flipH="1">
            <a:off x="2565918" y="423376"/>
            <a:ext cx="6565447" cy="600164"/>
          </a:xfrm>
          <a:prstGeom prst="rect">
            <a:avLst/>
          </a:prstGeom>
          <a:noFill/>
        </p:spPr>
        <p:txBody>
          <a:bodyPr wrap="square" lIns="0" tIns="0" rIns="0" rtlCol="0" anchor="ctr">
            <a:spAutoFit/>
          </a:bodyPr>
          <a:lstStyle/>
          <a:p>
            <a:r>
              <a:rPr lang="en-IN" b="1" dirty="0">
                <a:latin typeface="+mj-lt"/>
              </a:rPr>
              <a:t>Total 20 Start-up which got Maximum Number of funding.</a:t>
            </a:r>
          </a:p>
          <a:p>
            <a:endParaRPr lang="en-IN" dirty="0">
              <a:latin typeface="+mj-lt"/>
            </a:endParaRPr>
          </a:p>
        </p:txBody>
      </p:sp>
    </p:spTree>
    <p:extLst>
      <p:ext uri="{BB962C8B-B14F-4D97-AF65-F5344CB8AC3E}">
        <p14:creationId xmlns:p14="http://schemas.microsoft.com/office/powerpoint/2010/main" val="326924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24495C-FF96-42AD-A1D8-A5224187EC4E}"/>
              </a:ext>
            </a:extLst>
          </p:cNvPr>
          <p:cNvSpPr/>
          <p:nvPr/>
        </p:nvSpPr>
        <p:spPr>
          <a:xfrm>
            <a:off x="1076729" y="5431125"/>
            <a:ext cx="7723188" cy="553998"/>
          </a:xfrm>
          <a:prstGeom prst="rect">
            <a:avLst/>
          </a:prstGeom>
        </p:spPr>
        <p:txBody>
          <a:bodyPr wrap="square" lIns="0" tIns="0" rIns="0" bIns="0" anchor="ctr">
            <a:spAutoFit/>
          </a:bodyPr>
          <a:lstStyle/>
          <a:p>
            <a:r>
              <a:rPr lang="en-ID" dirty="0">
                <a:latin typeface="+mj-lt"/>
              </a:rPr>
              <a:t>Clearly it is found that Ola cabs,swiggy got maximum number of funding in this years followed by paytm. </a:t>
            </a:r>
          </a:p>
        </p:txBody>
      </p:sp>
      <p:sp>
        <p:nvSpPr>
          <p:cNvPr id="8" name="Slide Number Placeholder 7"/>
          <p:cNvSpPr>
            <a:spLocks noGrp="1"/>
          </p:cNvSpPr>
          <p:nvPr>
            <p:ph type="sldNum" sz="quarter" idx="12"/>
          </p:nvPr>
        </p:nvSpPr>
        <p:spPr/>
        <p:txBody>
          <a:bodyPr/>
          <a:lstStyle/>
          <a:p>
            <a:fld id="{420B1099-E721-E54F-9A56-8FD715DAFF88}" type="slidenum">
              <a:rPr lang="en-US" smtClean="0"/>
              <a:pPr/>
              <a:t>7</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nvPr>
        </p:nvGraphicFramePr>
        <p:xfrm>
          <a:off x="839756" y="1175657"/>
          <a:ext cx="10821304" cy="404219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1076729" y="5002403"/>
            <a:ext cx="2486025" cy="215444"/>
          </a:xfrm>
          <a:prstGeom prst="rect">
            <a:avLst/>
          </a:prstGeom>
        </p:spPr>
        <p:txBody>
          <a:bodyPr wrap="square" lIns="0" tIns="0" rIns="0" bIns="0" anchor="ctr">
            <a:spAutoFit/>
          </a:bodyPr>
          <a:lstStyle/>
          <a:p>
            <a:r>
              <a:rPr lang="en-ID" sz="1400" dirty="0">
                <a:latin typeface="+mj-lt"/>
              </a:rPr>
              <a:t>. </a:t>
            </a:r>
          </a:p>
        </p:txBody>
      </p:sp>
      <p:sp>
        <p:nvSpPr>
          <p:cNvPr id="3" name="TextBox 2"/>
          <p:cNvSpPr txBox="1"/>
          <p:nvPr/>
        </p:nvSpPr>
        <p:spPr>
          <a:xfrm flipH="1">
            <a:off x="2565918" y="423376"/>
            <a:ext cx="6565447" cy="600164"/>
          </a:xfrm>
          <a:prstGeom prst="rect">
            <a:avLst/>
          </a:prstGeom>
          <a:noFill/>
        </p:spPr>
        <p:txBody>
          <a:bodyPr wrap="square" lIns="0" tIns="0" rIns="0" rtlCol="0" anchor="ctr">
            <a:spAutoFit/>
          </a:bodyPr>
          <a:lstStyle/>
          <a:p>
            <a:r>
              <a:rPr lang="en-IN" b="1" dirty="0">
                <a:latin typeface="+mj-lt"/>
              </a:rPr>
              <a:t>Total 20 Start-up which got Maximum Number of funding.</a:t>
            </a:r>
          </a:p>
          <a:p>
            <a:endParaRPr lang="en-IN" dirty="0">
              <a:latin typeface="+mj-lt"/>
            </a:endParaRPr>
          </a:p>
        </p:txBody>
      </p:sp>
    </p:spTree>
    <p:extLst>
      <p:ext uri="{BB962C8B-B14F-4D97-AF65-F5344CB8AC3E}">
        <p14:creationId xmlns:p14="http://schemas.microsoft.com/office/powerpoint/2010/main" val="338433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24495C-FF96-42AD-A1D8-A5224187EC4E}"/>
              </a:ext>
            </a:extLst>
          </p:cNvPr>
          <p:cNvSpPr/>
          <p:nvPr/>
        </p:nvSpPr>
        <p:spPr>
          <a:xfrm>
            <a:off x="1076729" y="5431125"/>
            <a:ext cx="7723188" cy="553998"/>
          </a:xfrm>
          <a:prstGeom prst="rect">
            <a:avLst/>
          </a:prstGeom>
        </p:spPr>
        <p:txBody>
          <a:bodyPr wrap="square" lIns="0" tIns="0" rIns="0" bIns="0" anchor="ctr">
            <a:spAutoFit/>
          </a:bodyPr>
          <a:lstStyle/>
          <a:p>
            <a:r>
              <a:rPr lang="en-ID" dirty="0">
                <a:latin typeface="+mj-lt"/>
              </a:rPr>
              <a:t>Consumer Internet industry companies type of company got maximum funding followed by technology, ecommerce</a:t>
            </a:r>
          </a:p>
        </p:txBody>
      </p:sp>
      <p:sp>
        <p:nvSpPr>
          <p:cNvPr id="8" name="Slide Number Placeholder 7"/>
          <p:cNvSpPr>
            <a:spLocks noGrp="1"/>
          </p:cNvSpPr>
          <p:nvPr>
            <p:ph type="sldNum" sz="quarter" idx="12"/>
          </p:nvPr>
        </p:nvSpPr>
        <p:spPr/>
        <p:txBody>
          <a:bodyPr/>
          <a:lstStyle/>
          <a:p>
            <a:fld id="{420B1099-E721-E54F-9A56-8FD715DAFF88}" type="slidenum">
              <a:rPr lang="en-US" smtClean="0"/>
              <a:pPr/>
              <a:t>8</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ext uri="{D42A27DB-BD31-4B8C-83A1-F6EECF244321}">
                <p14:modId xmlns:p14="http://schemas.microsoft.com/office/powerpoint/2010/main" val="3115784278"/>
              </p:ext>
            </p:extLst>
          </p:nvPr>
        </p:nvGraphicFramePr>
        <p:xfrm>
          <a:off x="839756" y="1236817"/>
          <a:ext cx="10821304" cy="3981029"/>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1076729" y="5002403"/>
            <a:ext cx="2486025" cy="215444"/>
          </a:xfrm>
          <a:prstGeom prst="rect">
            <a:avLst/>
          </a:prstGeom>
        </p:spPr>
        <p:txBody>
          <a:bodyPr wrap="square" lIns="0" tIns="0" rIns="0" bIns="0" anchor="ctr">
            <a:spAutoFit/>
          </a:bodyPr>
          <a:lstStyle/>
          <a:p>
            <a:r>
              <a:rPr lang="en-ID" sz="1400" dirty="0">
                <a:latin typeface="+mj-lt"/>
              </a:rPr>
              <a:t>. </a:t>
            </a:r>
          </a:p>
        </p:txBody>
      </p:sp>
      <p:sp>
        <p:nvSpPr>
          <p:cNvPr id="3" name="TextBox 2"/>
          <p:cNvSpPr txBox="1"/>
          <p:nvPr/>
        </p:nvSpPr>
        <p:spPr>
          <a:xfrm flipH="1">
            <a:off x="2565917" y="423376"/>
            <a:ext cx="6997960" cy="600164"/>
          </a:xfrm>
          <a:prstGeom prst="rect">
            <a:avLst/>
          </a:prstGeom>
          <a:noFill/>
        </p:spPr>
        <p:txBody>
          <a:bodyPr wrap="square" lIns="0" tIns="0" rIns="0" rtlCol="0" anchor="ctr">
            <a:spAutoFit/>
          </a:bodyPr>
          <a:lstStyle/>
          <a:p>
            <a:pPr algn="ctr"/>
            <a:r>
              <a:rPr lang="en-IN" b="1" dirty="0">
                <a:latin typeface="+mj-lt"/>
              </a:rPr>
              <a:t>Which type of Start-ups getting more funding's.</a:t>
            </a:r>
          </a:p>
          <a:p>
            <a:pPr algn="ctr"/>
            <a:endParaRPr lang="en-IN" dirty="0">
              <a:latin typeface="+mj-lt"/>
            </a:endParaRPr>
          </a:p>
        </p:txBody>
      </p:sp>
    </p:spTree>
    <p:extLst>
      <p:ext uri="{BB962C8B-B14F-4D97-AF65-F5344CB8AC3E}">
        <p14:creationId xmlns:p14="http://schemas.microsoft.com/office/powerpoint/2010/main" val="345683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24495C-FF96-42AD-A1D8-A5224187EC4E}"/>
              </a:ext>
            </a:extLst>
          </p:cNvPr>
          <p:cNvSpPr/>
          <p:nvPr/>
        </p:nvSpPr>
        <p:spPr>
          <a:xfrm>
            <a:off x="1076729" y="5431125"/>
            <a:ext cx="7723188" cy="553998"/>
          </a:xfrm>
          <a:prstGeom prst="rect">
            <a:avLst/>
          </a:prstGeom>
        </p:spPr>
        <p:txBody>
          <a:bodyPr wrap="square" lIns="0" tIns="0" rIns="0" bIns="0" anchor="ctr">
            <a:spAutoFit/>
          </a:bodyPr>
          <a:lstStyle/>
          <a:p>
            <a:r>
              <a:rPr lang="en-ID" dirty="0">
                <a:latin typeface="+mj-lt"/>
              </a:rPr>
              <a:t>Clearly Bangalore has maximum number of start-up around 841 followed by Mumbai 567.</a:t>
            </a:r>
          </a:p>
        </p:txBody>
      </p:sp>
      <p:sp>
        <p:nvSpPr>
          <p:cNvPr id="8" name="Slide Number Placeholder 7"/>
          <p:cNvSpPr>
            <a:spLocks noGrp="1"/>
          </p:cNvSpPr>
          <p:nvPr>
            <p:ph type="sldNum" sz="quarter" idx="12"/>
          </p:nvPr>
        </p:nvSpPr>
        <p:spPr/>
        <p:txBody>
          <a:bodyPr/>
          <a:lstStyle/>
          <a:p>
            <a:fld id="{420B1099-E721-E54F-9A56-8FD715DAFF88}" type="slidenum">
              <a:rPr lang="en-US" smtClean="0"/>
              <a:pPr/>
              <a:t>9</a:t>
            </a:fld>
            <a:endParaRPr lang="en-US" dirty="0"/>
          </a:p>
        </p:txBody>
      </p:sp>
      <p:graphicFrame>
        <p:nvGraphicFramePr>
          <p:cNvPr id="6" name="Chart 5">
            <a:extLst>
              <a:ext uri="{FF2B5EF4-FFF2-40B4-BE49-F238E27FC236}">
                <a16:creationId xmlns:a16="http://schemas.microsoft.com/office/drawing/2014/main" id="{19B986D6-1B12-44E3-8A22-281F7BA871BC}"/>
              </a:ext>
            </a:extLst>
          </p:cNvPr>
          <p:cNvGraphicFramePr/>
          <p:nvPr>
            <p:extLst>
              <p:ext uri="{D42A27DB-BD31-4B8C-83A1-F6EECF244321}">
                <p14:modId xmlns:p14="http://schemas.microsoft.com/office/powerpoint/2010/main" val="2866332077"/>
              </p:ext>
            </p:extLst>
          </p:nvPr>
        </p:nvGraphicFramePr>
        <p:xfrm>
          <a:off x="5169160" y="1101013"/>
          <a:ext cx="6680718" cy="4116834"/>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5DEBCA18-C660-499C-A13A-BC03AFD17361}"/>
              </a:ext>
            </a:extLst>
          </p:cNvPr>
          <p:cNvSpPr/>
          <p:nvPr/>
        </p:nvSpPr>
        <p:spPr>
          <a:xfrm>
            <a:off x="1076729" y="5002403"/>
            <a:ext cx="2486025" cy="215444"/>
          </a:xfrm>
          <a:prstGeom prst="rect">
            <a:avLst/>
          </a:prstGeom>
        </p:spPr>
        <p:txBody>
          <a:bodyPr wrap="square" lIns="0" tIns="0" rIns="0" bIns="0" anchor="ctr">
            <a:spAutoFit/>
          </a:bodyPr>
          <a:lstStyle/>
          <a:p>
            <a:r>
              <a:rPr lang="en-ID" sz="1400" dirty="0">
                <a:latin typeface="+mj-lt"/>
              </a:rPr>
              <a:t>. </a:t>
            </a:r>
          </a:p>
        </p:txBody>
      </p:sp>
      <p:sp>
        <p:nvSpPr>
          <p:cNvPr id="3" name="TextBox 2"/>
          <p:cNvSpPr txBox="1"/>
          <p:nvPr/>
        </p:nvSpPr>
        <p:spPr>
          <a:xfrm flipH="1">
            <a:off x="2565917" y="308157"/>
            <a:ext cx="6997960" cy="600164"/>
          </a:xfrm>
          <a:prstGeom prst="rect">
            <a:avLst/>
          </a:prstGeom>
          <a:noFill/>
        </p:spPr>
        <p:txBody>
          <a:bodyPr wrap="square" lIns="0" tIns="0" rIns="0" rtlCol="0" anchor="ctr">
            <a:spAutoFit/>
          </a:bodyPr>
          <a:lstStyle/>
          <a:p>
            <a:pPr algn="ctr"/>
            <a:r>
              <a:rPr lang="en-IN" b="1" dirty="0">
                <a:latin typeface="+mj-lt"/>
              </a:rPr>
              <a:t>How Start-ups are distributed in different cities of India.</a:t>
            </a:r>
          </a:p>
          <a:p>
            <a:pPr algn="ctr"/>
            <a:endParaRPr lang="en-IN" dirty="0">
              <a:latin typeface="+mj-lt"/>
            </a:endParaRPr>
          </a:p>
        </p:txBody>
      </p:sp>
      <p:pic>
        <p:nvPicPr>
          <p:cNvPr id="4" name="Picture 3"/>
          <p:cNvPicPr>
            <a:picLocks noChangeAspect="1"/>
          </p:cNvPicPr>
          <p:nvPr/>
        </p:nvPicPr>
        <p:blipFill>
          <a:blip r:embed="rId4"/>
          <a:stretch>
            <a:fillRect/>
          </a:stretch>
        </p:blipFill>
        <p:spPr>
          <a:xfrm>
            <a:off x="312962" y="793102"/>
            <a:ext cx="3988450" cy="4424745"/>
          </a:xfrm>
          <a:prstGeom prst="rect">
            <a:avLst/>
          </a:prstGeom>
        </p:spPr>
      </p:pic>
    </p:spTree>
    <p:extLst>
      <p:ext uri="{BB962C8B-B14F-4D97-AF65-F5344CB8AC3E}">
        <p14:creationId xmlns:p14="http://schemas.microsoft.com/office/powerpoint/2010/main" val="3944013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A8F4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rtlCol="0" anchor="ctr">
        <a:spAutoFit/>
      </a:bodyPr>
      <a:lstStyle>
        <a:defPPr>
          <a:defRPr dirty="0" smtClean="0">
            <a:latin typeface="+mj-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455</Words>
  <Application>Microsoft Office PowerPoint</Application>
  <PresentationFormat>Widescreen</PresentationFormat>
  <Paragraphs>59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Gothic</vt:lpstr>
      <vt:lpstr>Times New Roman</vt:lpstr>
      <vt:lpstr>Office Theme</vt:lpstr>
      <vt:lpstr>PowerPoint Presentation</vt:lpstr>
      <vt:lpstr>Introduction</vt:lpstr>
      <vt:lpstr>Year wise Total count of startup which got funding.</vt:lpstr>
      <vt:lpstr>Which Startup got maximum funding and how much much amount they got ?</vt:lpstr>
      <vt:lpstr>Year wise Total count of startup which got funding.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rishabh</cp:lastModifiedBy>
  <cp:revision>152</cp:revision>
  <dcterms:created xsi:type="dcterms:W3CDTF">2020-04-01T02:33:26Z</dcterms:created>
  <dcterms:modified xsi:type="dcterms:W3CDTF">2020-08-16T10:32:14Z</dcterms:modified>
</cp:coreProperties>
</file>