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756a74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756a74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756a74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756a74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756a74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6756a74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6756a74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6756a7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6756a742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6756a742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6756a742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6756a742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6756a7424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6756a7424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6756a74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6756a74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756a742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756a742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756a742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756a742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756a74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6756a74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igitalinformationworld.com/2019/01/most-popular-global-social-networks-apps-infographic.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lifewire.com/reasons-why-whatsapp-is-popular-342637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3733" y="238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000000"/>
                </a:solidFill>
                <a:latin typeface="Times New Roman"/>
                <a:ea typeface="Times New Roman"/>
                <a:cs typeface="Times New Roman"/>
                <a:sym typeface="Times New Roman"/>
              </a:rPr>
              <a:t>SWIFT</a:t>
            </a:r>
            <a:endParaRPr b="1" sz="6000">
              <a:solidFill>
                <a:srgbClr val="000000"/>
              </a:solidFill>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mic Sans MS"/>
                <a:ea typeface="Comic Sans MS"/>
                <a:cs typeface="Comic Sans MS"/>
                <a:sym typeface="Comic Sans MS"/>
              </a:rPr>
              <a:t>Project initiated by:-</a:t>
            </a:r>
            <a:endParaRPr sz="2000">
              <a:latin typeface="Comic Sans MS"/>
              <a:ea typeface="Comic Sans MS"/>
              <a:cs typeface="Comic Sans MS"/>
              <a:sym typeface="Comic Sans MS"/>
            </a:endParaRPr>
          </a:p>
          <a:p>
            <a:pPr indent="457200" lvl="0" marL="1828800" rtl="0" algn="ctr">
              <a:spcBef>
                <a:spcPts val="0"/>
              </a:spcBef>
              <a:spcAft>
                <a:spcPts val="0"/>
              </a:spcAft>
              <a:buNone/>
            </a:pPr>
            <a:r>
              <a:rPr lang="en" sz="2000">
                <a:latin typeface="Comic Sans MS"/>
                <a:ea typeface="Comic Sans MS"/>
                <a:cs typeface="Comic Sans MS"/>
                <a:sym typeface="Comic Sans MS"/>
              </a:rPr>
              <a:t>Preyas Jaiswal</a:t>
            </a:r>
            <a:endParaRPr sz="2000">
              <a:latin typeface="Comic Sans MS"/>
              <a:ea typeface="Comic Sans MS"/>
              <a:cs typeface="Comic Sans MS"/>
              <a:sym typeface="Comic Sans MS"/>
            </a:endParaRPr>
          </a:p>
          <a:p>
            <a:pPr indent="0" lvl="0" marL="4114800" rtl="0" algn="l">
              <a:spcBef>
                <a:spcPts val="0"/>
              </a:spcBef>
              <a:spcAft>
                <a:spcPts val="0"/>
              </a:spcAft>
              <a:buClr>
                <a:schemeClr val="dk1"/>
              </a:buClr>
              <a:buSzPts val="1100"/>
              <a:buFont typeface="Arial"/>
              <a:buNone/>
            </a:pPr>
            <a:r>
              <a:rPr lang="en" sz="2000">
                <a:latin typeface="Comic Sans MS"/>
                <a:ea typeface="Comic Sans MS"/>
                <a:cs typeface="Comic Sans MS"/>
                <a:sym typeface="Comic Sans MS"/>
              </a:rPr>
              <a:t>     </a:t>
            </a:r>
            <a:r>
              <a:rPr lang="en" sz="2000">
                <a:latin typeface="Comic Sans MS"/>
                <a:ea typeface="Comic Sans MS"/>
                <a:cs typeface="Comic Sans MS"/>
                <a:sym typeface="Comic Sans MS"/>
              </a:rPr>
              <a:t>Rishabh Mann</a:t>
            </a:r>
            <a:endParaRPr sz="2000">
              <a:latin typeface="Comic Sans MS"/>
              <a:ea typeface="Comic Sans MS"/>
              <a:cs typeface="Comic Sans MS"/>
              <a:sym typeface="Comic Sans MS"/>
            </a:endParaRPr>
          </a:p>
          <a:p>
            <a:pPr indent="457200" lvl="0" marL="1828800" rtl="0" algn="ctr">
              <a:spcBef>
                <a:spcPts val="0"/>
              </a:spcBef>
              <a:spcAft>
                <a:spcPts val="0"/>
              </a:spcAft>
              <a:buNone/>
            </a:pPr>
            <a:r>
              <a:rPr lang="en" sz="2000">
                <a:latin typeface="Comic Sans MS"/>
                <a:ea typeface="Comic Sans MS"/>
                <a:cs typeface="Comic Sans MS"/>
                <a:sym typeface="Comic Sans MS"/>
              </a:rPr>
              <a:t>                    MohammedTaasir Fruitwala </a:t>
            </a:r>
            <a:endParaRPr sz="2000">
              <a:latin typeface="Comic Sans MS"/>
              <a:ea typeface="Comic Sans MS"/>
              <a:cs typeface="Comic Sans MS"/>
              <a:sym typeface="Comic Sans MS"/>
            </a:endParaRPr>
          </a:p>
          <a:p>
            <a:pPr indent="457200" lvl="0" marL="1828800" rtl="0" algn="ctr">
              <a:spcBef>
                <a:spcPts val="0"/>
              </a:spcBef>
              <a:spcAft>
                <a:spcPts val="0"/>
              </a:spcAft>
              <a:buClr>
                <a:schemeClr val="dk1"/>
              </a:buClr>
              <a:buSzPts val="1100"/>
              <a:buFont typeface="Arial"/>
              <a:buNone/>
            </a:pPr>
            <a:r>
              <a:rPr lang="en" sz="2000">
                <a:latin typeface="Comic Sans MS"/>
                <a:ea typeface="Comic Sans MS"/>
                <a:cs typeface="Comic Sans MS"/>
                <a:sym typeface="Comic Sans MS"/>
              </a:rPr>
              <a:t>     HARIT ACHARYA</a:t>
            </a:r>
            <a:endParaRPr sz="2000">
              <a:latin typeface="Comic Sans MS"/>
              <a:ea typeface="Comic Sans MS"/>
              <a:cs typeface="Comic Sans MS"/>
              <a:sym typeface="Comic Sans MS"/>
            </a:endParaRPr>
          </a:p>
        </p:txBody>
      </p:sp>
      <p:sp>
        <p:nvSpPr>
          <p:cNvPr id="56" name="Google Shape;56;p13"/>
          <p:cNvSpPr txBox="1"/>
          <p:nvPr/>
        </p:nvSpPr>
        <p:spPr>
          <a:xfrm>
            <a:off x="1853800" y="332175"/>
            <a:ext cx="61722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3)Instagram:</a:t>
            </a:r>
            <a:endParaRPr/>
          </a:p>
          <a:p>
            <a:pPr indent="0" lvl="0" marL="0" rtl="0" algn="l">
              <a:spcBef>
                <a:spcPts val="1600"/>
              </a:spcBef>
              <a:spcAft>
                <a:spcPts val="0"/>
              </a:spcAft>
              <a:buNone/>
            </a:pPr>
            <a:r>
              <a:rPr lang="en" sz="1050">
                <a:solidFill>
                  <a:srgbClr val="333333"/>
                </a:solidFill>
                <a:highlight>
                  <a:srgbClr val="FFFFFF"/>
                </a:highlight>
                <a:latin typeface="Roboto"/>
                <a:ea typeface="Roboto"/>
                <a:cs typeface="Roboto"/>
                <a:sym typeface="Roboto"/>
              </a:rPr>
              <a:t>Instagram (from Facebook) brings you closer to the people and things you love. Connect with friends, share videos and photos of what you’re up to, or see what's new from others all over the world. Explore your social community where you can feel free to be yourself and share everything from your daily moments to life's highlights.</a:t>
            </a:r>
            <a:endParaRPr sz="105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rPr lang="en"/>
              <a:t>3)Facebook:</a:t>
            </a:r>
            <a:endParaRPr/>
          </a:p>
          <a:p>
            <a:pPr indent="0" lvl="0" marL="0" rtl="0" algn="l">
              <a:spcBef>
                <a:spcPts val="1600"/>
              </a:spcBef>
              <a:spcAft>
                <a:spcPts val="1600"/>
              </a:spcAft>
              <a:buClr>
                <a:schemeClr val="dk1"/>
              </a:buClr>
              <a:buSzPts val="1100"/>
              <a:buFont typeface="Arial"/>
              <a:buNone/>
            </a:pPr>
            <a:r>
              <a:rPr lang="en" sz="1350">
                <a:solidFill>
                  <a:srgbClr val="484A53"/>
                </a:solidFill>
                <a:highlight>
                  <a:srgbClr val="FFFFFF"/>
                </a:highlight>
              </a:rPr>
              <a:t>Since it’s </a:t>
            </a:r>
            <a:r>
              <a:rPr lang="en" sz="1350">
                <a:solidFill>
                  <a:srgbClr val="0077FF"/>
                </a:solidFill>
                <a:highlight>
                  <a:srgbClr val="FFFFFF"/>
                </a:highlight>
                <a:uFill>
                  <a:noFill/>
                </a:uFill>
                <a:hlinkClick r:id="rId3">
                  <a:extLst>
                    <a:ext uri="{A12FA001-AC4F-418D-AE19-62706E023703}">
                      <ahyp:hlinkClr val="tx"/>
                    </a:ext>
                  </a:extLst>
                </a:hlinkClick>
              </a:rPr>
              <a:t>the top</a:t>
            </a:r>
            <a:r>
              <a:rPr lang="en" sz="1350">
                <a:solidFill>
                  <a:srgbClr val="484A53"/>
                </a:solidFill>
                <a:highlight>
                  <a:srgbClr val="FFFFFF"/>
                </a:highlight>
              </a:rPr>
              <a:t> social messaging app, Facebook is probably on your phone. It may even be on the computer you use for work. When your Aunt Mary or Uncle Bob reaches out about the family reunion, chances are it comes through Facebook Messenger. You may even occasionally get a work message that way. But it can be easy to forget to check Facebook Messenger, especially if you don’t have notifications on. Combining it can ensure you never miss a message – for better or worse.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5)Twitter:</a:t>
            </a:r>
            <a:endParaRPr/>
          </a:p>
          <a:p>
            <a:pPr indent="0" lvl="0" marL="0" rtl="0" algn="l">
              <a:spcBef>
                <a:spcPts val="1600"/>
              </a:spcBef>
              <a:spcAft>
                <a:spcPts val="1600"/>
              </a:spcAft>
              <a:buNone/>
            </a:pPr>
            <a:r>
              <a:rPr lang="en" sz="1050">
                <a:solidFill>
                  <a:srgbClr val="333333"/>
                </a:solidFill>
                <a:highlight>
                  <a:srgbClr val="FFFFFF"/>
                </a:highlight>
                <a:latin typeface="Roboto"/>
                <a:ea typeface="Roboto"/>
                <a:cs typeface="Roboto"/>
                <a:sym typeface="Roboto"/>
              </a:rPr>
              <a:t>Twitter is your go-to social media app and the source for what's happening in the world. Tweets cover trending topics from world news to local news, celebrity gossip to sports and gaming, politics to fun stories that go viral, if it happens in the world, it is trending now on Twitter. Find friends, share your opinion, gain followers or follow influential people - every voice can impact the world!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4"/>
          <p:cNvPicPr preferRelativeResize="0"/>
          <p:nvPr/>
        </p:nvPicPr>
        <p:blipFill>
          <a:blip r:embed="rId3">
            <a:alphaModFix/>
          </a:blip>
          <a:stretch>
            <a:fillRect/>
          </a:stretch>
        </p:blipFill>
        <p:spPr>
          <a:xfrm>
            <a:off x="0" y="206922"/>
            <a:ext cx="9143999" cy="4729655"/>
          </a:xfrm>
          <a:prstGeom prst="rect">
            <a:avLst/>
          </a:prstGeom>
          <a:noFill/>
          <a:ln>
            <a:noFill/>
          </a:ln>
        </p:spPr>
      </p:pic>
      <p:pic>
        <p:nvPicPr>
          <p:cNvPr id="124" name="Google Shape;124;p24"/>
          <p:cNvPicPr preferRelativeResize="0"/>
          <p:nvPr/>
        </p:nvPicPr>
        <p:blipFill>
          <a:blip r:embed="rId4">
            <a:alphaModFix/>
          </a:blip>
          <a:stretch>
            <a:fillRect/>
          </a:stretch>
        </p:blipFill>
        <p:spPr>
          <a:xfrm>
            <a:off x="5577400" y="837700"/>
            <a:ext cx="769850" cy="769850"/>
          </a:xfrm>
          <a:prstGeom prst="rect">
            <a:avLst/>
          </a:prstGeom>
          <a:noFill/>
          <a:ln>
            <a:noFill/>
          </a:ln>
        </p:spPr>
      </p:pic>
      <p:pic>
        <p:nvPicPr>
          <p:cNvPr id="125" name="Google Shape;125;p24"/>
          <p:cNvPicPr preferRelativeResize="0"/>
          <p:nvPr/>
        </p:nvPicPr>
        <p:blipFill>
          <a:blip r:embed="rId5">
            <a:alphaModFix/>
          </a:blip>
          <a:stretch>
            <a:fillRect/>
          </a:stretch>
        </p:blipFill>
        <p:spPr>
          <a:xfrm>
            <a:off x="5653600" y="3750225"/>
            <a:ext cx="818650" cy="818650"/>
          </a:xfrm>
          <a:prstGeom prst="rect">
            <a:avLst/>
          </a:prstGeom>
          <a:noFill/>
          <a:ln>
            <a:noFill/>
          </a:ln>
        </p:spPr>
      </p:pic>
      <p:pic>
        <p:nvPicPr>
          <p:cNvPr id="126" name="Google Shape;126;p24"/>
          <p:cNvPicPr preferRelativeResize="0"/>
          <p:nvPr/>
        </p:nvPicPr>
        <p:blipFill>
          <a:blip r:embed="rId6">
            <a:alphaModFix/>
          </a:blip>
          <a:stretch>
            <a:fillRect/>
          </a:stretch>
        </p:blipFill>
        <p:spPr>
          <a:xfrm>
            <a:off x="2722950" y="3799025"/>
            <a:ext cx="769850" cy="76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6425"/>
            <a:ext cx="85206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What is Swift ?</a:t>
            </a:r>
            <a:endParaRPr b="1" sz="400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(Snapchat. WhatsApp, Instagram, Facebook, Twitter)---&gt;SWIFT way to access all your chats in single interface.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SWIFT solves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Basically SWIFT abbreviates as Snapchat, WhatsApp, Instagram, Facebook, Twitter. Basically, a user feels lazy about checking chats in individual applications specified above. So, we are thinking of making one common interface for checking only DMs in all these applications by providing them options to which chatbox they want to enter, this makes them efficiently updated atleast about their DMs in all these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that SWIFT faces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Major challenging issue about this project was implementation part where we have to think about limitations that we are facing at out end in terms of less knowledge about application developement and we are thinking about combining chat system of all major applications at one place so it is very difficult for us to manage this sensitive thing at one place.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too many apps.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3000"/>
              </a:lnSpc>
              <a:spcBef>
                <a:spcPts val="0"/>
              </a:spcBef>
              <a:spcAft>
                <a:spcPts val="0"/>
              </a:spcAft>
              <a:buClr>
                <a:schemeClr val="dk1"/>
              </a:buClr>
              <a:buSzPts val="1100"/>
              <a:buFont typeface="Arial"/>
              <a:buNone/>
            </a:pPr>
            <a:r>
              <a:rPr lang="en" sz="1350">
                <a:solidFill>
                  <a:srgbClr val="484A53"/>
                </a:solidFill>
                <a:highlight>
                  <a:srgbClr val="FFFFFF"/>
                </a:highlight>
              </a:rPr>
              <a:t>If you’re used to drifting from one app to the other, you may not realize how it’s dragging you down. You have multiple usernames and passwords, for one. Automatic login has made that easier, but you’ll need to remember the information eventually. The more apps you have, the more you’ll need to jot all that login information down somewhere.</a:t>
            </a:r>
            <a:endParaRPr sz="1350">
              <a:solidFill>
                <a:srgbClr val="484A53"/>
              </a:solidFill>
              <a:highlight>
                <a:srgbClr val="FFFFFF"/>
              </a:highlight>
            </a:endParaRPr>
          </a:p>
          <a:p>
            <a:pPr indent="0" lvl="0" marL="0" rtl="0" algn="l">
              <a:lnSpc>
                <a:spcPct val="133000"/>
              </a:lnSpc>
              <a:spcBef>
                <a:spcPts val="1500"/>
              </a:spcBef>
              <a:spcAft>
                <a:spcPts val="0"/>
              </a:spcAft>
              <a:buClr>
                <a:schemeClr val="dk1"/>
              </a:buClr>
              <a:buSzPts val="1100"/>
              <a:buFont typeface="Arial"/>
              <a:buNone/>
            </a:pPr>
            <a:r>
              <a:rPr lang="en" sz="1350">
                <a:solidFill>
                  <a:srgbClr val="484A53"/>
                </a:solidFill>
                <a:highlight>
                  <a:srgbClr val="FFFFFF"/>
                </a:highlight>
              </a:rPr>
              <a:t>Notifications pose another issue. You’re probably getting alerts throughout the day from your many messaging apps. Each time, you have to open the separate app to look at your message. By having everything in one place, just clicking on that notification will take you to your dashboard. While you’re there, you can quickly scan to see if anything else needs attention.</a:t>
            </a:r>
            <a:endParaRPr sz="1350">
              <a:solidFill>
                <a:srgbClr val="484A53"/>
              </a:solidFill>
              <a:highlight>
                <a:srgbClr val="FFFFFF"/>
              </a:highlight>
            </a:endParaRPr>
          </a:p>
          <a:p>
            <a:pPr indent="0" lvl="0" marL="0" rtl="0" algn="l">
              <a:spcBef>
                <a:spcPts val="1500"/>
              </a:spcBef>
              <a:spcAft>
                <a:spcPts val="1600"/>
              </a:spcAft>
              <a:buNone/>
            </a:pPr>
            <a:r>
              <a:rPr lang="en" sz="1350">
                <a:solidFill>
                  <a:srgbClr val="484A53"/>
                </a:solidFill>
                <a:highlight>
                  <a:srgbClr val="FFFFFF"/>
                </a:highlight>
              </a:rPr>
              <a:t>Of course, there’s also the issue of all those apps cluttering up your computer. If your taskbar is crowded with icons, you know what we mean. Using an aggregator for your messaging means you can clean some of that up. It also means you won’t have to set all those apps to open at startup, possibly making your computer run better overall.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3000"/>
              </a:spcBef>
              <a:spcAft>
                <a:spcPts val="0"/>
              </a:spcAft>
              <a:buClr>
                <a:schemeClr val="dk1"/>
              </a:buClr>
              <a:buSzPts val="1100"/>
              <a:buFont typeface="Arial"/>
              <a:buNone/>
            </a:pPr>
            <a:r>
              <a:rPr b="1" lang="en" sz="2100">
                <a:solidFill>
                  <a:srgbClr val="1B1D24"/>
                </a:solidFill>
                <a:highlight>
                  <a:srgbClr val="FFFFFF"/>
                </a:highlight>
              </a:rPr>
              <a:t>Find a Good Aggregator</a:t>
            </a:r>
            <a:endParaRPr b="1" sz="2100">
              <a:solidFill>
                <a:srgbClr val="1B1D24"/>
              </a:solidFill>
              <a:highlight>
                <a:srgbClr val="FFFFFF"/>
              </a:highlight>
            </a:endParaRPr>
          </a:p>
          <a:p>
            <a:pPr indent="0" lvl="0" marL="0" rtl="0" algn="l">
              <a:spcBef>
                <a:spcPts val="1500"/>
              </a:spcBef>
              <a:spcAft>
                <a:spcPts val="0"/>
              </a:spcAft>
              <a:buNone/>
            </a:pPr>
            <a:r>
              <a:t/>
            </a:r>
            <a:endParaRPr/>
          </a:p>
        </p:txBody>
      </p:sp>
      <p:sp>
        <p:nvSpPr>
          <p:cNvPr id="86" name="Google Shape;86;p18"/>
          <p:cNvSpPr txBox="1"/>
          <p:nvPr>
            <p:ph idx="1" type="body"/>
          </p:nvPr>
        </p:nvSpPr>
        <p:spPr>
          <a:xfrm>
            <a:off x="311700" y="1431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84A53"/>
                </a:solidFill>
                <a:highlight>
                  <a:srgbClr val="FFFFFF"/>
                </a:highlight>
              </a:rPr>
              <a:t>A productivity app like Swift will consolidate all your most-used apps in one place. This includes the many messaging apps you use. You can pull all your email addresses, messaging accounts, and social media platforms into one dashboard, toggling between each of them effortlessly. Instead of a cluttered taskbar at the bottom of your screen, you’ll have one icon that takes you to all your most-used apps.</a:t>
            </a:r>
            <a:endParaRPr sz="1350">
              <a:solidFill>
                <a:srgbClr val="484A53"/>
              </a:solidFill>
              <a:highlight>
                <a:srgbClr val="FFFFFF"/>
              </a:highlight>
            </a:endParaRPr>
          </a:p>
          <a:p>
            <a:pPr indent="0" lvl="0" marL="0" rtl="0" algn="l">
              <a:spcBef>
                <a:spcPts val="1600"/>
              </a:spcBef>
              <a:spcAft>
                <a:spcPts val="1600"/>
              </a:spcAft>
              <a:buNone/>
            </a:pPr>
            <a:r>
              <a:rPr lang="en" sz="1350">
                <a:solidFill>
                  <a:srgbClr val="484A53"/>
                </a:solidFill>
                <a:highlight>
                  <a:srgbClr val="FFFFFF"/>
                </a:highlight>
              </a:rPr>
              <a:t>If you use extensions like Grammarly or Boomerang, you can also add those to Shift. You’ll get the same functionality you’d have if you were bouncing from app to app. Once you have all the apps you want, you can customize your experience. Set up notifications the way you want them to come through and personalize your dashboard to look the way you prefer.</a:t>
            </a:r>
            <a:endParaRPr sz="1350">
              <a:solidFill>
                <a:srgbClr val="484A5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Swift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84A53"/>
                </a:solidFill>
                <a:highlight>
                  <a:srgbClr val="FFFFFF"/>
                </a:highlight>
              </a:rPr>
              <a:t>There are several reasons to move all your messaging apps to one place. One is the convenience we mentioned above. You can simply manage everything easier if it’s all in one place. But this is especially true of your business and personal communications. Being able to catch up on your Facebook messages while also monitoring for new Slack chats can be a great timesaver.</a:t>
            </a:r>
            <a:endParaRPr sz="1350">
              <a:solidFill>
                <a:srgbClr val="484A53"/>
              </a:solidFill>
              <a:highlight>
                <a:srgbClr val="FFFFFF"/>
              </a:highlight>
            </a:endParaRPr>
          </a:p>
          <a:p>
            <a:pPr indent="0" lvl="0" marL="0" rtl="0" algn="l">
              <a:spcBef>
                <a:spcPts val="1600"/>
              </a:spcBef>
              <a:spcAft>
                <a:spcPts val="1600"/>
              </a:spcAft>
              <a:buNone/>
            </a:pPr>
            <a:r>
              <a:rPr lang="en" sz="1350">
                <a:solidFill>
                  <a:srgbClr val="484A53"/>
                </a:solidFill>
                <a:highlight>
                  <a:srgbClr val="FFFFFF"/>
                </a:highlight>
              </a:rPr>
              <a:t>You’ll also get everything on your computer. You probably set your smartphone off to the side while you work. That means those Facebook and personal email messages may be lighting up your screen throughout the day, distracting you from your work. Instead of having to switch to your phone when that happens, you can get those notifications on the same computer where you’re working.</a:t>
            </a:r>
            <a:endParaRPr sz="1350">
              <a:solidFill>
                <a:srgbClr val="484A5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multiple accounts on Swift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84A53"/>
                </a:solidFill>
                <a:highlight>
                  <a:srgbClr val="FFFFFF"/>
                </a:highlight>
              </a:rPr>
              <a:t>After taking stock of your various accounts, consider the multiple accounts you may have on the same app. Many users have multiple Gmail accounts, for instance, and logging out and in can be an involved process. An aggregator eliminates that pain, letting you stay signed in to multiple accounts. Instead of logging out of one account, logging into another, and passing the security check, you can just toggle from one account to another, no password required.</a:t>
            </a:r>
            <a:endParaRPr sz="1350">
              <a:solidFill>
                <a:srgbClr val="484A53"/>
              </a:solidFill>
              <a:highlight>
                <a:srgbClr val="FFFFFF"/>
              </a:highlight>
            </a:endParaRPr>
          </a:p>
          <a:p>
            <a:pPr indent="0" lvl="0" marL="0" rtl="0" algn="l">
              <a:spcBef>
                <a:spcPts val="1600"/>
              </a:spcBef>
              <a:spcAft>
                <a:spcPts val="1600"/>
              </a:spcAft>
              <a:buNone/>
            </a:pPr>
            <a:r>
              <a:rPr lang="en" sz="1350">
                <a:solidFill>
                  <a:srgbClr val="484A53"/>
                </a:solidFill>
                <a:highlight>
                  <a:srgbClr val="FFFFFF"/>
                </a:highlight>
              </a:rPr>
              <a:t>In addition to email, you may have two or more social media accounts. You can use Facebook Business Manager to operate your professional pages and profiles alongside your personal profile. You likely have more of a need to stay on top of your business messages than those that come through personally, and Shift makes it easy.</a:t>
            </a:r>
            <a:endParaRPr sz="1350">
              <a:solidFill>
                <a:srgbClr val="484A5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77925"/>
            <a:ext cx="8520600" cy="572700"/>
          </a:xfrm>
          <a:prstGeom prst="rect">
            <a:avLst/>
          </a:prstGeom>
        </p:spPr>
        <p:txBody>
          <a:bodyPr anchorCtr="0" anchor="t" bIns="91425" lIns="91425" spcFirstLastPara="1" rIns="91425" wrap="square" tIns="91425">
            <a:noAutofit/>
          </a:bodyPr>
          <a:lstStyle/>
          <a:p>
            <a:pPr indent="0" lvl="0" marL="0" rtl="0" algn="l">
              <a:spcBef>
                <a:spcPts val="3000"/>
              </a:spcBef>
              <a:spcAft>
                <a:spcPts val="0"/>
              </a:spcAft>
              <a:buClr>
                <a:schemeClr val="dk1"/>
              </a:buClr>
              <a:buSzPts val="1100"/>
              <a:buFont typeface="Arial"/>
              <a:buNone/>
            </a:pPr>
            <a:r>
              <a:rPr b="1" lang="en" sz="2100">
                <a:solidFill>
                  <a:srgbClr val="1B1D24"/>
                </a:solidFill>
                <a:highlight>
                  <a:srgbClr val="FFFFFF"/>
                </a:highlight>
              </a:rPr>
              <a:t>Messaging Apps Available in Swift</a:t>
            </a:r>
            <a:endParaRPr b="1" sz="2100">
              <a:solidFill>
                <a:srgbClr val="1B1D24"/>
              </a:solidFill>
              <a:highlight>
                <a:srgbClr val="FFFFFF"/>
              </a:highlight>
            </a:endParaRPr>
          </a:p>
          <a:p>
            <a:pPr indent="0" lvl="0" marL="0" rtl="0" algn="l">
              <a:spcBef>
                <a:spcPts val="1500"/>
              </a:spcBef>
              <a:spcAft>
                <a:spcPts val="0"/>
              </a:spcAft>
              <a:buNone/>
            </a:pPr>
            <a:r>
              <a:t/>
            </a:r>
            <a:endParaRPr/>
          </a:p>
        </p:txBody>
      </p:sp>
      <p:sp>
        <p:nvSpPr>
          <p:cNvPr id="104" name="Google Shape;104;p21"/>
          <p:cNvSpPr txBox="1"/>
          <p:nvPr>
            <p:ph idx="1" type="body"/>
          </p:nvPr>
        </p:nvSpPr>
        <p:spPr>
          <a:xfrm>
            <a:off x="311700" y="120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Snapchat:     </a:t>
            </a:r>
            <a:endParaRPr/>
          </a:p>
          <a:p>
            <a:pPr indent="0" lvl="0" marL="457200" rtl="0" algn="l">
              <a:spcBef>
                <a:spcPts val="1600"/>
              </a:spcBef>
              <a:spcAft>
                <a:spcPts val="0"/>
              </a:spcAft>
              <a:buNone/>
            </a:pPr>
            <a:r>
              <a:rPr lang="en" sz="1050">
                <a:solidFill>
                  <a:srgbClr val="333333"/>
                </a:solidFill>
                <a:highlight>
                  <a:srgbClr val="FFFFFF"/>
                </a:highlight>
                <a:latin typeface="Roboto"/>
                <a:ea typeface="Roboto"/>
                <a:cs typeface="Roboto"/>
                <a:sym typeface="Roboto"/>
              </a:rPr>
              <a:t>Snapchat is a fast and fun way to share the moment with friends and family Snapchat opens right to the camera, so you can send a Snap in seconds! Just take a photo or video, add a caption, and send it to your best friends and family. Express yourself with Filters, Lenses, Bitmojis, and all kinds of fun effec</a:t>
            </a:r>
            <a:r>
              <a:rPr lang="en" sz="1050">
                <a:solidFill>
                  <a:srgbClr val="333333"/>
                </a:solidFill>
                <a:highlight>
                  <a:srgbClr val="FFFFFF"/>
                </a:highlight>
                <a:latin typeface="Roboto"/>
                <a:ea typeface="Roboto"/>
                <a:cs typeface="Roboto"/>
                <a:sym typeface="Roboto"/>
              </a:rPr>
              <a:t>ts.</a:t>
            </a:r>
            <a:endParaRPr sz="1050">
              <a:solidFill>
                <a:srgbClr val="333333"/>
              </a:solidFill>
              <a:highlight>
                <a:srgbClr val="FFFFFF"/>
              </a:highlight>
              <a:latin typeface="Roboto"/>
              <a:ea typeface="Roboto"/>
              <a:cs typeface="Roboto"/>
              <a:sym typeface="Roboto"/>
            </a:endParaRPr>
          </a:p>
          <a:p>
            <a:pPr indent="-342900" lvl="0" marL="457200" rtl="0" algn="l">
              <a:spcBef>
                <a:spcPts val="1600"/>
              </a:spcBef>
              <a:spcAft>
                <a:spcPts val="0"/>
              </a:spcAft>
              <a:buSzPts val="1800"/>
              <a:buAutoNum type="arabicParenR"/>
            </a:pPr>
            <a:r>
              <a:rPr lang="en"/>
              <a:t>WhatsApp:            </a:t>
            </a:r>
            <a:endParaRPr/>
          </a:p>
          <a:p>
            <a:pPr indent="0" lvl="0" marL="457200" rtl="0" algn="l">
              <a:spcBef>
                <a:spcPts val="1600"/>
              </a:spcBef>
              <a:spcAft>
                <a:spcPts val="0"/>
              </a:spcAft>
              <a:buNone/>
            </a:pPr>
            <a:r>
              <a:rPr lang="en" sz="1350">
                <a:solidFill>
                  <a:srgbClr val="484A53"/>
                </a:solidFill>
                <a:highlight>
                  <a:srgbClr val="FFFFFF"/>
                </a:highlight>
              </a:rPr>
              <a:t>Owned by Facebook, WhatsApp </a:t>
            </a:r>
            <a:r>
              <a:rPr lang="en" sz="1350">
                <a:solidFill>
                  <a:srgbClr val="0077FF"/>
                </a:solidFill>
                <a:highlight>
                  <a:srgbClr val="FFFFFF"/>
                </a:highlight>
                <a:uFill>
                  <a:noFill/>
                </a:uFill>
                <a:hlinkClick r:id="rId3">
                  <a:extLst>
                    <a:ext uri="{A12FA001-AC4F-418D-AE19-62706E023703}">
                      <ahyp:hlinkClr val="tx"/>
                    </a:ext>
                  </a:extLst>
                </a:hlinkClick>
              </a:rPr>
              <a:t>has become</a:t>
            </a:r>
            <a:r>
              <a:rPr lang="en" sz="1350">
                <a:solidFill>
                  <a:srgbClr val="484A53"/>
                </a:solidFill>
                <a:highlight>
                  <a:srgbClr val="FFFFFF"/>
                </a:highlight>
              </a:rPr>
              <a:t> one of the most popular messaging apps. The app came along at a time when text messaging was expensive. It remains the top alternative to carrier-based texting, also known as SMS. But unlike SMS, it isn’t built into device operating systems, so it requires a dedicated app, username, and login.</a:t>
            </a:r>
            <a:endParaRPr/>
          </a:p>
          <a:p>
            <a:pPr indent="0" lvl="0" marL="457200" rtl="0" algn="l">
              <a:spcBef>
                <a:spcPts val="1600"/>
              </a:spcBef>
              <a:spcAft>
                <a:spcPts val="0"/>
              </a:spcAft>
              <a:buNone/>
            </a:pPr>
            <a:r>
              <a:t/>
            </a:r>
            <a:endParaRPr sz="1050">
              <a:solidFill>
                <a:srgbClr val="333333"/>
              </a:solidFill>
              <a:highlight>
                <a:srgbClr val="FFFFFF"/>
              </a:highlight>
              <a:latin typeface="Roboto"/>
              <a:ea typeface="Roboto"/>
              <a:cs typeface="Roboto"/>
              <a:sym typeface="Roboto"/>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