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4.png" ContentType="image/png"/>
  <Override PartName="/ppt/media/image10.jpeg" ContentType="image/jpe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3520" y="6287760"/>
            <a:ext cx="1193760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5064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3352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6120720" y="5969160"/>
            <a:ext cx="763200" cy="6091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6120720" y="5969160"/>
            <a:ext cx="763200" cy="609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352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65064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3520" y="6287760"/>
            <a:ext cx="1193760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3520" y="6287760"/>
            <a:ext cx="1193760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5064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352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6120720" y="5969160"/>
            <a:ext cx="763200" cy="6091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6120720" y="5969160"/>
            <a:ext cx="763200" cy="609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3352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65064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33520" y="6287760"/>
            <a:ext cx="1193760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33520" y="6287760"/>
            <a:ext cx="1193760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5064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3352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6120720" y="5969160"/>
            <a:ext cx="763200" cy="6091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6120720" y="5969160"/>
            <a:ext cx="763200" cy="609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3352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65064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33520" y="6287760"/>
            <a:ext cx="1193760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33520" y="6287760"/>
            <a:ext cx="1193760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65064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3352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6120720" y="5969160"/>
            <a:ext cx="763200" cy="60912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6120720" y="5969160"/>
            <a:ext cx="763200" cy="609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3352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6091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650640" y="62877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352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50640" y="5969160"/>
            <a:ext cx="582552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3520" y="6287760"/>
            <a:ext cx="11937600" cy="290520"/>
          </a:xfrm>
          <a:prstGeom prst="rect">
            <a:avLst/>
          </a:prstGeom>
        </p:spPr>
        <p:txBody>
          <a:bodyPr lIns="0" rIns="0" tIns="0" bIns="0"/>
          <a:p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07960" y="2171520"/>
            <a:ext cx="11997000" cy="360"/>
          </a:xfrm>
          <a:prstGeom prst="line">
            <a:avLst/>
          </a:prstGeom>
          <a:ln w="12600">
            <a:solidFill>
              <a:srgbClr val="44444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507960" y="634680"/>
            <a:ext cx="11997000" cy="360"/>
          </a:xfrm>
          <a:prstGeom prst="line">
            <a:avLst/>
          </a:prstGeom>
          <a:ln w="12600">
            <a:solidFill>
              <a:srgbClr val="44444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507960" y="6591240"/>
            <a:ext cx="11999160" cy="360"/>
          </a:xfrm>
          <a:prstGeom prst="line">
            <a:avLst/>
          </a:prstGeom>
          <a:ln w="12600">
            <a:solidFill>
              <a:srgbClr val="44444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507960" y="4089240"/>
            <a:ext cx="11999880" cy="360"/>
          </a:xfrm>
          <a:prstGeom prst="line">
            <a:avLst/>
          </a:prstGeom>
          <a:ln w="12600">
            <a:solidFill>
              <a:srgbClr val="44444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 flipV="1">
            <a:off x="7994160" y="4525920"/>
            <a:ext cx="0" cy="1643040"/>
          </a:xfrm>
          <a:prstGeom prst="line">
            <a:avLst/>
          </a:prstGeom>
          <a:ln w="12600">
            <a:solidFill>
              <a:srgbClr val="44444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7960" y="3505320"/>
            <a:ext cx="7200720" cy="507600"/>
          </a:xfrm>
          <a:prstGeom prst="rect">
            <a:avLst/>
          </a:prstGeom>
        </p:spPr>
        <p:txBody>
          <a:bodyPr lIns="50760" rIns="50760" tIns="50760" bIns="5076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Click to edit the outline text format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Second Outline Level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Third Outline Level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Fourth Outline Level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Fifth Outline Level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Sixth Outline Level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100000"/>
              </a:lnSpc>
            </a:pPr>
            <a:r>
              <a:rPr b="0" i="1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Seventh Outline LevelBody Level One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783000" indent="-3128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i="1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Body Level Two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1253160" indent="-3128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i="1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Body Level Three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3" marL="1722960" indent="-3128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i="1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Body Level Four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4" marL="2192760" indent="-3128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i="1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Body Level Five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07960" y="4140360"/>
            <a:ext cx="7200720" cy="241272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IN" sz="7000" spc="-1" strike="noStrike">
                <a:solidFill>
                  <a:srgbClr val="d93e2b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</a:rPr>
              <a:t>Title Text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8280360" y="4140360"/>
            <a:ext cx="4241520" cy="2412720"/>
          </a:xfrm>
          <a:prstGeom prst="rect">
            <a:avLst/>
          </a:prstGeom>
        </p:spPr>
        <p:txBody>
          <a:bodyPr lIns="50760" rIns="50760" tIns="50760" bIns="5076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Click to edit the outline text format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Second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Third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Fourth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Fifth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Sixth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Seventh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324480" y="9258480"/>
            <a:ext cx="342720" cy="406080"/>
          </a:xfrm>
          <a:prstGeom prst="rect">
            <a:avLst/>
          </a:prstGeom>
        </p:spPr>
        <p:txBody>
          <a:bodyPr lIns="50760" rIns="50760" tIns="50760" bIns="5076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507960" y="2171520"/>
            <a:ext cx="11997000" cy="360"/>
          </a:xfrm>
          <a:prstGeom prst="line">
            <a:avLst/>
          </a:prstGeom>
          <a:ln w="12600">
            <a:solidFill>
              <a:srgbClr val="44444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2"/>
          <p:cNvSpPr/>
          <p:nvPr/>
        </p:nvSpPr>
        <p:spPr>
          <a:xfrm>
            <a:off x="507960" y="634680"/>
            <a:ext cx="11997000" cy="360"/>
          </a:xfrm>
          <a:prstGeom prst="line">
            <a:avLst/>
          </a:prstGeom>
          <a:ln w="12600">
            <a:solidFill>
              <a:srgbClr val="44444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7000" spc="-1" strike="noStrike">
                <a:solidFill>
                  <a:srgbClr val="d93e2b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</a:rPr>
              <a:t>Title Text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50760" rIns="50760" tIns="50760" bIns="5076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Click to edit the outline text format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Second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Third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Fourth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Fifth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Sixth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9800" indent="-4694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Seventh Outline LevelBody Level One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939960" indent="-4694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Body Level Two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1409760" indent="-4694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Body Level Three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3" marL="1879560" indent="-4694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Body Level Four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4" marL="2349360" indent="-4694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Body Level Five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324480" y="9258480"/>
            <a:ext cx="342720" cy="406080"/>
          </a:xfrm>
          <a:prstGeom prst="rect">
            <a:avLst/>
          </a:prstGeom>
        </p:spPr>
        <p:txBody>
          <a:bodyPr lIns="50760" rIns="50760" tIns="50760" bIns="5076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507960" y="2171520"/>
            <a:ext cx="11997000" cy="360"/>
          </a:xfrm>
          <a:prstGeom prst="line">
            <a:avLst/>
          </a:prstGeom>
          <a:ln w="12600">
            <a:solidFill>
              <a:srgbClr val="44444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2"/>
          <p:cNvSpPr/>
          <p:nvPr/>
        </p:nvSpPr>
        <p:spPr>
          <a:xfrm>
            <a:off x="507960" y="634680"/>
            <a:ext cx="11997000" cy="360"/>
          </a:xfrm>
          <a:prstGeom prst="line">
            <a:avLst/>
          </a:prstGeom>
          <a:ln w="12600">
            <a:solidFill>
              <a:srgbClr val="44444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324480" y="9258480"/>
            <a:ext cx="342720" cy="406080"/>
          </a:xfrm>
          <a:prstGeom prst="rect">
            <a:avLst/>
          </a:prstGeom>
        </p:spPr>
        <p:txBody>
          <a:bodyPr lIns="50760" rIns="50760" tIns="50760" bIns="5076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Bodoni SvtyTwo ITC TT-Book"/>
              </a:rPr>
              <a:t>Click to edit the title text format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Click to edit the outline text format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Second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Third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Fourth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Fifth Outline Level</a:t>
            </a:r>
            <a:endParaRPr b="0" lang="en-IN" sz="2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Sixth Outline Level</a:t>
            </a:r>
            <a:endParaRPr b="0" lang="en-IN" sz="2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Seventh Outline Level</a:t>
            </a:r>
            <a:endParaRPr b="0" lang="en-IN" sz="2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507960" y="2171520"/>
            <a:ext cx="11997000" cy="360"/>
          </a:xfrm>
          <a:prstGeom prst="line">
            <a:avLst/>
          </a:prstGeom>
          <a:ln w="12600">
            <a:solidFill>
              <a:srgbClr val="44444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2"/>
          <p:cNvSpPr/>
          <p:nvPr/>
        </p:nvSpPr>
        <p:spPr>
          <a:xfrm>
            <a:off x="507960" y="634680"/>
            <a:ext cx="11997000" cy="360"/>
          </a:xfrm>
          <a:prstGeom prst="line">
            <a:avLst/>
          </a:prstGeom>
          <a:ln w="12600">
            <a:solidFill>
              <a:srgbClr val="44444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33520" y="5969160"/>
            <a:ext cx="11937600" cy="609120"/>
          </a:xfrm>
          <a:prstGeom prst="rect">
            <a:avLst/>
          </a:prstGeom>
        </p:spPr>
        <p:txBody>
          <a:bodyPr lIns="50760" rIns="50760" tIns="50760" bIns="5076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3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Click to edit the outline text format</a:t>
            </a:r>
            <a:endParaRPr b="0" lang="en-IN" sz="3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IN" sz="3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Second Outline Level</a:t>
            </a:r>
            <a:endParaRPr b="0" lang="en-IN" sz="3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3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Third Outline Level</a:t>
            </a:r>
            <a:endParaRPr b="0" lang="en-IN" sz="3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IN" sz="3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Fourth Outline Level</a:t>
            </a:r>
            <a:endParaRPr b="0" lang="en-IN" sz="3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3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Fifth Outline Level</a:t>
            </a:r>
            <a:endParaRPr b="0" lang="en-IN" sz="3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3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Sixth Outline Level</a:t>
            </a:r>
            <a:endParaRPr b="0" lang="en-IN" sz="3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algn="ctr">
              <a:lnSpc>
                <a:spcPct val="100000"/>
              </a:lnSpc>
            </a:pPr>
            <a:r>
              <a:rPr b="0" i="1" lang="en-IN" sz="3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Seventh Outline LevelBody Level One</a:t>
            </a:r>
            <a:endParaRPr b="0" lang="en-IN" sz="3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861480" indent="-391320" algn="ctr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i="1" lang="en-IN" sz="3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Body Level Two</a:t>
            </a:r>
            <a:endParaRPr b="0" lang="en-IN" sz="3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1331280" indent="-391320" algn="ctr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i="1" lang="en-IN" sz="3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Body Level Three</a:t>
            </a:r>
            <a:endParaRPr b="0" lang="en-IN" sz="3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3" marL="1801440" indent="-391320" algn="ctr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i="1" lang="en-IN" sz="3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Body Level Four</a:t>
            </a:r>
            <a:endParaRPr b="0" lang="en-IN" sz="3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4" marL="2271240" indent="-391320" algn="ctr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i="1" lang="en-IN" sz="3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Body Level Five</a:t>
            </a:r>
            <a:endParaRPr b="0" lang="en-IN" sz="30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1270080" y="4254480"/>
            <a:ext cx="10464480" cy="711000"/>
          </a:xfrm>
          <a:prstGeom prst="rect">
            <a:avLst/>
          </a:prstGeom>
        </p:spPr>
        <p:txBody>
          <a:bodyPr lIns="50760" rIns="50760" tIns="50760" bIns="5076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Click to edit the outline text format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Second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Third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Fourth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Fifth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Sixth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Seventh Outline Level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6324480" y="9258480"/>
            <a:ext cx="342720" cy="406080"/>
          </a:xfrm>
          <a:prstGeom prst="rect">
            <a:avLst/>
          </a:prstGeom>
        </p:spPr>
        <p:txBody>
          <a:bodyPr lIns="50760" rIns="50760" tIns="50760" bIns="5076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Bodoni SvtyTwo ITC TT-Book"/>
              </a:rPr>
              <a:t>Click to edit the title text format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rishabhmurarka7/Pastry" TargetMode="External"/><Relationship Id="rId2" Type="http://schemas.openxmlformats.org/officeDocument/2006/relationships/hyperlink" Target="https://github.com/rishabhmurarka7/OS-Project" TargetMode="External"/><Relationship Id="rId3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7960" y="4140360"/>
            <a:ext cx="7200720" cy="24127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IN" sz="6600" spc="-1" strike="noStrike">
                <a:solidFill>
                  <a:srgbClr val="d93e2b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</a:rPr>
              <a:t>PASTRY : Distributed Hash Table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280360" y="4140360"/>
            <a:ext cx="4241520" cy="24127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4 Nodes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Juhi Gupta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Kaushik LV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Rishabh Murarka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Krishna Dwypayan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7000" spc="-1" strike="noStrike">
                <a:solidFill>
                  <a:srgbClr val="d93e2b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</a:rPr>
              <a:t>Functionalities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IN" sz="2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1. </a:t>
            </a:r>
            <a:r>
              <a:rPr b="1" lang="en-IN" sz="2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Port &lt;X&gt;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i="1" lang="en-IN" sz="27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Creating a node which has its listening port as X.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100000"/>
              </a:lnSpc>
            </a:pPr>
            <a:r>
              <a:rPr b="0" lang="en-IN" sz="2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2. J</a:t>
            </a:r>
            <a:r>
              <a:rPr b="1" lang="en-IN" sz="2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oin &lt;Node ID&gt; &lt;IP&gt; &lt;Port&gt;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i="1" lang="en-IN" sz="2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Joining a new node to the existing network that has Node ID, IP and a listening Port.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100000"/>
              </a:lnSpc>
            </a:pPr>
            <a:r>
              <a:rPr b="0" lang="en-IN" sz="2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3. </a:t>
            </a:r>
            <a:r>
              <a:rPr b="1" lang="en-IN" sz="2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Put &lt;key&gt; &lt;value&gt;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i="1" lang="en-IN" sz="2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Store the key value pair with matched prefix Node ID.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100000"/>
              </a:lnSpc>
            </a:pPr>
            <a:r>
              <a:rPr b="0" lang="en-IN" sz="2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4. </a:t>
            </a:r>
            <a:r>
              <a:rPr b="1" lang="en-IN" sz="2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Get &lt;key&gt;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i="1" lang="en-IN" sz="2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Retrieve the key value pair with matched prefix Node ID.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7960" y="1828800"/>
            <a:ext cx="11988360" cy="60955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r>
              <a:rPr b="1" lang="en-IN" sz="3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5. </a:t>
            </a:r>
            <a:r>
              <a:rPr b="1" lang="en-IN" sz="28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lset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i="1" lang="en-IN" sz="28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Prints the leafset of current node  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1" lang="en-IN" sz="3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6. </a:t>
            </a:r>
            <a:r>
              <a:rPr b="1" lang="en-IN" sz="28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rset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i="1" lang="en-IN" sz="2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Prints the routing table of current node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1" lang="en-IN" sz="3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7. </a:t>
            </a:r>
            <a:r>
              <a:rPr b="1" lang="en-IN" sz="28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nset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i="1" lang="en-IN" sz="2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Prints the neighbourhood set of current node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7000" spc="-1" strike="noStrike">
                <a:solidFill>
                  <a:srgbClr val="d93e2b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</a:rPr>
              <a:t>Functionalities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173240" y="5909040"/>
            <a:ext cx="11937600" cy="6091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0" i="1" lang="en-IN" sz="3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– </a:t>
            </a:r>
            <a:r>
              <a:rPr b="0" i="1" lang="en-IN" sz="30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4 Nodes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270080" y="4894560"/>
            <a:ext cx="10464480" cy="7110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“</a:t>
            </a: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Thankyou!” 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1366200" y="2542320"/>
            <a:ext cx="10271880" cy="12952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  <a:hlinkClick r:id="rId1"/>
              </a:rPr>
              <a:t>https://github.com/rishabhmurarka7/Pastry</a:t>
            </a:r>
            <a:r>
              <a:rPr b="0" lang="en-I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</a:rPr>
              <a:t>
</a:t>
            </a:r>
            <a:r>
              <a:rPr b="0" lang="en-I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  <a:hlinkClick r:id="rId2"/>
              </a:rPr>
              <a:t>https://github.com/rishabhmurarka7/OS-Project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7000" spc="-1" strike="noStrike">
                <a:solidFill>
                  <a:srgbClr val="d93e2b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</a:rPr>
              <a:t>Distributed Hash Table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465120" indent="-464760" algn="just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Class of </a:t>
            </a:r>
            <a:r>
              <a:rPr b="1" lang="en-IN" sz="3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decentralised</a:t>
            </a:r>
            <a:r>
              <a:rPr b="0" lang="en-IN" sz="3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 distributed system that provides look up similar to a hash table.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5120" indent="-464760" algn="just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Stores a (key, value) pair, which any node can efficiently retrieve.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5120" indent="-464760" algn="just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DHTs can store more data than centralised databases.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5120" indent="-464760" algn="just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Scalable, both in terms of data and users. Ideal for web scale storage.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5120" indent="-464760" algn="just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Better load balancing.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reen Shot 2017-11-15 at 3.42.07 PM.png" descr=""/>
          <p:cNvPicPr/>
          <p:nvPr/>
        </p:nvPicPr>
        <p:blipFill>
          <a:blip r:embed="rId1"/>
          <a:stretch/>
        </p:blipFill>
        <p:spPr>
          <a:xfrm>
            <a:off x="6642720" y="2115360"/>
            <a:ext cx="5971320" cy="5522400"/>
          </a:xfrm>
          <a:prstGeom prst="rect">
            <a:avLst/>
          </a:prstGeom>
          <a:ln w="12600">
            <a:noFill/>
          </a:ln>
        </p:spPr>
      </p:pic>
      <p:pic>
        <p:nvPicPr>
          <p:cNvPr id="166" name="Screen Shot 2017-11-15 at 3.41.54 PM.png" descr=""/>
          <p:cNvPicPr/>
          <p:nvPr/>
        </p:nvPicPr>
        <p:blipFill>
          <a:blip r:embed="rId2"/>
          <a:stretch/>
        </p:blipFill>
        <p:spPr>
          <a:xfrm>
            <a:off x="1027080" y="2115360"/>
            <a:ext cx="4556880" cy="5522400"/>
          </a:xfrm>
          <a:prstGeom prst="rect">
            <a:avLst/>
          </a:prstGeom>
          <a:ln w="12600"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3299400" y="6514560"/>
            <a:ext cx="1763640" cy="528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Hashtable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7000" spc="-1" strike="noStrike">
                <a:solidFill>
                  <a:srgbClr val="d93e2b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</a:rPr>
              <a:t>Pastry : Introduction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465120" indent="-46476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Pastry is a structured type of an overlay network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5120" indent="-46476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The structure enables efficient resource search in large scale distributed storage networks. 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5120" indent="-46476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The structure imposed by Pastry is that of DHT. 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5120" indent="-46476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Structure to accommodate the participating nodes and their corresponding routing data is maintained.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5120" indent="-46476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5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Also maintained is a structured format of join/leave mechanism.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7000" spc="-1" strike="noStrike">
                <a:solidFill>
                  <a:srgbClr val="d93e2b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</a:rPr>
              <a:t>Why Pastry?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509040" indent="-50868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9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Its main goal is to create a completely </a:t>
            </a: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decentralised and structured overlay network.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9800" indent="-4694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In Overlay network, objects can be efficiently located and lookup queries efficiently routed.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9800" indent="-4694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The Pastry routing is based on numeric closeness of IDs.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9800" indent="-4694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When forwarding a message to a destination key, a node will choose the node in its routing table with the longest prefix match.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7000" spc="-1" strike="noStrike">
                <a:solidFill>
                  <a:srgbClr val="d93e2b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</a:rPr>
              <a:t>Design of Pastry Network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469800" indent="-4694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Pastry network consists of nodes acting both as a server and a client.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9800" indent="-4694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Every node has a unique 128 bit nodeId.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9800" indent="-4694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The nodes are conceptually organised as a ring.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69800" indent="-4694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6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Each node stores part of the Distributed Hash Table.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7000" spc="-1" strike="noStrike">
                <a:solidFill>
                  <a:srgbClr val="d93e2b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</a:rPr>
              <a:t>Design of Pastry Node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7960" y="2628720"/>
            <a:ext cx="11988360" cy="60955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423000" indent="-4226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Each node is assigned a 128 bit NodeID; generated by applying a cryptographic hash on the node’s IP address and port no.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423000" indent="-4226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0" lang="en-IN" sz="3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The structure of every pastry node consists of: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845640" indent="-4226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1" lang="en-IN" sz="3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Leaf Set</a:t>
            </a:r>
            <a:r>
              <a:rPr b="0" lang="en-IN" sz="3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 has entries based on logical proximity.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845640" indent="-4226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1" lang="en-IN" sz="3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Routing Set</a:t>
            </a:r>
            <a:r>
              <a:rPr b="0" lang="en-IN" sz="3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 has entries based on overlay network of Pastry.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845640" indent="-422640">
              <a:lnSpc>
                <a:spcPct val="100000"/>
              </a:lnSpc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b="1" lang="en-IN" sz="3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Neighbourhood Set</a:t>
            </a:r>
            <a:r>
              <a:rPr b="0" lang="en-IN" sz="3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 has entries based on physical proximity.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7000" spc="-1" strike="noStrike">
                <a:solidFill>
                  <a:srgbClr val="d93e2b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</a:rPr>
              <a:t>Routing Algorithm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07960" y="2324160"/>
            <a:ext cx="11988360" cy="74059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marL="246600" indent="-246240">
              <a:lnSpc>
                <a:spcPct val="100000"/>
              </a:lnSpc>
              <a:buClr>
                <a:srgbClr val="929292"/>
              </a:buClr>
              <a:buSzPct val="75000"/>
              <a:buFont typeface="Zapf Dingbats"/>
              <a:buChar char="•"/>
            </a:pPr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Admin sends the new node’s join request to the proximally nearest node of existing Pastry network.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246600" indent="-246240">
              <a:lnSpc>
                <a:spcPct val="100000"/>
              </a:lnSpc>
              <a:buClr>
                <a:srgbClr val="929292"/>
              </a:buClr>
              <a:buSzPct val="75000"/>
              <a:buFont typeface="Zapf Dingbats"/>
              <a:buChar char="•"/>
            </a:pPr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Maximal prefix matching of the node ID with the requested node’s node ID in the leaf set.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1. If found in leaf set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901440" indent="-346320">
              <a:lnSpc>
                <a:spcPct val="100000"/>
              </a:lnSpc>
              <a:buClr>
                <a:srgbClr val="929292"/>
              </a:buClr>
              <a:buFont typeface="Zapf Dingbats"/>
              <a:buAutoNum type="alphaUcPeriod"/>
            </a:pPr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Create an entry of new node.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901440" indent="-346320">
              <a:lnSpc>
                <a:spcPct val="100000"/>
              </a:lnSpc>
              <a:buClr>
                <a:srgbClr val="929292"/>
              </a:buClr>
              <a:buFont typeface="Zapf Dingbats"/>
              <a:buAutoNum type="alphaUcPeriod"/>
            </a:pPr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Send the join request to all the nodes present in the leaf set.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2. Else if found in Routing Table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901440" indent="-346320">
              <a:lnSpc>
                <a:spcPct val="100000"/>
              </a:lnSpc>
              <a:buClr>
                <a:srgbClr val="929292"/>
              </a:buClr>
              <a:buFont typeface="Zapf Dingbats"/>
              <a:buAutoNum type="alphaUcPeriod"/>
            </a:pPr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 </a:t>
            </a:r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Search in routing table based on prefix.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901440" indent="-346320">
              <a:lnSpc>
                <a:spcPct val="100000"/>
              </a:lnSpc>
              <a:buClr>
                <a:srgbClr val="929292"/>
              </a:buClr>
              <a:buFont typeface="Zapf Dingbats"/>
              <a:buAutoNum type="alphaUcPeriod"/>
            </a:pPr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Create an entry of new node in matched row.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901440" indent="-346320">
              <a:lnSpc>
                <a:spcPct val="100000"/>
              </a:lnSpc>
              <a:buClr>
                <a:srgbClr val="929292"/>
              </a:buClr>
              <a:buFont typeface="Zapf Dingbats"/>
              <a:buAutoNum type="alphaUcPeriod"/>
            </a:pPr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Send the join request to all the corresponding nodes in the matched prefix row.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3. Else if not found anywhere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901440" indent="-346320">
              <a:lnSpc>
                <a:spcPct val="100000"/>
              </a:lnSpc>
              <a:buClr>
                <a:srgbClr val="929292"/>
              </a:buClr>
              <a:buFont typeface="Zapf Dingbats"/>
              <a:buAutoNum type="alphaUcPeriod"/>
            </a:pPr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Create an entry in neighbourhood set (assumption).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2" marL="901440" indent="-346320">
              <a:lnSpc>
                <a:spcPct val="100000"/>
              </a:lnSpc>
              <a:buClr>
                <a:srgbClr val="929292"/>
              </a:buClr>
              <a:buFont typeface="Zapf Dingbats"/>
              <a:buAutoNum type="alphaUcPeriod"/>
            </a:pPr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Send the join request to every node present in neighbourhood set.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246600" indent="-246240">
              <a:lnSpc>
                <a:spcPct val="100000"/>
              </a:lnSpc>
              <a:buClr>
                <a:srgbClr val="929292"/>
              </a:buClr>
              <a:buSzPct val="75000"/>
              <a:buFont typeface="Zapf Dingbats"/>
              <a:buChar char="•"/>
            </a:pPr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Send the routing table to the neighbours.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IN" sz="7000" spc="-1" strike="noStrike">
                <a:solidFill>
                  <a:srgbClr val="d93e2b"/>
                </a:solidFill>
                <a:uFill>
                  <a:solidFill>
                    <a:srgbClr val="ffffff"/>
                  </a:solidFill>
                </a:uFill>
                <a:latin typeface="Bodoni SvtyTwo ITC TT-Book"/>
                <a:ea typeface="Bodoni SvtyTwo ITC TT-Book"/>
              </a:rPr>
              <a:t>Our Implementation</a:t>
            </a:r>
            <a:endParaRPr b="0" lang="en-IN" sz="24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Bodoni SvtyTwo ITC TT-Book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07960" y="2178000"/>
            <a:ext cx="11988360" cy="75402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Data Structures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726480" indent="-362880">
              <a:lnSpc>
                <a:spcPct val="100000"/>
              </a:lnSpc>
              <a:buClr>
                <a:srgbClr val="929292"/>
              </a:buClr>
              <a:buFont typeface="Zapf Dingbats"/>
              <a:buAutoNum type="arabicPeriod"/>
            </a:pPr>
            <a:r>
              <a:rPr b="1" lang="en-IN" sz="19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unordered_map&lt;string, string&gt; distributedHashTable;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i="1" lang="en-IN" sz="19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// structured database where the key_ID serves as a key and uniquely identifies the value across the network.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lvl="1" marL="726480" indent="-362880">
              <a:lnSpc>
                <a:spcPct val="100000"/>
              </a:lnSpc>
              <a:buClr>
                <a:srgbClr val="929292"/>
              </a:buClr>
              <a:buFont typeface="Zapf Dingbats"/>
              <a:buAutoNum type="arabicPeriod"/>
            </a:pPr>
            <a:r>
              <a:rPr b="1" lang="en-IN" sz="19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struct routingTable {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1" lang="en-IN" sz="19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vector&lt; pair&lt;string,int&gt; &gt; neighbour_set;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i="1" lang="en-IN" sz="18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// It is a vector of pairs that stores the node IP and the corresponding port number.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1" lang="en-IN" sz="19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vector&lt; pair&lt;string,int&gt; &gt; leaf_set;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i="1" lang="en-IN" sz="19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// It is a vector of pairs that stores the node IP and the corresponding port number.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1" lang="en-IN" sz="19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map&lt;string,vector&lt;pair&lt;string,int&gt; &gt; &gt;routing_set;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i="1" lang="en-IN" sz="19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// map that stores pair of node IP and port at the key of map which matches with prefix of nodeID.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1" lang="en-IN" sz="19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};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Base Assumptions: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1. 4 Byte node ID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r>
              <a:rPr b="0" lang="en-IN" sz="2200" spc="-1" strike="noStrike">
                <a:solidFill>
                  <a:srgbClr val="414141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</a:rPr>
              <a:t>2. 6 Byte key</a:t>
            </a:r>
            <a:endParaRPr b="0" lang="en-IN" sz="3600" spc="-1" strike="noStrike">
              <a:solidFill>
                <a:srgbClr val="414141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2017-11-15T23:59:26Z</dcterms:modified>
  <cp:revision>1</cp:revision>
  <dc:subject/>
  <dc:title/>
</cp:coreProperties>
</file>