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7" r:id="rId13"/>
    <p:sldId id="268" r:id="rId14"/>
    <p:sldId id="269" r:id="rId15"/>
    <p:sldId id="278" r:id="rId16"/>
    <p:sldId id="279" r:id="rId17"/>
    <p:sldId id="280" r:id="rId18"/>
    <p:sldId id="281" r:id="rId19"/>
    <p:sldId id="282" r:id="rId20"/>
    <p:sldId id="283" r:id="rId21"/>
    <p:sldId id="270" r:id="rId22"/>
    <p:sldId id="271" r:id="rId23"/>
    <p:sldId id="275" r:id="rId24"/>
    <p:sldId id="276" r:id="rId25"/>
    <p:sldId id="273"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871167-FD6B-46DF-8A31-6457E265E57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871167-FD6B-46DF-8A31-6457E265E57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DE24DF5-4D3F-4398-B2F8-20BFF1600056}" type="datetimeFigureOut">
              <a:rPr lang="en-IN" smtClean="0"/>
              <a:pPr/>
              <a:t>13-11-2013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871167-FD6B-46DF-8A31-6457E265E57D}"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DE24DF5-4D3F-4398-B2F8-20BFF1600056}" type="datetimeFigureOut">
              <a:rPr lang="en-IN" smtClean="0"/>
              <a:pPr/>
              <a:t>13-11-2013</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E0871167-FD6B-46DF-8A31-6457E265E57D}"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DE24DF5-4D3F-4398-B2F8-20BFF1600056}" type="datetimeFigureOut">
              <a:rPr lang="en-IN" smtClean="0"/>
              <a:pPr/>
              <a:t>13-11-2013</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0871167-FD6B-46DF-8A31-6457E265E57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github.com/rishabhnigam31/heartSegmentation.g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7"/>
            <a:ext cx="7776864" cy="1152128"/>
          </a:xfrm>
        </p:spPr>
        <p:txBody>
          <a:bodyPr/>
          <a:lstStyle/>
          <a:p>
            <a:pPr algn="ctr"/>
            <a:r>
              <a:rPr lang="en-IN" dirty="0" smtClean="0"/>
              <a:t>CS 771 Presentation</a:t>
            </a:r>
            <a:endParaRPr lang="en-IN" dirty="0"/>
          </a:p>
        </p:txBody>
      </p:sp>
      <p:sp>
        <p:nvSpPr>
          <p:cNvPr id="3" name="Subtitle 2"/>
          <p:cNvSpPr>
            <a:spLocks noGrp="1"/>
          </p:cNvSpPr>
          <p:nvPr>
            <p:ph type="subTitle" idx="1"/>
          </p:nvPr>
        </p:nvSpPr>
        <p:spPr>
          <a:xfrm>
            <a:off x="1259632" y="1340768"/>
            <a:ext cx="6400800" cy="672480"/>
          </a:xfrm>
        </p:spPr>
        <p:txBody>
          <a:bodyPr>
            <a:normAutofit/>
          </a:bodyPr>
          <a:lstStyle/>
          <a:p>
            <a:pPr algn="ctr"/>
            <a:r>
              <a:rPr lang="en-IN" sz="2600" dirty="0" smtClean="0">
                <a:solidFill>
                  <a:schemeClr val="tx2">
                    <a:lumMod val="50000"/>
                  </a:schemeClr>
                </a:solidFill>
              </a:rPr>
              <a:t>Heart Sound </a:t>
            </a:r>
            <a:r>
              <a:rPr lang="en-IN" sz="2600" dirty="0" smtClean="0">
                <a:solidFill>
                  <a:schemeClr val="tx2">
                    <a:lumMod val="50000"/>
                  </a:schemeClr>
                </a:solidFill>
              </a:rPr>
              <a:t>Segmentation and Classification</a:t>
            </a:r>
            <a:endParaRPr lang="en-IN" sz="2600" dirty="0">
              <a:solidFill>
                <a:schemeClr val="tx2">
                  <a:lumMod val="50000"/>
                </a:schemeClr>
              </a:solidFill>
            </a:endParaRPr>
          </a:p>
        </p:txBody>
      </p:sp>
      <p:sp>
        <p:nvSpPr>
          <p:cNvPr id="4" name="TextBox 3"/>
          <p:cNvSpPr txBox="1"/>
          <p:nvPr/>
        </p:nvSpPr>
        <p:spPr>
          <a:xfrm>
            <a:off x="2555776" y="2824127"/>
            <a:ext cx="4104456" cy="1631216"/>
          </a:xfrm>
          <a:prstGeom prst="rect">
            <a:avLst/>
          </a:prstGeom>
          <a:noFill/>
        </p:spPr>
        <p:txBody>
          <a:bodyPr wrap="square" rtlCol="0">
            <a:spAutoFit/>
          </a:bodyPr>
          <a:lstStyle/>
          <a:p>
            <a:pPr algn="ctr"/>
            <a:r>
              <a:rPr lang="en-IN" sz="2000" dirty="0" smtClean="0"/>
              <a:t>By:</a:t>
            </a:r>
          </a:p>
          <a:p>
            <a:pPr algn="ctr"/>
            <a:r>
              <a:rPr lang="en-IN" sz="2000" dirty="0" err="1" smtClean="0"/>
              <a:t>Atulya</a:t>
            </a:r>
            <a:r>
              <a:rPr lang="en-IN" sz="2000" dirty="0" smtClean="0"/>
              <a:t> </a:t>
            </a:r>
            <a:r>
              <a:rPr lang="en-IN" sz="2000" dirty="0" err="1" smtClean="0"/>
              <a:t>Shivam</a:t>
            </a:r>
            <a:r>
              <a:rPr lang="en-IN" sz="2000" dirty="0" smtClean="0"/>
              <a:t> Shree</a:t>
            </a:r>
          </a:p>
          <a:p>
            <a:pPr algn="ctr"/>
            <a:r>
              <a:rPr lang="en-IN" sz="2000" dirty="0" smtClean="0"/>
              <a:t>Rajesh  </a:t>
            </a:r>
            <a:r>
              <a:rPr lang="en-IN" sz="2000" dirty="0" err="1" smtClean="0"/>
              <a:t>Shubhankar</a:t>
            </a:r>
            <a:endParaRPr lang="en-IN" sz="2000" dirty="0" smtClean="0"/>
          </a:p>
          <a:p>
            <a:pPr algn="ctr"/>
            <a:r>
              <a:rPr lang="en-IN" sz="2000" dirty="0" err="1" smtClean="0"/>
              <a:t>Richa</a:t>
            </a:r>
            <a:r>
              <a:rPr lang="en-IN" sz="2000" dirty="0" smtClean="0"/>
              <a:t> Sharma</a:t>
            </a:r>
          </a:p>
          <a:p>
            <a:pPr algn="ctr"/>
            <a:r>
              <a:rPr lang="en-IN" sz="2000" dirty="0" smtClean="0"/>
              <a:t>Rishabh Nigam</a:t>
            </a:r>
            <a:endParaRPr lang="en-IN" sz="2000" dirty="0"/>
          </a:p>
        </p:txBody>
      </p:sp>
    </p:spTree>
    <p:extLst>
      <p:ext uri="{BB962C8B-B14F-4D97-AF65-F5344CB8AC3E}">
        <p14:creationId xmlns:p14="http://schemas.microsoft.com/office/powerpoint/2010/main" xmlns="" val="1065979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Challenge1: </a:t>
            </a:r>
            <a:r>
              <a:rPr lang="en-IN" dirty="0" smtClean="0"/>
              <a:t>Step4d </a:t>
            </a:r>
            <a:r>
              <a:rPr lang="en-IN" dirty="0" err="1" smtClean="0"/>
              <a:t>FixPeaks</a:t>
            </a:r>
            <a:endParaRPr lang="en-IN" dirty="0"/>
          </a:p>
        </p:txBody>
      </p:sp>
      <p:sp>
        <p:nvSpPr>
          <p:cNvPr id="3" name="Content Placeholder 2"/>
          <p:cNvSpPr>
            <a:spLocks noGrp="1"/>
          </p:cNvSpPr>
          <p:nvPr>
            <p:ph idx="1"/>
          </p:nvPr>
        </p:nvSpPr>
        <p:spPr/>
        <p:txBody>
          <a:bodyPr>
            <a:normAutofit/>
          </a:bodyPr>
          <a:lstStyle/>
          <a:p>
            <a:r>
              <a:rPr lang="en-IN" sz="2000" dirty="0" smtClean="0"/>
              <a:t>Fix peaks uses the length of diastolic and systolic period to fix which is S1 and S2.</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5536" y="2564904"/>
            <a:ext cx="8363985" cy="3853856"/>
          </a:xfrm>
          <a:prstGeom prst="rect">
            <a:avLst/>
          </a:prstGeom>
        </p:spPr>
      </p:pic>
    </p:spTree>
    <p:extLst>
      <p:ext uri="{BB962C8B-B14F-4D97-AF65-F5344CB8AC3E}">
        <p14:creationId xmlns:p14="http://schemas.microsoft.com/office/powerpoint/2010/main" xmlns="" val="2007833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Result comparison</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57412" y="2068512"/>
            <a:ext cx="4829175" cy="4038600"/>
          </a:xfrm>
        </p:spPr>
      </p:pic>
    </p:spTree>
    <p:extLst>
      <p:ext uri="{BB962C8B-B14F-4D97-AF65-F5344CB8AC3E}">
        <p14:creationId xmlns:p14="http://schemas.microsoft.com/office/powerpoint/2010/main" xmlns="" val="2220246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Result comparison</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63688" y="2060848"/>
            <a:ext cx="5746990" cy="3576405"/>
          </a:xfrm>
        </p:spPr>
      </p:pic>
    </p:spTree>
    <p:extLst>
      <p:ext uri="{BB962C8B-B14F-4D97-AF65-F5344CB8AC3E}">
        <p14:creationId xmlns:p14="http://schemas.microsoft.com/office/powerpoint/2010/main" xmlns="" val="1802673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Challenge2: </a:t>
            </a:r>
            <a:r>
              <a:rPr lang="en-IN" dirty="0" err="1" smtClean="0"/>
              <a:t>AttributeSet</a:t>
            </a:r>
            <a:endParaRPr lang="en-IN" dirty="0"/>
          </a:p>
        </p:txBody>
      </p:sp>
      <p:sp>
        <p:nvSpPr>
          <p:cNvPr id="3" name="Content Placeholder 2"/>
          <p:cNvSpPr>
            <a:spLocks noGrp="1"/>
          </p:cNvSpPr>
          <p:nvPr>
            <p:ph idx="1"/>
          </p:nvPr>
        </p:nvSpPr>
        <p:spPr/>
        <p:txBody>
          <a:bodyPr>
            <a:normAutofit/>
          </a:bodyPr>
          <a:lstStyle/>
          <a:p>
            <a:pPr marL="118872" indent="0">
              <a:buNone/>
            </a:pPr>
            <a:r>
              <a:rPr lang="en-IN" dirty="0" smtClean="0"/>
              <a:t>We use 14 attributes to classify heart data.</a:t>
            </a:r>
          </a:p>
          <a:p>
            <a:pPr marL="576072" indent="-457200">
              <a:buFont typeface="+mj-lt"/>
              <a:buAutoNum type="arabicPeriod"/>
            </a:pPr>
            <a:r>
              <a:rPr lang="en-IN" dirty="0" err="1" smtClean="0"/>
              <a:t>best_frequency</a:t>
            </a:r>
            <a:r>
              <a:rPr lang="en-IN" dirty="0" smtClean="0"/>
              <a:t>;</a:t>
            </a:r>
          </a:p>
          <a:p>
            <a:pPr marL="576072" indent="-457200">
              <a:buFont typeface="+mj-lt"/>
              <a:buAutoNum type="arabicPeriod"/>
            </a:pPr>
            <a:r>
              <a:rPr lang="en-IN" dirty="0" err="1" smtClean="0"/>
              <a:t>Systolic_period</a:t>
            </a:r>
            <a:r>
              <a:rPr lang="en-IN" dirty="0" smtClean="0"/>
              <a:t>;</a:t>
            </a:r>
          </a:p>
          <a:p>
            <a:pPr marL="576072" indent="-457200">
              <a:buFont typeface="+mj-lt"/>
              <a:buAutoNum type="arabicPeriod"/>
            </a:pPr>
            <a:r>
              <a:rPr lang="en-IN" dirty="0" err="1" smtClean="0"/>
              <a:t>Diastolic_period</a:t>
            </a:r>
            <a:r>
              <a:rPr lang="en-IN" dirty="0" smtClean="0"/>
              <a:t>;</a:t>
            </a:r>
          </a:p>
          <a:p>
            <a:pPr marL="576072" indent="-457200">
              <a:buFont typeface="+mj-lt"/>
              <a:buAutoNum type="arabicPeriod"/>
            </a:pPr>
            <a:r>
              <a:rPr lang="en-IN" dirty="0" err="1" smtClean="0"/>
              <a:t>Diastolic_period_variance</a:t>
            </a:r>
            <a:r>
              <a:rPr lang="en-IN" dirty="0" smtClean="0"/>
              <a:t>;</a:t>
            </a:r>
          </a:p>
          <a:p>
            <a:pPr marL="576072" indent="-457200">
              <a:buFont typeface="+mj-lt"/>
              <a:buAutoNum type="arabicPeriod"/>
            </a:pPr>
            <a:r>
              <a:rPr lang="en-IN" dirty="0" err="1" smtClean="0"/>
              <a:t>Systolic_period_variance</a:t>
            </a:r>
            <a:r>
              <a:rPr lang="en-IN" dirty="0" smtClean="0"/>
              <a:t>;</a:t>
            </a:r>
          </a:p>
          <a:p>
            <a:pPr marL="576072" indent="-457200">
              <a:buFont typeface="+mj-lt"/>
              <a:buAutoNum type="arabicPeriod"/>
            </a:pPr>
            <a:r>
              <a:rPr lang="en-IN" dirty="0" err="1" smtClean="0"/>
              <a:t>number_of_peaks_after_findmaxpeak</a:t>
            </a:r>
            <a:r>
              <a:rPr lang="en-IN" dirty="0" smtClean="0"/>
              <a:t>;</a:t>
            </a:r>
          </a:p>
          <a:p>
            <a:pPr marL="576072" indent="-457200">
              <a:buFont typeface="+mj-lt"/>
              <a:buAutoNum type="arabicPeriod"/>
            </a:pPr>
            <a:r>
              <a:rPr lang="en-IN" dirty="0" err="1" smtClean="0"/>
              <a:t>number_of_peaks_finally</a:t>
            </a:r>
            <a:r>
              <a:rPr lang="en-IN" dirty="0"/>
              <a:t>;    </a:t>
            </a:r>
            <a:endParaRPr lang="en-IN" dirty="0" smtClean="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a:p>
          <a:p>
            <a:pPr marL="576072" indent="-457200">
              <a:buFont typeface="+mj-lt"/>
              <a:buAutoNum type="arabicPeriod"/>
            </a:pPr>
            <a:endParaRPr lang="en-IN" sz="2000" dirty="0" smtClean="0"/>
          </a:p>
          <a:p>
            <a:pPr marL="576072" indent="-457200">
              <a:buFont typeface="+mj-lt"/>
              <a:buAutoNum type="arabicPeriod"/>
            </a:pPr>
            <a:endParaRPr lang="en-IN" sz="2000" dirty="0"/>
          </a:p>
        </p:txBody>
      </p:sp>
    </p:spTree>
    <p:extLst>
      <p:ext uri="{BB962C8B-B14F-4D97-AF65-F5344CB8AC3E}">
        <p14:creationId xmlns:p14="http://schemas.microsoft.com/office/powerpoint/2010/main" xmlns="" val="1951939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Challenge2: </a:t>
            </a:r>
            <a:r>
              <a:rPr lang="en-IN" dirty="0" err="1"/>
              <a:t>AttributeSet</a:t>
            </a:r>
            <a:endParaRPr lang="en-IN" dirty="0"/>
          </a:p>
        </p:txBody>
      </p:sp>
      <p:sp>
        <p:nvSpPr>
          <p:cNvPr id="3" name="Content Placeholder 2"/>
          <p:cNvSpPr>
            <a:spLocks noGrp="1"/>
          </p:cNvSpPr>
          <p:nvPr>
            <p:ph idx="1"/>
          </p:nvPr>
        </p:nvSpPr>
        <p:spPr/>
        <p:txBody>
          <a:bodyPr/>
          <a:lstStyle/>
          <a:p>
            <a:pPr marL="633222" indent="-514350">
              <a:buFont typeface="+mj-lt"/>
              <a:buAutoNum type="arabicPeriod" startAt="8"/>
            </a:pPr>
            <a:r>
              <a:rPr lang="en-IN" dirty="0" smtClean="0"/>
              <a:t>S1Peaks_Energy</a:t>
            </a:r>
            <a:r>
              <a:rPr lang="en-IN" dirty="0"/>
              <a:t>;</a:t>
            </a:r>
          </a:p>
          <a:p>
            <a:pPr marL="576072" indent="-457200">
              <a:buFont typeface="+mj-lt"/>
              <a:buAutoNum type="arabicPeriod" startAt="8"/>
            </a:pPr>
            <a:r>
              <a:rPr lang="en-IN" dirty="0" smtClean="0"/>
              <a:t>S2Peaks_Energy</a:t>
            </a:r>
            <a:r>
              <a:rPr lang="en-IN" dirty="0"/>
              <a:t>;</a:t>
            </a:r>
          </a:p>
          <a:p>
            <a:pPr marL="576072" indent="-457200">
              <a:buFont typeface="+mj-lt"/>
              <a:buAutoNum type="arabicPeriod" startAt="8"/>
            </a:pPr>
            <a:r>
              <a:rPr lang="en-IN" dirty="0" err="1" smtClean="0"/>
              <a:t>Extra_Peaks_Energy</a:t>
            </a:r>
            <a:r>
              <a:rPr lang="en-IN" dirty="0"/>
              <a:t>;</a:t>
            </a:r>
          </a:p>
          <a:p>
            <a:pPr marL="576072" indent="-457200">
              <a:buFont typeface="+mj-lt"/>
              <a:buAutoNum type="arabicPeriod" startAt="8"/>
            </a:pPr>
            <a:r>
              <a:rPr lang="en-IN" dirty="0" err="1"/>
              <a:t>systolicPeriodEnergy</a:t>
            </a:r>
            <a:endParaRPr lang="en-IN" dirty="0"/>
          </a:p>
          <a:p>
            <a:pPr marL="576072" indent="-457200">
              <a:buFont typeface="+mj-lt"/>
              <a:buAutoNum type="arabicPeriod" startAt="8"/>
            </a:pPr>
            <a:r>
              <a:rPr lang="en-IN" dirty="0" err="1"/>
              <a:t>diastolicPeriodEnergy</a:t>
            </a:r>
            <a:endParaRPr lang="en-IN" dirty="0"/>
          </a:p>
          <a:p>
            <a:pPr marL="576072" indent="-457200">
              <a:buFont typeface="+mj-lt"/>
              <a:buAutoNum type="arabicPeriod" startAt="8"/>
            </a:pPr>
            <a:r>
              <a:rPr lang="en-IN" dirty="0" err="1"/>
              <a:t>time_period_variance</a:t>
            </a:r>
            <a:endParaRPr lang="en-IN" dirty="0"/>
          </a:p>
          <a:p>
            <a:pPr marL="576072" indent="-457200">
              <a:buFont typeface="+mj-lt"/>
              <a:buAutoNum type="arabicPeriod" startAt="8"/>
            </a:pPr>
            <a:r>
              <a:rPr lang="en-IN" dirty="0" err="1"/>
              <a:t>ratio_after_threshhold_to_final</a:t>
            </a:r>
            <a:endParaRPr lang="en-IN" dirty="0"/>
          </a:p>
          <a:p>
            <a:endParaRPr lang="en-IN" dirty="0"/>
          </a:p>
        </p:txBody>
      </p:sp>
    </p:spTree>
    <p:extLst>
      <p:ext uri="{BB962C8B-B14F-4D97-AF65-F5344CB8AC3E}">
        <p14:creationId xmlns:p14="http://schemas.microsoft.com/office/powerpoint/2010/main" xmlns="" val="40736330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Challenge2: Results dataset1</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87624" y="1844824"/>
            <a:ext cx="6638106" cy="4042756"/>
          </a:xfrm>
        </p:spPr>
      </p:pic>
    </p:spTree>
    <p:extLst>
      <p:ext uri="{BB962C8B-B14F-4D97-AF65-F5344CB8AC3E}">
        <p14:creationId xmlns:p14="http://schemas.microsoft.com/office/powerpoint/2010/main" xmlns="" val="156899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03648" y="1916832"/>
            <a:ext cx="6298690" cy="3880766"/>
          </a:xfrm>
        </p:spPr>
      </p:pic>
    </p:spTree>
    <p:extLst>
      <p:ext uri="{BB962C8B-B14F-4D97-AF65-F5344CB8AC3E}">
        <p14:creationId xmlns:p14="http://schemas.microsoft.com/office/powerpoint/2010/main" xmlns="" val="251746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27584" y="1772816"/>
            <a:ext cx="7267699" cy="4533457"/>
          </a:xfrm>
        </p:spPr>
      </p:pic>
    </p:spTree>
    <p:extLst>
      <p:ext uri="{BB962C8B-B14F-4D97-AF65-F5344CB8AC3E}">
        <p14:creationId xmlns:p14="http://schemas.microsoft.com/office/powerpoint/2010/main" xmlns="" val="7630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75656" y="2181097"/>
            <a:ext cx="6257875" cy="3768183"/>
          </a:xfrm>
        </p:spPr>
      </p:pic>
    </p:spTree>
    <p:extLst>
      <p:ext uri="{BB962C8B-B14F-4D97-AF65-F5344CB8AC3E}">
        <p14:creationId xmlns:p14="http://schemas.microsoft.com/office/powerpoint/2010/main" xmlns="" val="58741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a:t>
            </a:r>
            <a:r>
              <a:rPr lang="en-IN" dirty="0" smtClean="0"/>
              <a:t>dataset2</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899592" y="1844824"/>
            <a:ext cx="7068559" cy="4330167"/>
          </a:xfrm>
        </p:spPr>
      </p:pic>
    </p:spTree>
    <p:extLst>
      <p:ext uri="{BB962C8B-B14F-4D97-AF65-F5344CB8AC3E}">
        <p14:creationId xmlns:p14="http://schemas.microsoft.com/office/powerpoint/2010/main" xmlns="" val="205058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Challenge</a:t>
            </a:r>
            <a:endParaRPr lang="en-IN" dirty="0"/>
          </a:p>
        </p:txBody>
      </p:sp>
      <p:sp>
        <p:nvSpPr>
          <p:cNvPr id="3" name="Content Placeholder 2"/>
          <p:cNvSpPr>
            <a:spLocks noGrp="1"/>
          </p:cNvSpPr>
          <p:nvPr>
            <p:ph idx="1"/>
          </p:nvPr>
        </p:nvSpPr>
        <p:spPr/>
        <p:txBody>
          <a:bodyPr>
            <a:normAutofit/>
          </a:bodyPr>
          <a:lstStyle/>
          <a:p>
            <a:pPr marL="118872" indent="0">
              <a:buNone/>
            </a:pPr>
            <a:r>
              <a:rPr lang="en-IN" sz="2000" dirty="0" smtClean="0"/>
              <a:t>Heart beat data – using</a:t>
            </a:r>
          </a:p>
          <a:p>
            <a:pPr>
              <a:buFont typeface="Arial" pitchFamily="34" charset="0"/>
              <a:buChar char="•"/>
            </a:pPr>
            <a:r>
              <a:rPr lang="en-IN" sz="2000" dirty="0" smtClean="0"/>
              <a:t>Clinical Trial – dataset B</a:t>
            </a:r>
          </a:p>
          <a:p>
            <a:pPr>
              <a:buFont typeface="Arial" pitchFamily="34" charset="0"/>
              <a:buChar char="•"/>
            </a:pPr>
            <a:r>
              <a:rPr lang="en-IN" sz="2000" dirty="0" smtClean="0"/>
              <a:t>IPhone app – dataset A</a:t>
            </a:r>
          </a:p>
          <a:p>
            <a:pPr marL="118872" indent="0">
              <a:buNone/>
            </a:pPr>
            <a:endParaRPr lang="en-IN" sz="2000" dirty="0" smtClean="0"/>
          </a:p>
          <a:p>
            <a:pPr marL="118872" indent="0">
              <a:buNone/>
            </a:pPr>
            <a:r>
              <a:rPr lang="en-IN" sz="2000" dirty="0" smtClean="0"/>
              <a:t>Challenge1 – Segmentation of heart data to find S1 and S2 peaks.</a:t>
            </a:r>
            <a:endParaRPr lang="en-IN" sz="2000" dirty="0"/>
          </a:p>
          <a:p>
            <a:pPr marL="118872" indent="0">
              <a:buNone/>
            </a:pPr>
            <a:r>
              <a:rPr lang="en-IN" sz="2000" dirty="0" smtClean="0"/>
              <a:t>Challenge2 – Classification of heart sound into normal, murmur, extra heart sound and </a:t>
            </a:r>
            <a:r>
              <a:rPr lang="en-IN" sz="2000" dirty="0" err="1" smtClean="0"/>
              <a:t>Artifact</a:t>
            </a:r>
            <a:r>
              <a:rPr lang="en-IN" sz="2000" dirty="0" smtClean="0"/>
              <a:t> category for dataset A and </a:t>
            </a:r>
            <a:r>
              <a:rPr lang="en-IN" sz="2000" dirty="0" smtClean="0"/>
              <a:t> normal, </a:t>
            </a:r>
            <a:r>
              <a:rPr lang="en-IN" sz="2000" dirty="0" err="1" smtClean="0"/>
              <a:t>murmur,extrasystole</a:t>
            </a:r>
            <a:r>
              <a:rPr lang="en-IN" sz="2000" dirty="0" smtClean="0"/>
              <a:t> </a:t>
            </a:r>
            <a:r>
              <a:rPr lang="en-IN" sz="2000" smtClean="0"/>
              <a:t>for dataset B.</a:t>
            </a:r>
            <a:endParaRPr lang="en-IN" sz="2000" dirty="0" smtClean="0"/>
          </a:p>
          <a:p>
            <a:pPr marL="118872" indent="0">
              <a:buNone/>
            </a:pPr>
            <a:endParaRPr lang="en-IN" sz="2000" dirty="0" smtClean="0"/>
          </a:p>
          <a:p>
            <a:pPr marL="118872" indent="0">
              <a:buNone/>
            </a:pPr>
            <a:r>
              <a:rPr lang="en-IN" sz="2000" dirty="0"/>
              <a:t>	</a:t>
            </a:r>
          </a:p>
        </p:txBody>
      </p:sp>
    </p:spTree>
    <p:extLst>
      <p:ext uri="{BB962C8B-B14F-4D97-AF65-F5344CB8AC3E}">
        <p14:creationId xmlns:p14="http://schemas.microsoft.com/office/powerpoint/2010/main" xmlns="" val="2700610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Challenge2: Results dataset2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03648" y="2060848"/>
            <a:ext cx="5996365" cy="3773775"/>
          </a:xfrm>
        </p:spPr>
      </p:pic>
    </p:spTree>
    <p:extLst>
      <p:ext uri="{BB962C8B-B14F-4D97-AF65-F5344CB8AC3E}">
        <p14:creationId xmlns:p14="http://schemas.microsoft.com/office/powerpoint/2010/main" xmlns="" val="14216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Challenge2: Results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03648" y="1988840"/>
            <a:ext cx="6210821" cy="3868654"/>
          </a:xfrm>
        </p:spPr>
      </p:pic>
    </p:spTree>
    <p:extLst>
      <p:ext uri="{BB962C8B-B14F-4D97-AF65-F5344CB8AC3E}">
        <p14:creationId xmlns:p14="http://schemas.microsoft.com/office/powerpoint/2010/main" xmlns="" val="2773378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Challenge2: 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31640" y="1916832"/>
            <a:ext cx="6332041" cy="3993503"/>
          </a:xfrm>
        </p:spPr>
      </p:pic>
    </p:spTree>
    <p:extLst>
      <p:ext uri="{BB962C8B-B14F-4D97-AF65-F5344CB8AC3E}">
        <p14:creationId xmlns:p14="http://schemas.microsoft.com/office/powerpoint/2010/main" xmlns="" val="3512323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using 5 fold validations:</a:t>
            </a:r>
            <a:br>
              <a:rPr lang="en-IN" dirty="0" smtClean="0"/>
            </a:br>
            <a:r>
              <a:rPr lang="en-IN" dirty="0" smtClean="0"/>
              <a:t>Support Vector Machine</a:t>
            </a:r>
            <a:endParaRPr lang="en-IN" dirty="0"/>
          </a:p>
        </p:txBody>
      </p:sp>
      <p:sp>
        <p:nvSpPr>
          <p:cNvPr id="8" name="Text Placeholder 4"/>
          <p:cNvSpPr txBox="1">
            <a:spLocks/>
          </p:cNvSpPr>
          <p:nvPr/>
        </p:nvSpPr>
        <p:spPr>
          <a:xfrm>
            <a:off x="701227" y="1708614"/>
            <a:ext cx="3792314" cy="79443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1" i="0" u="none" strike="noStrike" kern="1200" cap="none" spc="0" normalizeH="0" baseline="0" noProof="0" dirty="0" smtClean="0">
                <a:ln>
                  <a:noFill/>
                </a:ln>
                <a:solidFill>
                  <a:sysClr val="windowText" lastClr="000000"/>
                </a:solidFill>
                <a:effectLst/>
                <a:uLnTx/>
                <a:uFillTx/>
                <a:latin typeface="Calibri"/>
                <a:ea typeface="+mn-ea"/>
                <a:cs typeface="+mn-cs"/>
              </a:rPr>
              <a:t>Dataset B</a:t>
            </a:r>
            <a:endParaRPr kumimoji="0" lang="en-IN"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9" name="Content Placeholder 5"/>
          <p:cNvSpPr txBox="1">
            <a:spLocks/>
          </p:cNvSpPr>
          <p:nvPr/>
        </p:nvSpPr>
        <p:spPr>
          <a:xfrm>
            <a:off x="683568" y="2528591"/>
            <a:ext cx="3792314" cy="3552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Correctly Classified Instances    69.2308 %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Incorrectly Classified Instances 30.7692 %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Kappa statistic                               0.2123</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Mean absolute error                    0.3177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Root mean squared error           0.4117</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Relative absolute error               90.8775 %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Root relative squared error       98.6397 %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cs typeface="Calibri" pitchFamily="34" charset="0"/>
              </a:rPr>
              <a:t>Total Number of Instances              312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1400" b="0" i="0" u="none" strike="noStrike" kern="1200" cap="none" spc="0" normalizeH="0" baseline="0" noProof="0" dirty="0">
              <a:ln>
                <a:noFill/>
              </a:ln>
              <a:solidFill>
                <a:sysClr val="windowText" lastClr="000000"/>
              </a:solidFill>
              <a:effectLst/>
              <a:uLnTx/>
              <a:uFillTx/>
              <a:cs typeface="Calibri" pitchFamily="34" charset="0"/>
            </a:endParaRPr>
          </a:p>
        </p:txBody>
      </p:sp>
      <p:sp>
        <p:nvSpPr>
          <p:cNvPr id="10" name="Text Placeholder 6"/>
          <p:cNvSpPr txBox="1">
            <a:spLocks/>
          </p:cNvSpPr>
          <p:nvPr/>
        </p:nvSpPr>
        <p:spPr>
          <a:xfrm>
            <a:off x="4644008" y="1734159"/>
            <a:ext cx="3810991" cy="79443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1" i="0" u="none" strike="noStrike" kern="1200" cap="none" spc="0" normalizeH="0" baseline="0" noProof="0" dirty="0" smtClean="0">
                <a:ln>
                  <a:noFill/>
                </a:ln>
                <a:solidFill>
                  <a:sysClr val="windowText" lastClr="000000"/>
                </a:solidFill>
                <a:effectLst/>
                <a:uLnTx/>
                <a:uFillTx/>
                <a:latin typeface="Calibri"/>
                <a:ea typeface="+mn-ea"/>
                <a:cs typeface="+mn-cs"/>
              </a:rPr>
              <a:t>Dataset A</a:t>
            </a:r>
            <a:endParaRPr kumimoji="0" lang="en-IN" sz="2400" b="1"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11" name="Content Placeholder 7"/>
          <p:cNvSpPr txBox="1">
            <a:spLocks/>
          </p:cNvSpPr>
          <p:nvPr/>
        </p:nvSpPr>
        <p:spPr>
          <a:xfrm>
            <a:off x="4860032" y="2528591"/>
            <a:ext cx="3810991" cy="27406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Correctly Classified Instances         54.8387 %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Incorrectly Classified Instances      45.1613 %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Kappa statistic                                   0.362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Mean absolute error                        0.3051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Root mean squared error                0.3894</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Relative absolute error                    82.9609 %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Root relative squared error            90.8359 %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1400" b="0" i="0" u="none" strike="noStrike" kern="1200" cap="none" spc="0" normalizeH="0" baseline="0" noProof="0" dirty="0" smtClean="0">
                <a:ln>
                  <a:noFill/>
                </a:ln>
                <a:solidFill>
                  <a:sysClr val="windowText" lastClr="000000"/>
                </a:solidFill>
                <a:effectLst/>
                <a:uLnTx/>
                <a:uFillTx/>
                <a:ea typeface="+mn-ea"/>
                <a:cs typeface="+mn-cs"/>
              </a:rPr>
              <a:t>Total Number of Instances              124 </a:t>
            </a:r>
            <a:endParaRPr kumimoji="0" lang="en-IN" sz="1400"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xmlns="" val="3445658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Results using 5 fold validations</a:t>
            </a:r>
            <a:r>
              <a:rPr lang="en-IN" dirty="0" smtClean="0"/>
              <a:t>: Neural Networks</a:t>
            </a:r>
            <a:endParaRPr lang="en-IN" dirty="0"/>
          </a:p>
        </p:txBody>
      </p:sp>
      <p:sp>
        <p:nvSpPr>
          <p:cNvPr id="4" name="Text Placeholder 2"/>
          <p:cNvSpPr txBox="1">
            <a:spLocks/>
          </p:cNvSpPr>
          <p:nvPr/>
        </p:nvSpPr>
        <p:spPr>
          <a:xfrm>
            <a:off x="1" y="1681163"/>
            <a:ext cx="4427984" cy="823912"/>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GB" dirty="0" smtClean="0"/>
              <a:t>Dataset B</a:t>
            </a:r>
            <a:endParaRPr lang="en-IN" dirty="0" smtClean="0"/>
          </a:p>
          <a:p>
            <a:endParaRPr lang="en-IN" dirty="0"/>
          </a:p>
        </p:txBody>
      </p:sp>
      <p:sp>
        <p:nvSpPr>
          <p:cNvPr id="5" name="Content Placeholder 3"/>
          <p:cNvSpPr>
            <a:spLocks noGrp="1"/>
          </p:cNvSpPr>
          <p:nvPr>
            <p:ph sz="half" idx="4294967295"/>
          </p:nvPr>
        </p:nvSpPr>
        <p:spPr>
          <a:xfrm>
            <a:off x="179513" y="2478466"/>
            <a:ext cx="4608512" cy="3684588"/>
          </a:xfrm>
          <a:prstGeom prst="rect">
            <a:avLst/>
          </a:prstGeom>
        </p:spPr>
        <p:txBody>
          <a:bodyPr>
            <a:normAutofit/>
          </a:bodyPr>
          <a:lstStyle/>
          <a:p>
            <a:r>
              <a:rPr lang="en-IN" sz="1400" dirty="0" smtClean="0"/>
              <a:t>Correctly Classified Instances         64.7436 %</a:t>
            </a:r>
          </a:p>
          <a:p>
            <a:endParaRPr lang="en-IN" sz="1400" dirty="0" smtClean="0"/>
          </a:p>
          <a:p>
            <a:r>
              <a:rPr lang="en-IN" sz="1400" dirty="0" smtClean="0"/>
              <a:t>Incorrectly Classified Instances      35.2564 %</a:t>
            </a:r>
          </a:p>
          <a:p>
            <a:endParaRPr lang="en-IN" sz="1400" dirty="0" smtClean="0"/>
          </a:p>
          <a:p>
            <a:r>
              <a:rPr lang="en-IN" sz="1400" dirty="0" smtClean="0"/>
              <a:t>Kappa statistic                                   0.2531</a:t>
            </a:r>
          </a:p>
          <a:p>
            <a:endParaRPr lang="en-IN" sz="1400" dirty="0" smtClean="0"/>
          </a:p>
          <a:p>
            <a:r>
              <a:rPr lang="en-IN" sz="1400" dirty="0" smtClean="0"/>
              <a:t>Mean absolute error                        0.2705</a:t>
            </a:r>
          </a:p>
          <a:p>
            <a:endParaRPr lang="en-IN" sz="1400" dirty="0" smtClean="0"/>
          </a:p>
          <a:p>
            <a:r>
              <a:rPr lang="en-IN" sz="1400" dirty="0" smtClean="0"/>
              <a:t>Root mean squared error                0.4267</a:t>
            </a:r>
          </a:p>
          <a:p>
            <a:endParaRPr lang="en-IN" sz="1400" dirty="0" smtClean="0"/>
          </a:p>
          <a:p>
            <a:r>
              <a:rPr lang="en-IN" sz="1400" dirty="0" smtClean="0"/>
              <a:t>Relative absolute error                    77.3767 %</a:t>
            </a:r>
          </a:p>
          <a:p>
            <a:endParaRPr lang="en-IN" sz="1400" dirty="0" smtClean="0"/>
          </a:p>
          <a:p>
            <a:r>
              <a:rPr lang="en-IN" sz="1400" dirty="0" smtClean="0"/>
              <a:t>Root relative squared error            102.232  %</a:t>
            </a:r>
          </a:p>
          <a:p>
            <a:endParaRPr lang="en-IN" sz="1400" dirty="0" smtClean="0"/>
          </a:p>
          <a:p>
            <a:r>
              <a:rPr lang="en-IN" sz="1400" dirty="0" smtClean="0"/>
              <a:t>Total Number of Instances              312 </a:t>
            </a:r>
            <a:endParaRPr lang="en-IN" sz="1400" dirty="0"/>
          </a:p>
        </p:txBody>
      </p:sp>
      <p:sp>
        <p:nvSpPr>
          <p:cNvPr id="6" name="Text Placeholder 4"/>
          <p:cNvSpPr txBox="1">
            <a:spLocks/>
          </p:cNvSpPr>
          <p:nvPr/>
        </p:nvSpPr>
        <p:spPr>
          <a:xfrm>
            <a:off x="4932040" y="1755199"/>
            <a:ext cx="4211960" cy="823912"/>
          </a:xfrm>
          <a:prstGeom prst="rect">
            <a:avLst/>
          </a:prstGeom>
        </p:spPr>
        <p:txBody>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gn="ctr">
              <a:buNone/>
            </a:pPr>
            <a:r>
              <a:rPr lang="en-GB" dirty="0" smtClean="0"/>
              <a:t>Dataset A</a:t>
            </a:r>
            <a:endParaRPr lang="en-IN" dirty="0" smtClean="0"/>
          </a:p>
          <a:p>
            <a:endParaRPr lang="en-IN" dirty="0"/>
          </a:p>
        </p:txBody>
      </p:sp>
      <p:sp>
        <p:nvSpPr>
          <p:cNvPr id="7" name="Content Placeholder 5"/>
          <p:cNvSpPr>
            <a:spLocks noGrp="1"/>
          </p:cNvSpPr>
          <p:nvPr>
            <p:ph sz="quarter" idx="4294967295"/>
          </p:nvPr>
        </p:nvSpPr>
        <p:spPr>
          <a:xfrm>
            <a:off x="4932040" y="2505075"/>
            <a:ext cx="4103068" cy="3684588"/>
          </a:xfrm>
          <a:prstGeom prst="rect">
            <a:avLst/>
          </a:prstGeom>
        </p:spPr>
        <p:txBody>
          <a:bodyPr>
            <a:noAutofit/>
          </a:bodyPr>
          <a:lstStyle/>
          <a:p>
            <a:r>
              <a:rPr lang="en-IN" sz="1400" dirty="0" smtClean="0"/>
              <a:t>Correctly Classified Instances          54.8387 %</a:t>
            </a:r>
          </a:p>
          <a:p>
            <a:endParaRPr lang="en-IN" sz="1400" dirty="0" smtClean="0"/>
          </a:p>
          <a:p>
            <a:r>
              <a:rPr lang="en-IN" sz="1400" dirty="0" smtClean="0"/>
              <a:t>Incorrectly Classified Instances       45.1613 %</a:t>
            </a:r>
          </a:p>
          <a:p>
            <a:endParaRPr lang="en-IN" sz="1400" dirty="0" smtClean="0"/>
          </a:p>
          <a:p>
            <a:r>
              <a:rPr lang="en-IN" sz="1400" dirty="0" smtClean="0"/>
              <a:t>Kappa statistic                                    0.3849</a:t>
            </a:r>
          </a:p>
          <a:p>
            <a:endParaRPr lang="en-IN" sz="1400" dirty="0" smtClean="0"/>
          </a:p>
          <a:p>
            <a:r>
              <a:rPr lang="en-IN" sz="1400" dirty="0" smtClean="0"/>
              <a:t>Mean absolute error                         0.2406</a:t>
            </a:r>
          </a:p>
          <a:p>
            <a:endParaRPr lang="en-IN" sz="1400" dirty="0" smtClean="0"/>
          </a:p>
          <a:p>
            <a:r>
              <a:rPr lang="en-IN" sz="1400" dirty="0" smtClean="0"/>
              <a:t>Root mean squared error                 0.4187</a:t>
            </a:r>
          </a:p>
          <a:p>
            <a:endParaRPr lang="en-IN" sz="1400" dirty="0" smtClean="0"/>
          </a:p>
          <a:p>
            <a:r>
              <a:rPr lang="en-IN" sz="1400" dirty="0" smtClean="0"/>
              <a:t>Relative absolute error                     65.4115 %</a:t>
            </a:r>
          </a:p>
          <a:p>
            <a:endParaRPr lang="en-IN" sz="1400" dirty="0" smtClean="0"/>
          </a:p>
          <a:p>
            <a:r>
              <a:rPr lang="en-IN" sz="1400" dirty="0" smtClean="0"/>
              <a:t>Root relative squared error             97.6673 %</a:t>
            </a:r>
          </a:p>
          <a:p>
            <a:endParaRPr lang="en-IN" sz="1400" dirty="0" smtClean="0"/>
          </a:p>
          <a:p>
            <a:r>
              <a:rPr lang="en-IN" sz="1400" dirty="0" smtClean="0"/>
              <a:t>Total Number of Instances               124 </a:t>
            </a:r>
            <a:endParaRPr lang="en-IN" sz="1400" dirty="0"/>
          </a:p>
        </p:txBody>
      </p:sp>
    </p:spTree>
    <p:extLst>
      <p:ext uri="{BB962C8B-B14F-4D97-AF65-F5344CB8AC3E}">
        <p14:creationId xmlns:p14="http://schemas.microsoft.com/office/powerpoint/2010/main" xmlns="" val="3898424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251520" y="1556792"/>
            <a:ext cx="8712968" cy="5112568"/>
          </a:xfrm>
        </p:spPr>
        <p:txBody>
          <a:bodyPr>
            <a:normAutofit/>
          </a:bodyPr>
          <a:lstStyle/>
          <a:p>
            <a:r>
              <a:rPr lang="en-IN" sz="2000" dirty="0">
                <a:cs typeface="Andalus" panose="02020603050405020304" pitchFamily="18" charset="-78"/>
              </a:rPr>
              <a:t>Heart Sound Segmentation Algorithm Based on Heart Sound </a:t>
            </a:r>
            <a:r>
              <a:rPr lang="en-IN" sz="2000" dirty="0" err="1">
                <a:cs typeface="Andalus" panose="02020603050405020304" pitchFamily="18" charset="-78"/>
              </a:rPr>
              <a:t>Envelolgram</a:t>
            </a:r>
            <a:r>
              <a:rPr lang="en-IN" sz="2000" dirty="0">
                <a:cs typeface="Andalus" panose="02020603050405020304" pitchFamily="18" charset="-78"/>
              </a:rPr>
              <a:t> .</a:t>
            </a:r>
            <a:r>
              <a:rPr lang="en-IN" sz="2000" dirty="0"/>
              <a:t>H Liang, S </a:t>
            </a:r>
            <a:r>
              <a:rPr lang="en-IN" sz="2000" dirty="0" err="1"/>
              <a:t>Lukkarinen</a:t>
            </a:r>
            <a:r>
              <a:rPr lang="en-IN" sz="2000" dirty="0"/>
              <a:t>, I </a:t>
            </a:r>
            <a:r>
              <a:rPr lang="en-IN" sz="2000" dirty="0" err="1"/>
              <a:t>Hartimo</a:t>
            </a:r>
            <a:r>
              <a:rPr lang="en-IN" sz="2000" dirty="0"/>
              <a:t> .Helsinki University of Technology, Espoo, Finland.</a:t>
            </a:r>
          </a:p>
          <a:p>
            <a:r>
              <a:rPr lang="en-GB" sz="2000" dirty="0" err="1">
                <a:cs typeface="Andalus" panose="02020603050405020304" pitchFamily="18" charset="-78"/>
              </a:rPr>
              <a:t>Sapire</a:t>
            </a:r>
            <a:r>
              <a:rPr lang="en-GB" sz="2000" dirty="0">
                <a:cs typeface="Andalus" panose="02020603050405020304" pitchFamily="18" charset="-78"/>
              </a:rPr>
              <a:t> DW. Understanding and diagnosing paediatric heart disease: Heart sounds and murmurs</a:t>
            </a:r>
            <a:r>
              <a:rPr lang="en-GB" sz="2000" dirty="0"/>
              <a:t>. Norwalk, Connecticut, </a:t>
            </a:r>
            <a:r>
              <a:rPr lang="en-GB" sz="2000" dirty="0" err="1"/>
              <a:t>Applcton</a:t>
            </a:r>
            <a:r>
              <a:rPr lang="en-GB" sz="2000" dirty="0"/>
              <a:t> &amp; </a:t>
            </a:r>
            <a:r>
              <a:rPr lang="en-GB" sz="2000" dirty="0" err="1"/>
              <a:t>Langc</a:t>
            </a:r>
            <a:r>
              <a:rPr lang="en-GB" sz="2000" dirty="0"/>
              <a:t> 1992: 27-43.</a:t>
            </a:r>
          </a:p>
          <a:p>
            <a:r>
              <a:rPr lang="en-GB" sz="2000" dirty="0">
                <a:cs typeface="Andalus" panose="02020603050405020304" pitchFamily="18" charset="-78"/>
              </a:rPr>
              <a:t>A Robust Heart Sound Segmentation and Classification Algorithm using Wavelet Decomposition and Spectrogram</a:t>
            </a:r>
            <a:r>
              <a:rPr lang="en-GB" sz="2000" dirty="0"/>
              <a:t>. </a:t>
            </a:r>
            <a:r>
              <a:rPr lang="en-GB" sz="2000" dirty="0" err="1"/>
              <a:t>Yiqi</a:t>
            </a:r>
            <a:r>
              <a:rPr lang="en-GB" sz="2000" dirty="0"/>
              <a:t> Deng , Peter J Bentley. Dept. of Computer Science, UCL </a:t>
            </a:r>
            <a:r>
              <a:rPr lang="en-GB" sz="2000" dirty="0" err="1"/>
              <a:t>Malet</a:t>
            </a:r>
            <a:r>
              <a:rPr lang="en-GB" sz="2000" dirty="0"/>
              <a:t> Place, London.</a:t>
            </a:r>
          </a:p>
          <a:p>
            <a:r>
              <a:rPr lang="en-IN" sz="2000" dirty="0">
                <a:cs typeface="Andalus" panose="02020603050405020304" pitchFamily="18" charset="-78"/>
              </a:rPr>
              <a:t>Classifying heart sounds using peak location for segmentation and feature construction</a:t>
            </a:r>
            <a:r>
              <a:rPr lang="en-IN" sz="2000" dirty="0"/>
              <a:t>. Emanuel </a:t>
            </a:r>
            <a:r>
              <a:rPr lang="en-IN" sz="2000" dirty="0" err="1"/>
              <a:t>Pereira,Elsa</a:t>
            </a:r>
            <a:r>
              <a:rPr lang="en-IN" sz="2000" dirty="0"/>
              <a:t> Ferreira Gomes. Institute of Engineering (ISEP/IPP) </a:t>
            </a:r>
            <a:r>
              <a:rPr lang="en-IN" sz="2000" dirty="0" err="1"/>
              <a:t>Porto,Portugal</a:t>
            </a:r>
            <a:endParaRPr lang="en-IN" sz="2000" dirty="0"/>
          </a:p>
          <a:p>
            <a:pPr marL="118872" indent="0" algn="ctr">
              <a:buNone/>
            </a:pPr>
            <a:endParaRPr lang="en-IN" sz="2000" dirty="0">
              <a:solidFill>
                <a:schemeClr val="tx2"/>
              </a:solidFill>
            </a:endParaRPr>
          </a:p>
        </p:txBody>
      </p:sp>
    </p:spTree>
    <p:extLst>
      <p:ext uri="{BB962C8B-B14F-4D97-AF65-F5344CB8AC3E}">
        <p14:creationId xmlns:p14="http://schemas.microsoft.com/office/powerpoint/2010/main" xmlns="" val="3352249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Code </a:t>
            </a:r>
            <a:endParaRPr lang="en-IN" dirty="0"/>
          </a:p>
        </p:txBody>
      </p:sp>
      <p:sp>
        <p:nvSpPr>
          <p:cNvPr id="3" name="Content Placeholder 2"/>
          <p:cNvSpPr>
            <a:spLocks noGrp="1"/>
          </p:cNvSpPr>
          <p:nvPr>
            <p:ph idx="1"/>
          </p:nvPr>
        </p:nvSpPr>
        <p:spPr/>
        <p:txBody>
          <a:bodyPr/>
          <a:lstStyle/>
          <a:p>
            <a:r>
              <a:rPr lang="en-IN" dirty="0" smtClean="0"/>
              <a:t>Available at </a:t>
            </a:r>
            <a:r>
              <a:rPr lang="en-IN" sz="2400" dirty="0" smtClean="0">
                <a:hlinkClick r:id="rId2"/>
              </a:rPr>
              <a:t>http://github.com/rishabhnigam31/heartSegmentation.git</a:t>
            </a:r>
            <a:endParaRPr lang="en-IN" sz="2400" dirty="0" smtClean="0"/>
          </a:p>
          <a:p>
            <a:endParaRPr lang="en-IN" sz="2400" dirty="0"/>
          </a:p>
          <a:p>
            <a:endParaRPr lang="en-IN" sz="2400" dirty="0" smtClean="0"/>
          </a:p>
          <a:p>
            <a:r>
              <a:rPr lang="en-IN" dirty="0" smtClean="0"/>
              <a:t>Thank You</a:t>
            </a:r>
            <a:endParaRPr lang="en-IN" dirty="0"/>
          </a:p>
        </p:txBody>
      </p:sp>
    </p:spTree>
    <p:extLst>
      <p:ext uri="{BB962C8B-B14F-4D97-AF65-F5344CB8AC3E}">
        <p14:creationId xmlns:p14="http://schemas.microsoft.com/office/powerpoint/2010/main" xmlns="" val="1637504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Dataset</a:t>
            </a:r>
            <a:endParaRPr lang="en-IN" dirty="0"/>
          </a:p>
        </p:txBody>
      </p:sp>
      <p:sp>
        <p:nvSpPr>
          <p:cNvPr id="3" name="Content Placeholder 2"/>
          <p:cNvSpPr>
            <a:spLocks noGrp="1"/>
          </p:cNvSpPr>
          <p:nvPr>
            <p:ph idx="1"/>
          </p:nvPr>
        </p:nvSpPr>
        <p:spPr/>
        <p:txBody>
          <a:bodyPr>
            <a:normAutofit/>
          </a:bodyPr>
          <a:lstStyle/>
          <a:p>
            <a:r>
              <a:rPr lang="en-IN" sz="2000" dirty="0" smtClean="0"/>
              <a:t>Dataset available in .wav and .</a:t>
            </a:r>
            <a:r>
              <a:rPr lang="en-IN" sz="2000" dirty="0" err="1" smtClean="0"/>
              <a:t>aif</a:t>
            </a:r>
            <a:r>
              <a:rPr lang="en-IN" sz="2000" dirty="0" smtClean="0"/>
              <a:t> format. We use data from .wav format.</a:t>
            </a:r>
          </a:p>
          <a:p>
            <a:r>
              <a:rPr lang="en-IN" sz="2000" dirty="0" smtClean="0"/>
              <a:t>Dataset A contains data at 44100 frames per second, Dataset B at 4000 frames per second.</a:t>
            </a:r>
          </a:p>
          <a:p>
            <a:r>
              <a:rPr lang="en-IN" sz="2000" dirty="0" smtClean="0"/>
              <a:t>Training File: segmentation data is provided in a </a:t>
            </a:r>
            <a:r>
              <a:rPr lang="en-IN" sz="2000" dirty="0" err="1" smtClean="0"/>
              <a:t>csv</a:t>
            </a:r>
            <a:r>
              <a:rPr lang="en-IN" sz="2000" dirty="0" smtClean="0"/>
              <a:t> for 23 and 90 files for dataset A and B respectively</a:t>
            </a:r>
          </a:p>
          <a:p>
            <a:endParaRPr lang="en-IN"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34868" y="3443893"/>
            <a:ext cx="6633476" cy="3414107"/>
          </a:xfrm>
          <a:prstGeom prst="rect">
            <a:avLst/>
          </a:prstGeom>
        </p:spPr>
      </p:pic>
    </p:spTree>
    <p:extLst>
      <p:ext uri="{BB962C8B-B14F-4D97-AF65-F5344CB8AC3E}">
        <p14:creationId xmlns:p14="http://schemas.microsoft.com/office/powerpoint/2010/main" xmlns="" val="1741203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Challenge1 : Step1 decimation</a:t>
            </a:r>
            <a:endParaRPr lang="en-IN" dirty="0"/>
          </a:p>
        </p:txBody>
      </p:sp>
      <p:sp>
        <p:nvSpPr>
          <p:cNvPr id="3" name="Content Placeholder 2"/>
          <p:cNvSpPr>
            <a:spLocks noGrp="1"/>
          </p:cNvSpPr>
          <p:nvPr>
            <p:ph idx="1"/>
          </p:nvPr>
        </p:nvSpPr>
        <p:spPr/>
        <p:txBody>
          <a:bodyPr>
            <a:normAutofit/>
          </a:bodyPr>
          <a:lstStyle/>
          <a:p>
            <a:r>
              <a:rPr lang="en-IN" sz="2000" dirty="0" smtClean="0"/>
              <a:t>Decimate the signal by a factor of 20 for dataset A and for 2 for dataset B. This brings down the frequency close to 2000 for both the datasets.</a:t>
            </a:r>
          </a:p>
          <a:p>
            <a:r>
              <a:rPr lang="en-IN" sz="2000" dirty="0" smtClean="0"/>
              <a:t>Normalize the signal to (-1,1)</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3608" y="2852936"/>
            <a:ext cx="6804248" cy="3501999"/>
          </a:xfrm>
          <a:prstGeom prst="rect">
            <a:avLst/>
          </a:prstGeom>
        </p:spPr>
      </p:pic>
    </p:spTree>
    <p:extLst>
      <p:ext uri="{BB962C8B-B14F-4D97-AF65-F5344CB8AC3E}">
        <p14:creationId xmlns:p14="http://schemas.microsoft.com/office/powerpoint/2010/main" xmlns="" val="24353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Challenge1: Step2 Shannon Energy</a:t>
            </a:r>
            <a:endParaRPr lang="en-IN" dirty="0"/>
          </a:p>
        </p:txBody>
      </p:sp>
      <mc:AlternateContent xmlns:mc="http://schemas.openxmlformats.org/markup-compatibility/2006">
        <mc:Choice xmlns:a14="http://schemas.microsoft.com/office/drawing/2010/main" xmlns="" Requires="a14">
          <p:sp useBgFill="1">
            <p:nvSpPr>
              <p:cNvPr id="3" name="Content Placeholder 2"/>
              <p:cNvSpPr>
                <a:spLocks noGrp="1"/>
              </p:cNvSpPr>
              <p:nvPr>
                <p:ph idx="1"/>
              </p:nvPr>
            </p:nvSpPr>
            <p:spPr/>
            <p:txBody>
              <a:bodyPr>
                <a:normAutofit/>
              </a:bodyPr>
              <a:lstStyle/>
              <a:p>
                <a:r>
                  <a:rPr lang="en-IN" sz="2000" dirty="0" smtClean="0"/>
                  <a:t>Shannon energy is calculated for continuous 0.02 seconds with an overlap of 0.01 second.</a:t>
                </a:r>
              </a:p>
              <a:p>
                <a:r>
                  <a:rPr lang="en-IN" sz="2000" dirty="0" smtClean="0"/>
                  <a:t>Shannon Energy is </a:t>
                </a:r>
                <a14:m>
                  <m:oMath xmlns:m="http://schemas.openxmlformats.org/officeDocument/2006/math">
                    <m:r>
                      <a:rPr lang="en-IN" sz="2000" b="0" i="0" smtClean="0">
                        <a:latin typeface="Cambria Math"/>
                      </a:rPr>
                      <m:t>−</m:t>
                    </m:r>
                    <m:f>
                      <m:fPr>
                        <m:ctrlPr>
                          <a:rPr lang="el-GR" sz="2000" i="1" smtClean="0">
                            <a:latin typeface="Cambria Math"/>
                          </a:rPr>
                        </m:ctrlPr>
                      </m:fPr>
                      <m:num>
                        <m:r>
                          <a:rPr lang="en-IN" sz="2000" b="0" i="1" smtClean="0">
                            <a:latin typeface="Cambria Math"/>
                          </a:rPr>
                          <m:t>1</m:t>
                        </m:r>
                      </m:num>
                      <m:den>
                        <m:r>
                          <a:rPr lang="en-IN" sz="2000" b="0" i="1" smtClean="0">
                            <a:latin typeface="Cambria Math"/>
                          </a:rPr>
                          <m:t>𝑛</m:t>
                        </m:r>
                      </m:den>
                    </m:f>
                    <m:nary>
                      <m:naryPr>
                        <m:chr m:val="∑"/>
                        <m:ctrlPr>
                          <a:rPr lang="pt-BR" sz="2000" i="1" smtClean="0">
                            <a:latin typeface="Cambria Math"/>
                          </a:rPr>
                        </m:ctrlPr>
                      </m:naryPr>
                      <m:sub>
                        <m:r>
                          <m:rPr>
                            <m:brk m:alnAt="23"/>
                          </m:rPr>
                          <a:rPr lang="en-IN" sz="2000" b="0" i="1" smtClean="0">
                            <a:latin typeface="Cambria Math"/>
                          </a:rPr>
                          <m:t>𝑖</m:t>
                        </m:r>
                        <m:r>
                          <a:rPr lang="pt-BR" sz="2000" i="1" smtClean="0">
                            <a:latin typeface="Cambria Math"/>
                          </a:rPr>
                          <m:t>=</m:t>
                        </m:r>
                        <m:r>
                          <a:rPr lang="en-IN" sz="2000" b="0" i="1" smtClean="0">
                            <a:latin typeface="Cambria Math"/>
                          </a:rPr>
                          <m:t>1</m:t>
                        </m:r>
                      </m:sub>
                      <m:sup>
                        <m:r>
                          <a:rPr lang="en-IN" sz="2000" b="0" i="1" smtClean="0">
                            <a:latin typeface="Cambria Math"/>
                          </a:rPr>
                          <m:t>𝑁</m:t>
                        </m:r>
                      </m:sup>
                      <m:e>
                        <m:sSup>
                          <m:sSupPr>
                            <m:ctrlPr>
                              <a:rPr lang="pt-BR" sz="2000" i="1" smtClean="0">
                                <a:latin typeface="Cambria Math"/>
                              </a:rPr>
                            </m:ctrlPr>
                          </m:sSupPr>
                          <m:e>
                            <m:r>
                              <a:rPr lang="pt-BR" sz="2000" i="1" smtClean="0">
                                <a:latin typeface="Cambria Math"/>
                              </a:rPr>
                              <m:t>𝑥</m:t>
                            </m:r>
                          </m:e>
                          <m:sup>
                            <m:r>
                              <a:rPr lang="en-IN" sz="2000" b="0" i="1" smtClean="0">
                                <a:latin typeface="Cambria Math"/>
                              </a:rPr>
                              <m:t>2</m:t>
                            </m:r>
                          </m:sup>
                        </m:sSup>
                        <m:d>
                          <m:dPr>
                            <m:ctrlPr>
                              <a:rPr lang="en-IN" sz="2000" b="0" i="1" smtClean="0">
                                <a:latin typeface="Cambria Math"/>
                              </a:rPr>
                            </m:ctrlPr>
                          </m:dPr>
                          <m:e>
                            <m:r>
                              <a:rPr lang="en-IN" sz="2000" b="0" i="1" smtClean="0">
                                <a:latin typeface="Cambria Math"/>
                              </a:rPr>
                              <m:t>𝑖</m:t>
                            </m:r>
                          </m:e>
                        </m:d>
                        <m:r>
                          <a:rPr lang="en-IN" sz="2000" b="0" i="1" smtClean="0">
                            <a:latin typeface="Cambria Math"/>
                          </a:rPr>
                          <m:t>∗</m:t>
                        </m:r>
                        <m:sSup>
                          <m:sSupPr>
                            <m:ctrlPr>
                              <a:rPr lang="pt-BR" sz="2000" i="1" smtClean="0">
                                <a:latin typeface="Cambria Math"/>
                              </a:rPr>
                            </m:ctrlPr>
                          </m:sSupPr>
                          <m:e>
                            <m:func>
                              <m:funcPr>
                                <m:ctrlPr>
                                  <a:rPr lang="en-IN" sz="2000" b="0" i="1" smtClean="0">
                                    <a:latin typeface="Cambria Math"/>
                                  </a:rPr>
                                </m:ctrlPr>
                              </m:funcPr>
                              <m:fName>
                                <m:r>
                                  <m:rPr>
                                    <m:sty m:val="p"/>
                                  </m:rPr>
                                  <a:rPr lang="en-IN" sz="2000" b="0" i="0" smtClean="0">
                                    <a:latin typeface="Cambria Math"/>
                                  </a:rPr>
                                  <m:t>log</m:t>
                                </m:r>
                              </m:fName>
                              <m:e>
                                <m:sSup>
                                  <m:sSupPr>
                                    <m:ctrlPr>
                                      <a:rPr lang="en-IN" sz="2000" b="0" i="1" smtClean="0">
                                        <a:latin typeface="Cambria Math"/>
                                      </a:rPr>
                                    </m:ctrlPr>
                                  </m:sSupPr>
                                  <m:e>
                                    <m:r>
                                      <a:rPr lang="en-IN" sz="2000" b="0" i="1" smtClean="0">
                                        <a:latin typeface="Cambria Math"/>
                                      </a:rPr>
                                      <m:t>𝑥</m:t>
                                    </m:r>
                                  </m:e>
                                  <m:sup>
                                    <m:r>
                                      <a:rPr lang="en-IN" sz="2000" b="0" i="1" smtClean="0">
                                        <a:latin typeface="Cambria Math"/>
                                      </a:rPr>
                                      <m:t>2</m:t>
                                    </m:r>
                                  </m:sup>
                                </m:sSup>
                                <m:d>
                                  <m:dPr>
                                    <m:ctrlPr>
                                      <a:rPr lang="en-IN" sz="2000" b="0" i="1" smtClean="0">
                                        <a:latin typeface="Cambria Math"/>
                                      </a:rPr>
                                    </m:ctrlPr>
                                  </m:dPr>
                                  <m:e>
                                    <m:r>
                                      <a:rPr lang="en-IN" sz="2000" b="0" i="1" smtClean="0">
                                        <a:latin typeface="Cambria Math"/>
                                      </a:rPr>
                                      <m:t>𝑖</m:t>
                                    </m:r>
                                  </m:e>
                                </m:d>
                              </m:e>
                            </m:func>
                          </m:e>
                          <m:sup/>
                        </m:sSup>
                      </m:e>
                    </m:nary>
                  </m:oMath>
                </a14:m>
                <a:endParaRPr lang="en-IN" sz="2000" dirty="0" smtClean="0"/>
              </a:p>
              <a:p>
                <a:endParaRPr lang="en-IN" sz="2000" dirty="0"/>
              </a:p>
            </p:txBody>
          </p:sp>
        </mc:Choice>
        <mc:Fallback>
          <p:sp useBgFill="1">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3608" y="2924944"/>
            <a:ext cx="7128792" cy="3669035"/>
          </a:xfrm>
          <a:prstGeom prst="rect">
            <a:avLst/>
          </a:prstGeom>
        </p:spPr>
      </p:pic>
    </p:spTree>
    <p:extLst>
      <p:ext uri="{BB962C8B-B14F-4D97-AF65-F5344CB8AC3E}">
        <p14:creationId xmlns:p14="http://schemas.microsoft.com/office/powerpoint/2010/main" xmlns="" val="3055978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Challenge1: Step3 smoothening</a:t>
            </a:r>
            <a:endParaRPr lang="en-IN" dirty="0"/>
          </a:p>
        </p:txBody>
      </p:sp>
      <p:sp>
        <p:nvSpPr>
          <p:cNvPr id="3" name="Content Placeholder 2"/>
          <p:cNvSpPr>
            <a:spLocks noGrp="1"/>
          </p:cNvSpPr>
          <p:nvPr>
            <p:ph idx="1"/>
          </p:nvPr>
        </p:nvSpPr>
        <p:spPr/>
        <p:txBody>
          <a:bodyPr>
            <a:normAutofit/>
          </a:bodyPr>
          <a:lstStyle/>
          <a:p>
            <a:r>
              <a:rPr lang="en-IN" sz="2000" dirty="0" smtClean="0"/>
              <a:t>We use </a:t>
            </a:r>
            <a:r>
              <a:rPr lang="en-IN" sz="2000" dirty="0"/>
              <a:t>“triangular smooth</a:t>
            </a:r>
            <a:r>
              <a:rPr lang="en-IN" sz="2000" dirty="0" smtClean="0"/>
              <a:t>” to smoothen the signal</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855" y="2996952"/>
            <a:ext cx="9144000" cy="3441881"/>
          </a:xfrm>
          <a:prstGeom prst="rect">
            <a:avLst/>
          </a:prstGeom>
        </p:spPr>
      </p:pic>
    </p:spTree>
    <p:extLst>
      <p:ext uri="{BB962C8B-B14F-4D97-AF65-F5344CB8AC3E}">
        <p14:creationId xmlns:p14="http://schemas.microsoft.com/office/powerpoint/2010/main" xmlns="" val="4006582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Challenge1: Step4a </a:t>
            </a:r>
            <a:r>
              <a:rPr lang="en-IN" dirty="0" err="1" smtClean="0"/>
              <a:t>getPeaks</a:t>
            </a:r>
            <a:endParaRPr lang="en-IN" dirty="0"/>
          </a:p>
        </p:txBody>
      </p:sp>
      <p:sp>
        <p:nvSpPr>
          <p:cNvPr id="3" name="Content Placeholder 2"/>
          <p:cNvSpPr>
            <a:spLocks noGrp="1"/>
          </p:cNvSpPr>
          <p:nvPr>
            <p:ph idx="1"/>
          </p:nvPr>
        </p:nvSpPr>
        <p:spPr/>
        <p:txBody>
          <a:bodyPr>
            <a:normAutofit/>
          </a:bodyPr>
          <a:lstStyle/>
          <a:p>
            <a:r>
              <a:rPr lang="en-IN" sz="2000" dirty="0" smtClean="0"/>
              <a:t>We use a threshold and extract all values above the threshold. Then we select the best peak among the neighbouring peaks within a range.</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8809" y="2564904"/>
            <a:ext cx="7505599" cy="4115265"/>
          </a:xfrm>
          <a:prstGeom prst="rect">
            <a:avLst/>
          </a:prstGeom>
        </p:spPr>
      </p:pic>
    </p:spTree>
    <p:extLst>
      <p:ext uri="{BB962C8B-B14F-4D97-AF65-F5344CB8AC3E}">
        <p14:creationId xmlns:p14="http://schemas.microsoft.com/office/powerpoint/2010/main" xmlns="" val="841177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Challenge1: </a:t>
            </a:r>
            <a:r>
              <a:rPr lang="en-IN" dirty="0" smtClean="0"/>
              <a:t>Step4b getS1Peaks</a:t>
            </a:r>
            <a:endParaRPr lang="en-IN" dirty="0"/>
          </a:p>
        </p:txBody>
      </p:sp>
      <p:sp>
        <p:nvSpPr>
          <p:cNvPr id="3" name="Content Placeholder 2"/>
          <p:cNvSpPr>
            <a:spLocks noGrp="1"/>
          </p:cNvSpPr>
          <p:nvPr>
            <p:ph idx="1"/>
          </p:nvPr>
        </p:nvSpPr>
        <p:spPr/>
        <p:txBody>
          <a:bodyPr>
            <a:normAutofit/>
          </a:bodyPr>
          <a:lstStyle/>
          <a:p>
            <a:r>
              <a:rPr lang="en-IN" sz="2000" dirty="0" smtClean="0"/>
              <a:t>In this we start with the assumption the S1peaks have higher energy. </a:t>
            </a:r>
            <a:r>
              <a:rPr lang="en-IN" sz="2000" dirty="0"/>
              <a:t>W</a:t>
            </a:r>
            <a:r>
              <a:rPr lang="en-IN" sz="2000" dirty="0" smtClean="0"/>
              <a:t>e start by picking the peak with the maximum energy. Then we look at peaks within distance of one time period of it, and so on. We vary the time period and pick the best set of S1Peaks.</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1560" y="3227055"/>
            <a:ext cx="8115378" cy="3630945"/>
          </a:xfrm>
          <a:prstGeom prst="rect">
            <a:avLst/>
          </a:prstGeom>
        </p:spPr>
      </p:pic>
    </p:spTree>
    <p:extLst>
      <p:ext uri="{BB962C8B-B14F-4D97-AF65-F5344CB8AC3E}">
        <p14:creationId xmlns:p14="http://schemas.microsoft.com/office/powerpoint/2010/main" xmlns="" val="2326543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Challenge1: </a:t>
            </a:r>
            <a:r>
              <a:rPr lang="en-IN" dirty="0" smtClean="0"/>
              <a:t>Step4c getS2Peaks</a:t>
            </a:r>
            <a:endParaRPr lang="en-IN" dirty="0"/>
          </a:p>
        </p:txBody>
      </p:sp>
      <p:sp>
        <p:nvSpPr>
          <p:cNvPr id="3" name="Content Placeholder 2"/>
          <p:cNvSpPr>
            <a:spLocks noGrp="1"/>
          </p:cNvSpPr>
          <p:nvPr>
            <p:ph idx="1"/>
          </p:nvPr>
        </p:nvSpPr>
        <p:spPr/>
        <p:txBody>
          <a:bodyPr>
            <a:normAutofit/>
          </a:bodyPr>
          <a:lstStyle/>
          <a:p>
            <a:r>
              <a:rPr lang="en-IN" sz="2000" dirty="0" smtClean="0"/>
              <a:t>Look between 2 S1 peaks, and pick the best peak. If no peak is found we lower the threshold and look again.</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9592" y="2492896"/>
            <a:ext cx="7560840" cy="4043875"/>
          </a:xfrm>
          <a:prstGeom prst="rect">
            <a:avLst/>
          </a:prstGeom>
        </p:spPr>
      </p:pic>
    </p:spTree>
    <p:extLst>
      <p:ext uri="{BB962C8B-B14F-4D97-AF65-F5344CB8AC3E}">
        <p14:creationId xmlns:p14="http://schemas.microsoft.com/office/powerpoint/2010/main" xmlns="" val="523262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145</TotalTime>
  <Words>702</Words>
  <Application>Microsoft Office PowerPoint</Application>
  <PresentationFormat>On-screen Show (4:3)</PresentationFormat>
  <Paragraphs>129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Module</vt:lpstr>
      <vt:lpstr>CS 771 Presentation</vt:lpstr>
      <vt:lpstr>Challenge</vt:lpstr>
      <vt:lpstr>Dataset</vt:lpstr>
      <vt:lpstr>Challenge1 : Step1 decimation</vt:lpstr>
      <vt:lpstr>Challenge1: Step2 Shannon Energy</vt:lpstr>
      <vt:lpstr>Challenge1: Step3 smoothening</vt:lpstr>
      <vt:lpstr>Challenge1: Step4a getPeaks</vt:lpstr>
      <vt:lpstr>Challenge1: Step4b getS1Peaks</vt:lpstr>
      <vt:lpstr>Challenge1: Step4c getS2Peaks</vt:lpstr>
      <vt:lpstr>Challenge1: Step4d FixPeaks</vt:lpstr>
      <vt:lpstr>Result comparison</vt:lpstr>
      <vt:lpstr>Result comparison</vt:lpstr>
      <vt:lpstr>Challenge2: AttributeSet</vt:lpstr>
      <vt:lpstr>Challenge2: AttributeSet</vt:lpstr>
      <vt:lpstr>Challenge2: Results dataset1</vt:lpstr>
      <vt:lpstr>Challenge2: Results dataset1</vt:lpstr>
      <vt:lpstr>Challenge2: Results dataset1</vt:lpstr>
      <vt:lpstr>Challenge2: Results dataset1</vt:lpstr>
      <vt:lpstr>Challenge2: Results dataset2</vt:lpstr>
      <vt:lpstr>Challenge2: Results dataset2</vt:lpstr>
      <vt:lpstr>Challenge2: Results</vt:lpstr>
      <vt:lpstr>Challenge2: Results</vt:lpstr>
      <vt:lpstr>Results using 5 fold validations: Support Vector Machine</vt:lpstr>
      <vt:lpstr>Results using 5 fold validations: Neural Networks</vt:lpstr>
      <vt:lpstr>References</vt:lpstr>
      <vt:lpstr>Code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Ri$habh</dc:creator>
  <cp:lastModifiedBy>Richa</cp:lastModifiedBy>
  <cp:revision>15</cp:revision>
  <dcterms:created xsi:type="dcterms:W3CDTF">2013-11-13T09:45:38Z</dcterms:created>
  <dcterms:modified xsi:type="dcterms:W3CDTF">2013-11-13T12:35:26Z</dcterms:modified>
</cp:coreProperties>
</file>