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Canva Sans" panose="020B0604020202020204" charset="0"/>
      <p:regular r:id="rId15"/>
    </p:embeddedFont>
    <p:embeddedFont>
      <p:font typeface="Gotham" panose="020B0604020202020204" charset="0"/>
      <p:regular r:id="rId16"/>
    </p:embeddedFont>
    <p:embeddedFont>
      <p:font typeface="Gotham Bold" panose="020B0604020202020204" charset="0"/>
      <p:regular r:id="rId17"/>
    </p:embeddedFont>
    <p:embeddedFont>
      <p:font typeface="Times New Roman Bold" panose="02020803070505020304" pitchFamily="18" charset="0"/>
      <p:regular r:id="rId18"/>
      <p:bold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3" d="100"/>
          <a:sy n="43" d="100"/>
        </p:scale>
        <p:origin x="936"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4468512" y="-288324"/>
            <a:ext cx="10994424" cy="10994424"/>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5725" cap="sq">
              <a:solidFill>
                <a:srgbClr val="FD6220"/>
              </a:solidFill>
              <a:prstDash val="solid"/>
              <a:miter/>
            </a:ln>
          </p:spPr>
          <p:txBody>
            <a:bodyPr/>
            <a:lstStyle/>
            <a:p>
              <a:endParaRPr lang="en-IN"/>
            </a:p>
          </p:txBody>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28700" y="9140065"/>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6" name="Group 6"/>
          <p:cNvGrpSpPr/>
          <p:nvPr/>
        </p:nvGrpSpPr>
        <p:grpSpPr>
          <a:xfrm>
            <a:off x="16384897" y="5379918"/>
            <a:ext cx="6059445" cy="605944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IN"/>
            </a:p>
          </p:txBody>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5720762" y="6964430"/>
            <a:ext cx="2000810" cy="4114800"/>
          </a:xfrm>
          <a:custGeom>
            <a:avLst/>
            <a:gdLst/>
            <a:ahLst/>
            <a:cxnLst/>
            <a:rect l="l" t="t" r="r" b="b"/>
            <a:pathLst>
              <a:path w="2000810" h="4114800">
                <a:moveTo>
                  <a:pt x="0" y="0"/>
                </a:moveTo>
                <a:lnTo>
                  <a:pt x="2000810" y="0"/>
                </a:lnTo>
                <a:lnTo>
                  <a:pt x="2000810" y="4114800"/>
                </a:lnTo>
                <a:lnTo>
                  <a:pt x="0" y="4114800"/>
                </a:lnTo>
                <a:lnTo>
                  <a:pt x="0" y="0"/>
                </a:lnTo>
                <a:close/>
              </a:path>
            </a:pathLst>
          </a:custGeom>
          <a:blipFill>
            <a:blip r:embed="rId4">
              <a:alphaModFix amt="53000"/>
              <a:extLst>
                <a:ext uri="{96DAC541-7B7A-43D3-8B79-37D633B846F1}">
                  <asvg:svgBlip xmlns:asvg="http://schemas.microsoft.com/office/drawing/2016/SVG/main" r:embed="rId5"/>
                </a:ext>
              </a:extLst>
            </a:blip>
            <a:stretch>
              <a:fillRect r="-204881"/>
            </a:stretch>
          </a:blipFill>
        </p:spPr>
        <p:txBody>
          <a:bodyPr/>
          <a:lstStyle/>
          <a:p>
            <a:endParaRPr lang="en-IN"/>
          </a:p>
        </p:txBody>
      </p:sp>
      <p:grpSp>
        <p:nvGrpSpPr>
          <p:cNvPr id="10" name="Group 10"/>
          <p:cNvGrpSpPr/>
          <p:nvPr/>
        </p:nvGrpSpPr>
        <p:grpSpPr>
          <a:xfrm>
            <a:off x="11762088" y="-9632634"/>
            <a:ext cx="10994424" cy="1099442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txBody>
            <a:bodyPr/>
            <a:lstStyle/>
            <a:p>
              <a:endParaRPr lang="en-IN"/>
            </a:p>
          </p:txBody>
        </p:sp>
        <p:sp>
          <p:nvSpPr>
            <p:cNvPr id="12" name="TextBox 12"/>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3373132" y="4114076"/>
            <a:ext cx="12198237" cy="2291464"/>
            <a:chOff x="0" y="0"/>
            <a:chExt cx="3212705" cy="603513"/>
          </a:xfrm>
        </p:grpSpPr>
        <p:sp>
          <p:nvSpPr>
            <p:cNvPr id="14" name="Freeform 14"/>
            <p:cNvSpPr/>
            <p:nvPr/>
          </p:nvSpPr>
          <p:spPr>
            <a:xfrm>
              <a:off x="0" y="0"/>
              <a:ext cx="3212704" cy="603513"/>
            </a:xfrm>
            <a:custGeom>
              <a:avLst/>
              <a:gdLst/>
              <a:ahLst/>
              <a:cxnLst/>
              <a:rect l="l" t="t" r="r" b="b"/>
              <a:pathLst>
                <a:path w="3212704" h="603513">
                  <a:moveTo>
                    <a:pt x="0" y="0"/>
                  </a:moveTo>
                  <a:lnTo>
                    <a:pt x="3212704" y="0"/>
                  </a:lnTo>
                  <a:lnTo>
                    <a:pt x="3212704" y="603513"/>
                  </a:lnTo>
                  <a:lnTo>
                    <a:pt x="0" y="603513"/>
                  </a:lnTo>
                  <a:close/>
                </a:path>
              </a:pathLst>
            </a:custGeom>
            <a:solidFill>
              <a:srgbClr val="FFFEFE"/>
            </a:solidFill>
          </p:spPr>
          <p:txBody>
            <a:bodyPr/>
            <a:lstStyle/>
            <a:p>
              <a:endParaRPr lang="en-IN"/>
            </a:p>
          </p:txBody>
        </p:sp>
        <p:sp>
          <p:nvSpPr>
            <p:cNvPr id="15" name="TextBox 15"/>
            <p:cNvSpPr txBox="1"/>
            <p:nvPr/>
          </p:nvSpPr>
          <p:spPr>
            <a:xfrm>
              <a:off x="0" y="-28575"/>
              <a:ext cx="3212705" cy="632088"/>
            </a:xfrm>
            <a:prstGeom prst="rect">
              <a:avLst/>
            </a:prstGeom>
          </p:spPr>
          <p:txBody>
            <a:bodyPr lIns="50800" tIns="50800" rIns="50800" bIns="50800" rtlCol="0" anchor="ctr"/>
            <a:lstStyle/>
            <a:p>
              <a:pPr algn="ctr">
                <a:lnSpc>
                  <a:spcPts val="2380"/>
                </a:lnSpc>
              </a:pPr>
              <a:endParaRPr/>
            </a:p>
          </p:txBody>
        </p:sp>
      </p:grpSp>
      <p:sp>
        <p:nvSpPr>
          <p:cNvPr id="16" name="TextBox 16"/>
          <p:cNvSpPr txBox="1"/>
          <p:nvPr/>
        </p:nvSpPr>
        <p:spPr>
          <a:xfrm>
            <a:off x="6078409" y="5459428"/>
            <a:ext cx="6131182" cy="946111"/>
          </a:xfrm>
          <a:prstGeom prst="rect">
            <a:avLst/>
          </a:prstGeom>
        </p:spPr>
        <p:txBody>
          <a:bodyPr lIns="0" tIns="0" rIns="0" bIns="0" rtlCol="0" anchor="t">
            <a:spAutoFit/>
          </a:bodyPr>
          <a:lstStyle/>
          <a:p>
            <a:pPr algn="ctr">
              <a:lnSpc>
                <a:spcPts val="7702"/>
              </a:lnSpc>
              <a:spcBef>
                <a:spcPct val="0"/>
              </a:spcBef>
            </a:pPr>
            <a:r>
              <a:rPr lang="en-US" sz="5501" spc="308">
                <a:solidFill>
                  <a:srgbClr val="191919"/>
                </a:solidFill>
                <a:latin typeface="Gotham"/>
                <a:ea typeface="Gotham"/>
                <a:cs typeface="Gotham"/>
                <a:sym typeface="Gotham"/>
              </a:rPr>
              <a:t>Statistics</a:t>
            </a:r>
          </a:p>
        </p:txBody>
      </p:sp>
      <p:sp>
        <p:nvSpPr>
          <p:cNvPr id="17" name="TextBox 17"/>
          <p:cNvSpPr txBox="1"/>
          <p:nvPr/>
        </p:nvSpPr>
        <p:spPr>
          <a:xfrm>
            <a:off x="0" y="4373089"/>
            <a:ext cx="18244994" cy="1210102"/>
          </a:xfrm>
          <a:prstGeom prst="rect">
            <a:avLst/>
          </a:prstGeom>
        </p:spPr>
        <p:txBody>
          <a:bodyPr lIns="0" tIns="0" rIns="0" bIns="0" rtlCol="0" anchor="t">
            <a:spAutoFit/>
          </a:bodyPr>
          <a:lstStyle/>
          <a:p>
            <a:pPr algn="ctr">
              <a:lnSpc>
                <a:spcPts val="9951"/>
              </a:lnSpc>
              <a:spcBef>
                <a:spcPct val="0"/>
              </a:spcBef>
            </a:pPr>
            <a:r>
              <a:rPr lang="en-US" sz="7108" b="1" spc="995">
                <a:solidFill>
                  <a:srgbClr val="191919"/>
                </a:solidFill>
                <a:latin typeface="Gotham Bold"/>
                <a:ea typeface="Gotham Bold"/>
                <a:cs typeface="Gotham Bold"/>
                <a:sym typeface="Gotham Bold"/>
              </a:rPr>
              <a:t>HIRING PROCESS ANALYTICS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00679" y="2199056"/>
            <a:ext cx="6869215" cy="5132172"/>
          </a:xfrm>
          <a:custGeom>
            <a:avLst/>
            <a:gdLst/>
            <a:ahLst/>
            <a:cxnLst/>
            <a:rect l="l" t="t" r="r" b="b"/>
            <a:pathLst>
              <a:path w="6869215" h="5132172">
                <a:moveTo>
                  <a:pt x="0" y="0"/>
                </a:moveTo>
                <a:lnTo>
                  <a:pt x="6869214" y="0"/>
                </a:lnTo>
                <a:lnTo>
                  <a:pt x="6869214" y="5132172"/>
                </a:lnTo>
                <a:lnTo>
                  <a:pt x="0" y="5132172"/>
                </a:lnTo>
                <a:lnTo>
                  <a:pt x="0" y="0"/>
                </a:lnTo>
                <a:close/>
              </a:path>
            </a:pathLst>
          </a:custGeom>
          <a:blipFill>
            <a:blip r:embed="rId2"/>
            <a:stretch>
              <a:fillRect/>
            </a:stretch>
          </a:blipFill>
        </p:spPr>
        <p:txBody>
          <a:bodyPr/>
          <a:lstStyle/>
          <a:p>
            <a:endParaRPr lang="en-IN"/>
          </a:p>
        </p:txBody>
      </p:sp>
      <p:sp>
        <p:nvSpPr>
          <p:cNvPr id="3" name="Freeform 3"/>
          <p:cNvSpPr/>
          <p:nvPr/>
        </p:nvSpPr>
        <p:spPr>
          <a:xfrm>
            <a:off x="7871043" y="2199056"/>
            <a:ext cx="9388257" cy="5632954"/>
          </a:xfrm>
          <a:custGeom>
            <a:avLst/>
            <a:gdLst/>
            <a:ahLst/>
            <a:cxnLst/>
            <a:rect l="l" t="t" r="r" b="b"/>
            <a:pathLst>
              <a:path w="9388257" h="5632954">
                <a:moveTo>
                  <a:pt x="0" y="0"/>
                </a:moveTo>
                <a:lnTo>
                  <a:pt x="9388257" y="0"/>
                </a:lnTo>
                <a:lnTo>
                  <a:pt x="9388257" y="5632955"/>
                </a:lnTo>
                <a:lnTo>
                  <a:pt x="0" y="5632955"/>
                </a:lnTo>
                <a:lnTo>
                  <a:pt x="0" y="0"/>
                </a:lnTo>
                <a:close/>
              </a:path>
            </a:pathLst>
          </a:custGeom>
          <a:blipFill>
            <a:blip r:embed="rId3"/>
            <a:stretch>
              <a:fillRect/>
            </a:stretch>
          </a:blipFill>
        </p:spPr>
        <p:txBody>
          <a:bodyPr/>
          <a:lstStyle/>
          <a:p>
            <a:endParaRPr lang="en-IN"/>
          </a:p>
        </p:txBody>
      </p:sp>
      <p:sp>
        <p:nvSpPr>
          <p:cNvPr id="4" name="TextBox 4"/>
          <p:cNvSpPr txBox="1"/>
          <p:nvPr/>
        </p:nvSpPr>
        <p:spPr>
          <a:xfrm>
            <a:off x="500679" y="335280"/>
            <a:ext cx="17286642" cy="1291590"/>
          </a:xfrm>
          <a:prstGeom prst="rect">
            <a:avLst/>
          </a:prstGeom>
        </p:spPr>
        <p:txBody>
          <a:bodyPr lIns="0" tIns="0" rIns="0" bIns="0" rtlCol="0" anchor="t">
            <a:spAutoFit/>
          </a:bodyPr>
          <a:lstStyle/>
          <a:p>
            <a:pPr algn="just">
              <a:lnSpc>
                <a:spcPts val="3359"/>
              </a:lnSpc>
              <a:spcBef>
                <a:spcPct val="0"/>
              </a:spcBef>
            </a:pPr>
            <a:r>
              <a:rPr lang="en-US" sz="2399">
                <a:solidFill>
                  <a:srgbClr val="000000"/>
                </a:solidFill>
                <a:latin typeface="Times New Roman"/>
                <a:ea typeface="Times New Roman"/>
                <a:cs typeface="Times New Roman"/>
                <a:sym typeface="Times New Roman"/>
              </a:rPr>
              <a:t>4. Departmental Analysis: Visualizing data through charts and plots is a crucial part of data analysis.</a:t>
            </a:r>
          </a:p>
          <a:p>
            <a:pPr algn="just">
              <a:lnSpc>
                <a:spcPts val="3359"/>
              </a:lnSpc>
              <a:spcBef>
                <a:spcPct val="0"/>
              </a:spcBef>
            </a:pPr>
            <a:r>
              <a:rPr lang="en-US" sz="2399">
                <a:solidFill>
                  <a:srgbClr val="000000"/>
                </a:solidFill>
                <a:latin typeface="Times New Roman"/>
                <a:ea typeface="Times New Roman"/>
                <a:cs typeface="Times New Roman"/>
                <a:sym typeface="Times New Roman"/>
              </a:rPr>
              <a:t>Your Task: Use a pie chart, bar graph, or any other suitable visualization to show the proportion of people working in different departments.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50338" y="4587860"/>
            <a:ext cx="3873909" cy="5354183"/>
          </a:xfrm>
          <a:custGeom>
            <a:avLst/>
            <a:gdLst/>
            <a:ahLst/>
            <a:cxnLst/>
            <a:rect l="l" t="t" r="r" b="b"/>
            <a:pathLst>
              <a:path w="3873909" h="5354183">
                <a:moveTo>
                  <a:pt x="0" y="0"/>
                </a:moveTo>
                <a:lnTo>
                  <a:pt x="3873909" y="0"/>
                </a:lnTo>
                <a:lnTo>
                  <a:pt x="3873909" y="5354183"/>
                </a:lnTo>
                <a:lnTo>
                  <a:pt x="0" y="5354183"/>
                </a:lnTo>
                <a:lnTo>
                  <a:pt x="0" y="0"/>
                </a:lnTo>
                <a:close/>
              </a:path>
            </a:pathLst>
          </a:custGeom>
          <a:blipFill>
            <a:blip r:embed="rId2"/>
            <a:stretch>
              <a:fillRect/>
            </a:stretch>
          </a:blipFill>
        </p:spPr>
        <p:txBody>
          <a:bodyPr/>
          <a:lstStyle/>
          <a:p>
            <a:endParaRPr lang="en-IN"/>
          </a:p>
        </p:txBody>
      </p:sp>
      <p:sp>
        <p:nvSpPr>
          <p:cNvPr id="3" name="Freeform 3"/>
          <p:cNvSpPr/>
          <p:nvPr/>
        </p:nvSpPr>
        <p:spPr>
          <a:xfrm>
            <a:off x="7835807" y="4266117"/>
            <a:ext cx="9423493" cy="5675926"/>
          </a:xfrm>
          <a:custGeom>
            <a:avLst/>
            <a:gdLst/>
            <a:ahLst/>
            <a:cxnLst/>
            <a:rect l="l" t="t" r="r" b="b"/>
            <a:pathLst>
              <a:path w="9423493" h="5675926">
                <a:moveTo>
                  <a:pt x="0" y="0"/>
                </a:moveTo>
                <a:lnTo>
                  <a:pt x="9423493" y="0"/>
                </a:lnTo>
                <a:lnTo>
                  <a:pt x="9423493" y="5675926"/>
                </a:lnTo>
                <a:lnTo>
                  <a:pt x="0" y="5675926"/>
                </a:lnTo>
                <a:lnTo>
                  <a:pt x="0" y="0"/>
                </a:lnTo>
                <a:close/>
              </a:path>
            </a:pathLst>
          </a:custGeom>
          <a:blipFill>
            <a:blip r:embed="rId3"/>
            <a:stretch>
              <a:fillRect/>
            </a:stretch>
          </a:blipFill>
        </p:spPr>
        <p:txBody>
          <a:bodyPr/>
          <a:lstStyle/>
          <a:p>
            <a:endParaRPr lang="en-IN"/>
          </a:p>
        </p:txBody>
      </p:sp>
      <p:sp>
        <p:nvSpPr>
          <p:cNvPr id="4" name="TextBox 4"/>
          <p:cNvSpPr txBox="1"/>
          <p:nvPr/>
        </p:nvSpPr>
        <p:spPr>
          <a:xfrm>
            <a:off x="550338" y="457517"/>
            <a:ext cx="17084135" cy="1291590"/>
          </a:xfrm>
          <a:prstGeom prst="rect">
            <a:avLst/>
          </a:prstGeom>
        </p:spPr>
        <p:txBody>
          <a:bodyPr lIns="0" tIns="0" rIns="0" bIns="0" rtlCol="0" anchor="t">
            <a:spAutoFit/>
          </a:bodyPr>
          <a:lstStyle/>
          <a:p>
            <a:pPr algn="just">
              <a:lnSpc>
                <a:spcPts val="3359"/>
              </a:lnSpc>
              <a:spcBef>
                <a:spcPct val="0"/>
              </a:spcBef>
            </a:pPr>
            <a:r>
              <a:rPr lang="en-US" sz="2399">
                <a:solidFill>
                  <a:srgbClr val="000000"/>
                </a:solidFill>
                <a:latin typeface="Times New Roman"/>
                <a:ea typeface="Times New Roman"/>
                <a:cs typeface="Times New Roman"/>
                <a:sym typeface="Times New Roman"/>
              </a:rPr>
              <a:t>5. Position Tier Analysis: Different positions within a company often have different tiers or levels.</a:t>
            </a:r>
          </a:p>
          <a:p>
            <a:pPr algn="just">
              <a:lnSpc>
                <a:spcPts val="3359"/>
              </a:lnSpc>
              <a:spcBef>
                <a:spcPct val="0"/>
              </a:spcBef>
            </a:pPr>
            <a:r>
              <a:rPr lang="en-US" sz="2399">
                <a:solidFill>
                  <a:srgbClr val="000000"/>
                </a:solidFill>
                <a:latin typeface="Times New Roman"/>
                <a:ea typeface="Times New Roman"/>
                <a:cs typeface="Times New Roman"/>
                <a:sym typeface="Times New Roman"/>
              </a:rPr>
              <a:t>Your Task: Use a chart or graph to represent the different position tiers within the company. This will help you understand the distribution of positions across different tiers.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03465" y="1517938"/>
            <a:ext cx="1316236"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Result</a:t>
            </a:r>
          </a:p>
        </p:txBody>
      </p:sp>
      <p:sp>
        <p:nvSpPr>
          <p:cNvPr id="3" name="Freeform 3"/>
          <p:cNvSpPr/>
          <p:nvPr/>
        </p:nvSpPr>
        <p:spPr>
          <a:xfrm>
            <a:off x="1503465" y="2391278"/>
            <a:ext cx="13469493" cy="4147845"/>
          </a:xfrm>
          <a:custGeom>
            <a:avLst/>
            <a:gdLst/>
            <a:ahLst/>
            <a:cxnLst/>
            <a:rect l="l" t="t" r="r" b="b"/>
            <a:pathLst>
              <a:path w="13469493" h="4147845">
                <a:moveTo>
                  <a:pt x="0" y="0"/>
                </a:moveTo>
                <a:lnTo>
                  <a:pt x="13469492" y="0"/>
                </a:lnTo>
                <a:lnTo>
                  <a:pt x="13469492" y="4147845"/>
                </a:lnTo>
                <a:lnTo>
                  <a:pt x="0" y="4147845"/>
                </a:lnTo>
                <a:lnTo>
                  <a:pt x="0" y="0"/>
                </a:lnTo>
                <a:close/>
              </a:path>
            </a:pathLst>
          </a:custGeom>
          <a:blipFill>
            <a:blip r:embed="rId2"/>
            <a:stretch>
              <a:fillRect t="-291707" r="-321577" b="-378359"/>
            </a:stretch>
          </a:blipFill>
        </p:spPr>
        <p:txBody>
          <a:bodyPr/>
          <a:lstStyle/>
          <a:p>
            <a:endParaRPr lang="en-IN"/>
          </a:p>
        </p:txBody>
      </p:sp>
      <p:sp>
        <p:nvSpPr>
          <p:cNvPr id="4" name="Freeform 4"/>
          <p:cNvSpPr/>
          <p:nvPr/>
        </p:nvSpPr>
        <p:spPr>
          <a:xfrm>
            <a:off x="1503465" y="7162644"/>
            <a:ext cx="13469493" cy="2072230"/>
          </a:xfrm>
          <a:custGeom>
            <a:avLst/>
            <a:gdLst/>
            <a:ahLst/>
            <a:cxnLst/>
            <a:rect l="l" t="t" r="r" b="b"/>
            <a:pathLst>
              <a:path w="13469493" h="2072230">
                <a:moveTo>
                  <a:pt x="0" y="0"/>
                </a:moveTo>
                <a:lnTo>
                  <a:pt x="13469492" y="0"/>
                </a:lnTo>
                <a:lnTo>
                  <a:pt x="13469492" y="2072229"/>
                </a:lnTo>
                <a:lnTo>
                  <a:pt x="0" y="2072229"/>
                </a:lnTo>
                <a:lnTo>
                  <a:pt x="0" y="0"/>
                </a:lnTo>
                <a:close/>
              </a:path>
            </a:pathLst>
          </a:custGeom>
          <a:blipFill>
            <a:blip r:embed="rId3"/>
            <a:stretch>
              <a:fillRect/>
            </a:stretch>
          </a:blipFill>
        </p:spPr>
        <p:txBody>
          <a:bodyPr/>
          <a:lstStyle/>
          <a:p>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111" b="-9111"/>
            </a:stretch>
          </a:blipFill>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13420" y="910465"/>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3" name="Group 3"/>
          <p:cNvGrpSpPr/>
          <p:nvPr/>
        </p:nvGrpSpPr>
        <p:grpSpPr>
          <a:xfrm rot="3945801">
            <a:off x="11868535" y="8125500"/>
            <a:ext cx="4776403" cy="4776403"/>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IN"/>
            </a:p>
          </p:txBody>
        </p:sp>
        <p:sp>
          <p:nvSpPr>
            <p:cNvPr id="5" name="TextBox 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rot="3945801">
            <a:off x="12156571" y="7154038"/>
            <a:ext cx="1577153" cy="3243522"/>
          </a:xfrm>
          <a:custGeom>
            <a:avLst/>
            <a:gdLst/>
            <a:ahLst/>
            <a:cxnLst/>
            <a:rect l="l" t="t" r="r" b="b"/>
            <a:pathLst>
              <a:path w="1577153" h="3243522">
                <a:moveTo>
                  <a:pt x="0" y="0"/>
                </a:moveTo>
                <a:lnTo>
                  <a:pt x="1577154" y="0"/>
                </a:lnTo>
                <a:lnTo>
                  <a:pt x="1577154" y="3243523"/>
                </a:lnTo>
                <a:lnTo>
                  <a:pt x="0" y="3243523"/>
                </a:lnTo>
                <a:lnTo>
                  <a:pt x="0" y="0"/>
                </a:lnTo>
                <a:close/>
              </a:path>
            </a:pathLst>
          </a:custGeom>
          <a:blipFill>
            <a:blip r:embed="rId4">
              <a:extLst>
                <a:ext uri="{96DAC541-7B7A-43D3-8B79-37D633B846F1}">
                  <asvg:svgBlip xmlns:asvg="http://schemas.microsoft.com/office/drawing/2016/SVG/main" r:embed="rId5"/>
                </a:ext>
              </a:extLst>
            </a:blip>
            <a:stretch>
              <a:fillRect r="-204881"/>
            </a:stretch>
          </a:blipFill>
        </p:spPr>
        <p:txBody>
          <a:bodyPr/>
          <a:lstStyle/>
          <a:p>
            <a:endParaRPr lang="en-IN"/>
          </a:p>
        </p:txBody>
      </p:sp>
      <p:sp>
        <p:nvSpPr>
          <p:cNvPr id="7" name="TextBox 7"/>
          <p:cNvSpPr txBox="1"/>
          <p:nvPr/>
        </p:nvSpPr>
        <p:spPr>
          <a:xfrm>
            <a:off x="412754" y="249152"/>
            <a:ext cx="17253774" cy="9029470"/>
          </a:xfrm>
          <a:prstGeom prst="rect">
            <a:avLst/>
          </a:prstGeom>
        </p:spPr>
        <p:txBody>
          <a:bodyPr lIns="0" tIns="0" rIns="0" bIns="0" rtlCol="0" anchor="t">
            <a:spAutoFit/>
          </a:bodyPr>
          <a:lstStyle/>
          <a:p>
            <a:pPr algn="ctr">
              <a:lnSpc>
                <a:spcPts val="9112"/>
              </a:lnSpc>
              <a:spcBef>
                <a:spcPct val="0"/>
              </a:spcBef>
            </a:pPr>
            <a:r>
              <a:rPr lang="en-US" sz="6509" b="1">
                <a:solidFill>
                  <a:srgbClr val="000000"/>
                </a:solidFill>
                <a:latin typeface="Times New Roman Bold"/>
                <a:ea typeface="Times New Roman Bold"/>
                <a:cs typeface="Times New Roman Bold"/>
                <a:sym typeface="Times New Roman Bold"/>
              </a:rPr>
              <a:t>Project Overview</a:t>
            </a:r>
          </a:p>
          <a:p>
            <a:pPr algn="just">
              <a:lnSpc>
                <a:spcPts val="7712"/>
              </a:lnSpc>
              <a:spcBef>
                <a:spcPct val="0"/>
              </a:spcBef>
            </a:pPr>
            <a:r>
              <a:rPr lang="en-US" sz="5509">
                <a:solidFill>
                  <a:srgbClr val="000000"/>
                </a:solidFill>
                <a:latin typeface="Times New Roman"/>
                <a:ea typeface="Times New Roman"/>
                <a:cs typeface="Times New Roman"/>
                <a:sym typeface="Times New Roman"/>
              </a:rPr>
              <a:t>In this project, Hiring Process Analytics, we dive into hiring data to uncover insights that can help the company refine its recruitment process. Hiring the right people is crucial, and understanding patterns in gender distribution, salary levels, department representation, and job tiers can make a big difference. As the data analyst on this project, my job is to explore these patterns and provide actionable insights for the hiring team.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13420" y="910465"/>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3" name="Group 3"/>
          <p:cNvGrpSpPr/>
          <p:nvPr/>
        </p:nvGrpSpPr>
        <p:grpSpPr>
          <a:xfrm rot="3945801">
            <a:off x="11868535" y="8125500"/>
            <a:ext cx="4776403" cy="4776403"/>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IN"/>
            </a:p>
          </p:txBody>
        </p:sp>
        <p:sp>
          <p:nvSpPr>
            <p:cNvPr id="5" name="TextBox 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rot="3945801">
            <a:off x="12156571" y="7154038"/>
            <a:ext cx="1577153" cy="3243522"/>
          </a:xfrm>
          <a:custGeom>
            <a:avLst/>
            <a:gdLst/>
            <a:ahLst/>
            <a:cxnLst/>
            <a:rect l="l" t="t" r="r" b="b"/>
            <a:pathLst>
              <a:path w="1577153" h="3243522">
                <a:moveTo>
                  <a:pt x="0" y="0"/>
                </a:moveTo>
                <a:lnTo>
                  <a:pt x="1577154" y="0"/>
                </a:lnTo>
                <a:lnTo>
                  <a:pt x="1577154" y="3243523"/>
                </a:lnTo>
                <a:lnTo>
                  <a:pt x="0" y="3243523"/>
                </a:lnTo>
                <a:lnTo>
                  <a:pt x="0" y="0"/>
                </a:lnTo>
                <a:close/>
              </a:path>
            </a:pathLst>
          </a:custGeom>
          <a:blipFill>
            <a:blip r:embed="rId4">
              <a:extLst>
                <a:ext uri="{96DAC541-7B7A-43D3-8B79-37D633B846F1}">
                  <asvg:svgBlip xmlns:asvg="http://schemas.microsoft.com/office/drawing/2016/SVG/main" r:embed="rId5"/>
                </a:ext>
              </a:extLst>
            </a:blip>
            <a:stretch>
              <a:fillRect r="-204881"/>
            </a:stretch>
          </a:blipFill>
        </p:spPr>
        <p:txBody>
          <a:bodyPr/>
          <a:lstStyle/>
          <a:p>
            <a:endParaRPr lang="en-IN"/>
          </a:p>
        </p:txBody>
      </p:sp>
      <p:sp>
        <p:nvSpPr>
          <p:cNvPr id="7" name="TextBox 7"/>
          <p:cNvSpPr txBox="1"/>
          <p:nvPr/>
        </p:nvSpPr>
        <p:spPr>
          <a:xfrm>
            <a:off x="412754" y="249152"/>
            <a:ext cx="17253774" cy="10066424"/>
          </a:xfrm>
          <a:prstGeom prst="rect">
            <a:avLst/>
          </a:prstGeom>
        </p:spPr>
        <p:txBody>
          <a:bodyPr lIns="0" tIns="0" rIns="0" bIns="0" rtlCol="0" anchor="t">
            <a:spAutoFit/>
          </a:bodyPr>
          <a:lstStyle/>
          <a:p>
            <a:pPr algn="ctr">
              <a:lnSpc>
                <a:spcPts val="9112"/>
              </a:lnSpc>
            </a:pPr>
            <a:r>
              <a:rPr lang="en-US" sz="6509">
                <a:solidFill>
                  <a:srgbClr val="000000"/>
                </a:solidFill>
                <a:latin typeface="Times New Roman"/>
                <a:ea typeface="Times New Roman"/>
                <a:cs typeface="Times New Roman"/>
                <a:sym typeface="Times New Roman"/>
              </a:rPr>
              <a:t>Project Objectives</a:t>
            </a:r>
          </a:p>
          <a:p>
            <a:pPr algn="just">
              <a:lnSpc>
                <a:spcPts val="6592"/>
              </a:lnSpc>
            </a:pPr>
            <a:r>
              <a:rPr lang="en-US" sz="4709">
                <a:solidFill>
                  <a:srgbClr val="000000"/>
                </a:solidFill>
                <a:latin typeface="Times New Roman"/>
                <a:ea typeface="Times New Roman"/>
                <a:cs typeface="Times New Roman"/>
                <a:sym typeface="Times New Roman"/>
              </a:rPr>
              <a:t>The main goals of this project are to:</a:t>
            </a:r>
          </a:p>
          <a:p>
            <a:pPr marL="887156" lvl="1" indent="-443578" algn="just">
              <a:lnSpc>
                <a:spcPts val="5752"/>
              </a:lnSpc>
              <a:buAutoNum type="arabicPeriod"/>
            </a:pPr>
            <a:r>
              <a:rPr lang="en-US" sz="4109">
                <a:solidFill>
                  <a:srgbClr val="000000"/>
                </a:solidFill>
                <a:latin typeface="Times New Roman"/>
                <a:ea typeface="Times New Roman"/>
                <a:cs typeface="Times New Roman"/>
                <a:sym typeface="Times New Roman"/>
              </a:rPr>
              <a:t>Explore Gender Diversity: Understand the balance of male and female hires to see if there’s an opportunity to improve diversity.</a:t>
            </a:r>
          </a:p>
          <a:p>
            <a:pPr marL="887156" lvl="1" indent="-443578" algn="just">
              <a:lnSpc>
                <a:spcPts val="5752"/>
              </a:lnSpc>
              <a:buAutoNum type="arabicPeriod"/>
            </a:pPr>
            <a:r>
              <a:rPr lang="en-US" sz="4109">
                <a:solidFill>
                  <a:srgbClr val="000000"/>
                </a:solidFill>
                <a:latin typeface="Times New Roman"/>
                <a:ea typeface="Times New Roman"/>
                <a:cs typeface="Times New Roman"/>
                <a:sym typeface="Times New Roman"/>
              </a:rPr>
              <a:t>Analyze Salary Ranges: Calculate the average salary and break down the salary distribution across different ranges to help gauge competitiveness.</a:t>
            </a:r>
          </a:p>
          <a:p>
            <a:pPr marL="887156" lvl="1" indent="-443578" algn="just">
              <a:lnSpc>
                <a:spcPts val="5752"/>
              </a:lnSpc>
              <a:buAutoNum type="arabicPeriod"/>
            </a:pPr>
            <a:r>
              <a:rPr lang="en-US" sz="4109">
                <a:solidFill>
                  <a:srgbClr val="000000"/>
                </a:solidFill>
                <a:latin typeface="Times New Roman"/>
                <a:ea typeface="Times New Roman"/>
                <a:cs typeface="Times New Roman"/>
                <a:sym typeface="Times New Roman"/>
              </a:rPr>
              <a:t>Review Department and Position Levels: Look at the spread of employees across departments and job tiers to identify areas that might need more or fewer resources.</a:t>
            </a:r>
          </a:p>
          <a:p>
            <a:pPr marL="887156" lvl="1" indent="-443578" algn="just">
              <a:lnSpc>
                <a:spcPts val="5752"/>
              </a:lnSpc>
              <a:buAutoNum type="arabicPeriod"/>
            </a:pPr>
            <a:r>
              <a:rPr lang="en-US" sz="4109">
                <a:solidFill>
                  <a:srgbClr val="000000"/>
                </a:solidFill>
                <a:latin typeface="Times New Roman"/>
                <a:ea typeface="Times New Roman"/>
                <a:cs typeface="Times New Roman"/>
                <a:sym typeface="Times New Roman"/>
              </a:rPr>
              <a:t>Provide Meaningful Recommendations: Use these insights to help the hiring team make data-driven decisions for a more effective hiring process.</a:t>
            </a:r>
          </a:p>
          <a:p>
            <a:pPr algn="l">
              <a:lnSpc>
                <a:spcPts val="5752"/>
              </a:lnSpc>
              <a:spcBef>
                <a:spcPct val="0"/>
              </a:spcBef>
            </a:pPr>
            <a:endParaRPr lang="en-US" sz="4109">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13420" y="910465"/>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3" name="Group 3"/>
          <p:cNvGrpSpPr/>
          <p:nvPr/>
        </p:nvGrpSpPr>
        <p:grpSpPr>
          <a:xfrm rot="3945801">
            <a:off x="11868535" y="8125500"/>
            <a:ext cx="4776403" cy="4776403"/>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IN"/>
            </a:p>
          </p:txBody>
        </p:sp>
        <p:sp>
          <p:nvSpPr>
            <p:cNvPr id="5" name="TextBox 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rot="3945801">
            <a:off x="12156571" y="7154038"/>
            <a:ext cx="1577153" cy="3243522"/>
          </a:xfrm>
          <a:custGeom>
            <a:avLst/>
            <a:gdLst/>
            <a:ahLst/>
            <a:cxnLst/>
            <a:rect l="l" t="t" r="r" b="b"/>
            <a:pathLst>
              <a:path w="1577153" h="3243522">
                <a:moveTo>
                  <a:pt x="0" y="0"/>
                </a:moveTo>
                <a:lnTo>
                  <a:pt x="1577154" y="0"/>
                </a:lnTo>
                <a:lnTo>
                  <a:pt x="1577154" y="3243523"/>
                </a:lnTo>
                <a:lnTo>
                  <a:pt x="0" y="3243523"/>
                </a:lnTo>
                <a:lnTo>
                  <a:pt x="0" y="0"/>
                </a:lnTo>
                <a:close/>
              </a:path>
            </a:pathLst>
          </a:custGeom>
          <a:blipFill>
            <a:blip r:embed="rId4">
              <a:extLst>
                <a:ext uri="{96DAC541-7B7A-43D3-8B79-37D633B846F1}">
                  <asvg:svgBlip xmlns:asvg="http://schemas.microsoft.com/office/drawing/2016/SVG/main" r:embed="rId5"/>
                </a:ext>
              </a:extLst>
            </a:blip>
            <a:stretch>
              <a:fillRect r="-204881"/>
            </a:stretch>
          </a:blipFill>
        </p:spPr>
        <p:txBody>
          <a:bodyPr/>
          <a:lstStyle/>
          <a:p>
            <a:endParaRPr lang="en-IN"/>
          </a:p>
        </p:txBody>
      </p:sp>
      <p:sp>
        <p:nvSpPr>
          <p:cNvPr id="7" name="TextBox 7"/>
          <p:cNvSpPr txBox="1"/>
          <p:nvPr/>
        </p:nvSpPr>
        <p:spPr>
          <a:xfrm>
            <a:off x="412754" y="249152"/>
            <a:ext cx="17253774" cy="9824525"/>
          </a:xfrm>
          <a:prstGeom prst="rect">
            <a:avLst/>
          </a:prstGeom>
        </p:spPr>
        <p:txBody>
          <a:bodyPr lIns="0" tIns="0" rIns="0" bIns="0" rtlCol="0" anchor="t">
            <a:spAutoFit/>
          </a:bodyPr>
          <a:lstStyle/>
          <a:p>
            <a:pPr algn="ctr">
              <a:lnSpc>
                <a:spcPts val="9112"/>
              </a:lnSpc>
            </a:pPr>
            <a:r>
              <a:rPr lang="en-US" sz="6509">
                <a:solidFill>
                  <a:srgbClr val="000000"/>
                </a:solidFill>
                <a:latin typeface="Times New Roman"/>
                <a:ea typeface="Times New Roman"/>
                <a:cs typeface="Times New Roman"/>
                <a:sym typeface="Times New Roman"/>
              </a:rPr>
              <a:t>Approach</a:t>
            </a:r>
          </a:p>
          <a:p>
            <a:pPr marL="736021" lvl="1" indent="-368010" algn="just">
              <a:lnSpc>
                <a:spcPts val="4772"/>
              </a:lnSpc>
              <a:buAutoNum type="arabicPeriod"/>
            </a:pPr>
            <a:r>
              <a:rPr lang="en-US" sz="3409">
                <a:solidFill>
                  <a:srgbClr val="000000"/>
                </a:solidFill>
                <a:latin typeface="Times New Roman"/>
                <a:ea typeface="Times New Roman"/>
                <a:cs typeface="Times New Roman"/>
                <a:sym typeface="Times New Roman"/>
              </a:rPr>
              <a:t>Data Preparation and Cleaning:</a:t>
            </a:r>
          </a:p>
          <a:p>
            <a:pPr marL="1472041" lvl="2" indent="-490680" algn="just">
              <a:lnSpc>
                <a:spcPts val="4772"/>
              </a:lnSpc>
              <a:buFont typeface="Arial"/>
              <a:buChar char="⚬"/>
            </a:pPr>
            <a:r>
              <a:rPr lang="en-US" sz="3409">
                <a:solidFill>
                  <a:srgbClr val="000000"/>
                </a:solidFill>
                <a:latin typeface="Times New Roman"/>
                <a:ea typeface="Times New Roman"/>
                <a:cs typeface="Times New Roman"/>
                <a:sym typeface="Times New Roman"/>
              </a:rPr>
              <a:t>Dealing with Missing Values: Checked the dataset for any gaps or missing information, then either filled in or removed entries as needed to keep the analysis accurate.</a:t>
            </a:r>
          </a:p>
          <a:p>
            <a:pPr marL="1472041" lvl="2" indent="-490680" algn="just">
              <a:lnSpc>
                <a:spcPts val="4772"/>
              </a:lnSpc>
              <a:buFont typeface="Arial"/>
              <a:buChar char="⚬"/>
            </a:pPr>
            <a:r>
              <a:rPr lang="en-US" sz="3409">
                <a:solidFill>
                  <a:srgbClr val="000000"/>
                </a:solidFill>
                <a:latin typeface="Times New Roman"/>
                <a:ea typeface="Times New Roman"/>
                <a:cs typeface="Times New Roman"/>
                <a:sym typeface="Times New Roman"/>
              </a:rPr>
              <a:t>Handling Outliers: Spotted any extreme values, especially in salaries, and decided whether to keep, modify, or remove them to prevent skewed results.</a:t>
            </a:r>
          </a:p>
          <a:p>
            <a:pPr marL="736021" lvl="1" indent="-368010" algn="just">
              <a:lnSpc>
                <a:spcPts val="4772"/>
              </a:lnSpc>
              <a:buAutoNum type="arabicPeriod"/>
            </a:pPr>
            <a:r>
              <a:rPr lang="en-US" sz="3409">
                <a:solidFill>
                  <a:srgbClr val="000000"/>
                </a:solidFill>
                <a:latin typeface="Times New Roman"/>
                <a:ea typeface="Times New Roman"/>
                <a:cs typeface="Times New Roman"/>
                <a:sym typeface="Times New Roman"/>
              </a:rPr>
              <a:t>Data Analysis and Visualizations:</a:t>
            </a:r>
          </a:p>
          <a:p>
            <a:pPr marL="1472041" lvl="2" indent="-490680" algn="just">
              <a:lnSpc>
                <a:spcPts val="4772"/>
              </a:lnSpc>
              <a:buFont typeface="Arial"/>
              <a:buChar char="⚬"/>
            </a:pPr>
            <a:r>
              <a:rPr lang="en-US" sz="3409">
                <a:solidFill>
                  <a:srgbClr val="000000"/>
                </a:solidFill>
                <a:latin typeface="Times New Roman"/>
                <a:ea typeface="Times New Roman"/>
                <a:cs typeface="Times New Roman"/>
                <a:sym typeface="Times New Roman"/>
              </a:rPr>
              <a:t>Gender Distribution: Measured the proportion of male and female hires to get a sense of the company’s gender diversity.</a:t>
            </a:r>
          </a:p>
          <a:p>
            <a:pPr marL="1472041" lvl="2" indent="-490680" algn="just">
              <a:lnSpc>
                <a:spcPts val="4772"/>
              </a:lnSpc>
              <a:buFont typeface="Arial"/>
              <a:buChar char="⚬"/>
            </a:pPr>
            <a:r>
              <a:rPr lang="en-US" sz="3409">
                <a:solidFill>
                  <a:srgbClr val="000000"/>
                </a:solidFill>
                <a:latin typeface="Times New Roman"/>
                <a:ea typeface="Times New Roman"/>
                <a:cs typeface="Times New Roman"/>
                <a:sym typeface="Times New Roman"/>
              </a:rPr>
              <a:t>Salary Analysis: Calculated the average salary and set up salary ranges to give a clear picture of salary distribution.</a:t>
            </a:r>
          </a:p>
          <a:p>
            <a:pPr marL="1472041" lvl="2" indent="-490680" algn="just">
              <a:lnSpc>
                <a:spcPts val="4772"/>
              </a:lnSpc>
              <a:buFont typeface="Arial"/>
              <a:buChar char="⚬"/>
            </a:pPr>
            <a:r>
              <a:rPr lang="en-US" sz="3409">
                <a:solidFill>
                  <a:srgbClr val="000000"/>
                </a:solidFill>
                <a:latin typeface="Times New Roman"/>
                <a:ea typeface="Times New Roman"/>
                <a:cs typeface="Times New Roman"/>
                <a:sym typeface="Times New Roman"/>
              </a:rPr>
              <a:t>Department and Position Tiers: Created charts to show how employees are spread across different departments and job levels, making it easier to identify areas that may need attention.</a:t>
            </a:r>
          </a:p>
          <a:p>
            <a:pPr algn="l">
              <a:lnSpc>
                <a:spcPts val="292"/>
              </a:lnSpc>
              <a:spcBef>
                <a:spcPct val="0"/>
              </a:spcBef>
            </a:pPr>
            <a:endParaRPr lang="en-US" sz="3409">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13420" y="910465"/>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3" name="Group 3"/>
          <p:cNvGrpSpPr/>
          <p:nvPr/>
        </p:nvGrpSpPr>
        <p:grpSpPr>
          <a:xfrm rot="3945801">
            <a:off x="11868535" y="8125500"/>
            <a:ext cx="4776403" cy="4776403"/>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IN"/>
            </a:p>
          </p:txBody>
        </p:sp>
        <p:sp>
          <p:nvSpPr>
            <p:cNvPr id="5" name="TextBox 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rot="3945801">
            <a:off x="12156571" y="7154038"/>
            <a:ext cx="1577153" cy="3243522"/>
          </a:xfrm>
          <a:custGeom>
            <a:avLst/>
            <a:gdLst/>
            <a:ahLst/>
            <a:cxnLst/>
            <a:rect l="l" t="t" r="r" b="b"/>
            <a:pathLst>
              <a:path w="1577153" h="3243522">
                <a:moveTo>
                  <a:pt x="0" y="0"/>
                </a:moveTo>
                <a:lnTo>
                  <a:pt x="1577154" y="0"/>
                </a:lnTo>
                <a:lnTo>
                  <a:pt x="1577154" y="3243523"/>
                </a:lnTo>
                <a:lnTo>
                  <a:pt x="0" y="3243523"/>
                </a:lnTo>
                <a:lnTo>
                  <a:pt x="0" y="0"/>
                </a:lnTo>
                <a:close/>
              </a:path>
            </a:pathLst>
          </a:custGeom>
          <a:blipFill>
            <a:blip r:embed="rId4">
              <a:extLst>
                <a:ext uri="{96DAC541-7B7A-43D3-8B79-37D633B846F1}">
                  <asvg:svgBlip xmlns:asvg="http://schemas.microsoft.com/office/drawing/2016/SVG/main" r:embed="rId5"/>
                </a:ext>
              </a:extLst>
            </a:blip>
            <a:stretch>
              <a:fillRect r="-204881"/>
            </a:stretch>
          </a:blipFill>
        </p:spPr>
        <p:txBody>
          <a:bodyPr/>
          <a:lstStyle/>
          <a:p>
            <a:endParaRPr lang="en-IN"/>
          </a:p>
        </p:txBody>
      </p:sp>
      <p:sp>
        <p:nvSpPr>
          <p:cNvPr id="7" name="TextBox 7"/>
          <p:cNvSpPr txBox="1"/>
          <p:nvPr/>
        </p:nvSpPr>
        <p:spPr>
          <a:xfrm>
            <a:off x="412754" y="249152"/>
            <a:ext cx="17253774" cy="7369293"/>
          </a:xfrm>
          <a:prstGeom prst="rect">
            <a:avLst/>
          </a:prstGeom>
        </p:spPr>
        <p:txBody>
          <a:bodyPr lIns="0" tIns="0" rIns="0" bIns="0" rtlCol="0" anchor="t">
            <a:spAutoFit/>
          </a:bodyPr>
          <a:lstStyle/>
          <a:p>
            <a:pPr algn="ctr">
              <a:lnSpc>
                <a:spcPts val="9112"/>
              </a:lnSpc>
            </a:pPr>
            <a:r>
              <a:rPr lang="en-US" sz="6509">
                <a:solidFill>
                  <a:srgbClr val="000000"/>
                </a:solidFill>
                <a:latin typeface="Times New Roman"/>
                <a:ea typeface="Times New Roman"/>
                <a:cs typeface="Times New Roman"/>
                <a:sym typeface="Times New Roman"/>
              </a:rPr>
              <a:t>Approach</a:t>
            </a:r>
          </a:p>
          <a:p>
            <a:pPr algn="just">
              <a:lnSpc>
                <a:spcPts val="5472"/>
              </a:lnSpc>
            </a:pPr>
            <a:r>
              <a:rPr lang="en-US" sz="3909">
                <a:solidFill>
                  <a:srgbClr val="000000"/>
                </a:solidFill>
                <a:latin typeface="Times New Roman"/>
                <a:ea typeface="Times New Roman"/>
                <a:cs typeface="Times New Roman"/>
                <a:sym typeface="Times New Roman"/>
              </a:rPr>
              <a:t>3. Generating Insights: Summed up the key findings and trends from the data, providing recommendations for the hiring team. For instance, this might include advice on improving gender balance, adjusting salary bands, or rebalancing staffing levels in certain departments.</a:t>
            </a:r>
          </a:p>
          <a:p>
            <a:pPr algn="just">
              <a:lnSpc>
                <a:spcPts val="5472"/>
              </a:lnSpc>
            </a:pPr>
            <a:r>
              <a:rPr lang="en-US" sz="3909">
                <a:solidFill>
                  <a:srgbClr val="000000"/>
                </a:solidFill>
                <a:latin typeface="Times New Roman"/>
                <a:ea typeface="Times New Roman"/>
                <a:cs typeface="Times New Roman"/>
                <a:sym typeface="Times New Roman"/>
              </a:rPr>
              <a:t>4.Compiling the Report: Put everything together in a report with visualizations, a step-by-step breakdown of the analysis, and clear recommendations. The report will also include a hyperlink to the Excel file so the hiring team can review the detailed data.</a:t>
            </a:r>
          </a:p>
          <a:p>
            <a:pPr marL="1126628" lvl="2" indent="-375543" algn="ctr">
              <a:lnSpc>
                <a:spcPts val="3652"/>
              </a:lnSpc>
              <a:buFont typeface="Arial"/>
              <a:buChar char="⚬"/>
            </a:pPr>
            <a:endParaRPr lang="en-US" sz="3909">
              <a:solidFill>
                <a:srgbClr val="000000"/>
              </a:solidFill>
              <a:latin typeface="Times New Roman"/>
              <a:ea typeface="Times New Roman"/>
              <a:cs typeface="Times New Roman"/>
              <a:sym typeface="Times New Roman"/>
            </a:endParaRPr>
          </a:p>
          <a:p>
            <a:pPr algn="l">
              <a:lnSpc>
                <a:spcPts val="292"/>
              </a:lnSpc>
              <a:spcBef>
                <a:spcPct val="0"/>
              </a:spcBef>
            </a:pPr>
            <a:endParaRPr lang="en-US" sz="3909">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5314950"/>
            <a:ext cx="13469493" cy="4147845"/>
          </a:xfrm>
          <a:custGeom>
            <a:avLst/>
            <a:gdLst/>
            <a:ahLst/>
            <a:cxnLst/>
            <a:rect l="l" t="t" r="r" b="b"/>
            <a:pathLst>
              <a:path w="13469493" h="4147845">
                <a:moveTo>
                  <a:pt x="0" y="0"/>
                </a:moveTo>
                <a:lnTo>
                  <a:pt x="13469493" y="0"/>
                </a:lnTo>
                <a:lnTo>
                  <a:pt x="13469493" y="4147845"/>
                </a:lnTo>
                <a:lnTo>
                  <a:pt x="0" y="4147845"/>
                </a:lnTo>
                <a:lnTo>
                  <a:pt x="0" y="0"/>
                </a:lnTo>
                <a:close/>
              </a:path>
            </a:pathLst>
          </a:custGeom>
          <a:blipFill>
            <a:blip r:embed="rId2"/>
            <a:stretch>
              <a:fillRect t="-291707" r="-321577" b="-378359"/>
            </a:stretch>
          </a:blipFill>
        </p:spPr>
        <p:txBody>
          <a:bodyPr/>
          <a:lstStyle/>
          <a:p>
            <a:endParaRPr lang="en-IN"/>
          </a:p>
        </p:txBody>
      </p:sp>
      <p:sp>
        <p:nvSpPr>
          <p:cNvPr id="3" name="TextBox 3"/>
          <p:cNvSpPr txBox="1"/>
          <p:nvPr/>
        </p:nvSpPr>
        <p:spPr>
          <a:xfrm>
            <a:off x="1028700" y="548639"/>
            <a:ext cx="4949726" cy="798197"/>
          </a:xfrm>
          <a:prstGeom prst="rect">
            <a:avLst/>
          </a:prstGeom>
        </p:spPr>
        <p:txBody>
          <a:bodyPr lIns="0" tIns="0" rIns="0" bIns="0" rtlCol="0" anchor="t">
            <a:spAutoFit/>
          </a:bodyPr>
          <a:lstStyle/>
          <a:p>
            <a:pPr algn="ctr">
              <a:lnSpc>
                <a:spcPts val="5879"/>
              </a:lnSpc>
              <a:spcBef>
                <a:spcPct val="0"/>
              </a:spcBef>
            </a:pPr>
            <a:r>
              <a:rPr lang="en-US" sz="4199" b="1">
                <a:solidFill>
                  <a:srgbClr val="000000"/>
                </a:solidFill>
                <a:latin typeface="Times New Roman Bold"/>
                <a:ea typeface="Times New Roman Bold"/>
                <a:cs typeface="Times New Roman Bold"/>
                <a:sym typeface="Times New Roman Bold"/>
              </a:rPr>
              <a:t>Data Analytics Tasks:</a:t>
            </a:r>
          </a:p>
        </p:txBody>
      </p:sp>
      <p:sp>
        <p:nvSpPr>
          <p:cNvPr id="4" name="TextBox 4"/>
          <p:cNvSpPr txBox="1"/>
          <p:nvPr/>
        </p:nvSpPr>
        <p:spPr>
          <a:xfrm>
            <a:off x="1028700" y="1448089"/>
            <a:ext cx="16230600" cy="2216786"/>
          </a:xfrm>
          <a:prstGeom prst="rect">
            <a:avLst/>
          </a:prstGeom>
        </p:spPr>
        <p:txBody>
          <a:bodyPr lIns="0" tIns="0" rIns="0" bIns="0" rtlCol="0" anchor="t">
            <a:spAutoFit/>
          </a:bodyPr>
          <a:lstStyle/>
          <a:p>
            <a:pPr marL="669283" lvl="1" indent="-334641" algn="just">
              <a:lnSpc>
                <a:spcPts val="4339"/>
              </a:lnSpc>
              <a:spcBef>
                <a:spcPct val="0"/>
              </a:spcBef>
              <a:buAutoNum type="arabicPeriod"/>
            </a:pPr>
            <a:r>
              <a:rPr lang="en-US" sz="3099" b="1">
                <a:solidFill>
                  <a:srgbClr val="000000"/>
                </a:solidFill>
                <a:latin typeface="Times New Roman Bold"/>
                <a:ea typeface="Times New Roman Bold"/>
                <a:cs typeface="Times New Roman Bold"/>
                <a:sym typeface="Times New Roman Bold"/>
              </a:rPr>
              <a:t>Hiring Analysis:</a:t>
            </a:r>
            <a:r>
              <a:rPr lang="en-US" sz="3099">
                <a:solidFill>
                  <a:srgbClr val="000000"/>
                </a:solidFill>
                <a:latin typeface="Times New Roman"/>
                <a:ea typeface="Times New Roman"/>
                <a:cs typeface="Times New Roman"/>
                <a:sym typeface="Times New Roman"/>
              </a:rPr>
              <a:t> The hiring process involves bringing new individuals into the organization for various roles.</a:t>
            </a:r>
          </a:p>
          <a:p>
            <a:pPr algn="just">
              <a:lnSpc>
                <a:spcPts val="4339"/>
              </a:lnSpc>
              <a:spcBef>
                <a:spcPct val="0"/>
              </a:spcBef>
            </a:pPr>
            <a:r>
              <a:rPr lang="en-US" sz="3099" b="1">
                <a:solidFill>
                  <a:srgbClr val="000000"/>
                </a:solidFill>
                <a:latin typeface="Times New Roman Bold"/>
                <a:ea typeface="Times New Roman Bold"/>
                <a:cs typeface="Times New Roman Bold"/>
                <a:sym typeface="Times New Roman Bold"/>
              </a:rPr>
              <a:t>Task:</a:t>
            </a:r>
            <a:r>
              <a:rPr lang="en-US" sz="3099">
                <a:solidFill>
                  <a:srgbClr val="000000"/>
                </a:solidFill>
                <a:latin typeface="Times New Roman"/>
                <a:ea typeface="Times New Roman"/>
                <a:cs typeface="Times New Roman"/>
                <a:sym typeface="Times New Roman"/>
              </a:rPr>
              <a:t> Determine the gender distribution of hires. How many males and females have been hired by the company?</a:t>
            </a:r>
          </a:p>
        </p:txBody>
      </p:sp>
      <p:sp>
        <p:nvSpPr>
          <p:cNvPr id="5" name="TextBox 5"/>
          <p:cNvSpPr txBox="1"/>
          <p:nvPr/>
        </p:nvSpPr>
        <p:spPr>
          <a:xfrm>
            <a:off x="1028700" y="3708373"/>
            <a:ext cx="6681043" cy="588011"/>
          </a:xfrm>
          <a:prstGeom prst="rect">
            <a:avLst/>
          </a:prstGeom>
        </p:spPr>
        <p:txBody>
          <a:bodyPr lIns="0" tIns="0" rIns="0" bIns="0" rtlCol="0" anchor="t">
            <a:spAutoFit/>
          </a:bodyPr>
          <a:lstStyle/>
          <a:p>
            <a:pPr algn="ctr">
              <a:lnSpc>
                <a:spcPts val="4339"/>
              </a:lnSpc>
              <a:spcBef>
                <a:spcPct val="0"/>
              </a:spcBef>
            </a:pPr>
            <a:r>
              <a:rPr lang="en-US" sz="3099">
                <a:solidFill>
                  <a:srgbClr val="000000"/>
                </a:solidFill>
                <a:latin typeface="Times New Roman"/>
                <a:ea typeface="Times New Roman"/>
                <a:cs typeface="Times New Roman"/>
                <a:sym typeface="Times New Roman"/>
              </a:rPr>
              <a:t>=COUNTIF(Sheet1!D1:D7169,"Male")</a:t>
            </a:r>
          </a:p>
        </p:txBody>
      </p:sp>
      <p:sp>
        <p:nvSpPr>
          <p:cNvPr id="6" name="TextBox 6"/>
          <p:cNvSpPr txBox="1"/>
          <p:nvPr/>
        </p:nvSpPr>
        <p:spPr>
          <a:xfrm>
            <a:off x="1028700" y="4581524"/>
            <a:ext cx="6821686" cy="561976"/>
          </a:xfrm>
          <a:prstGeom prst="rect">
            <a:avLst/>
          </a:prstGeom>
        </p:spPr>
        <p:txBody>
          <a:bodyPr lIns="0" tIns="0" rIns="0" bIns="0" rtlCol="0" anchor="t">
            <a:spAutoFit/>
          </a:bodyPr>
          <a:lstStyle/>
          <a:p>
            <a:pPr algn="ctr">
              <a:lnSpc>
                <a:spcPts val="4199"/>
              </a:lnSpc>
              <a:spcBef>
                <a:spcPct val="0"/>
              </a:spcBef>
            </a:pPr>
            <a:r>
              <a:rPr lang="en-US" sz="2999">
                <a:solidFill>
                  <a:srgbClr val="000000"/>
                </a:solidFill>
                <a:latin typeface="Times New Roman"/>
                <a:ea typeface="Times New Roman"/>
                <a:cs typeface="Times New Roman"/>
                <a:sym typeface="Times New Roman"/>
              </a:rPr>
              <a:t>=COUNTIF(Sheet1!D2:D7170,"Female")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8784" y="3078986"/>
            <a:ext cx="6478117" cy="3968737"/>
          </a:xfrm>
          <a:custGeom>
            <a:avLst/>
            <a:gdLst/>
            <a:ahLst/>
            <a:cxnLst/>
            <a:rect l="l" t="t" r="r" b="b"/>
            <a:pathLst>
              <a:path w="6478117" h="3968737">
                <a:moveTo>
                  <a:pt x="0" y="0"/>
                </a:moveTo>
                <a:lnTo>
                  <a:pt x="6478117" y="0"/>
                </a:lnTo>
                <a:lnTo>
                  <a:pt x="6478117" y="3968737"/>
                </a:lnTo>
                <a:lnTo>
                  <a:pt x="0" y="3968737"/>
                </a:lnTo>
                <a:lnTo>
                  <a:pt x="0" y="0"/>
                </a:lnTo>
                <a:close/>
              </a:path>
            </a:pathLst>
          </a:custGeom>
          <a:blipFill>
            <a:blip r:embed="rId2"/>
            <a:stretch>
              <a:fillRect/>
            </a:stretch>
          </a:blipFill>
        </p:spPr>
        <p:txBody>
          <a:bodyPr/>
          <a:lstStyle/>
          <a:p>
            <a:endParaRPr lang="en-IN"/>
          </a:p>
        </p:txBody>
      </p:sp>
      <p:sp>
        <p:nvSpPr>
          <p:cNvPr id="3" name="Freeform 3"/>
          <p:cNvSpPr/>
          <p:nvPr/>
        </p:nvSpPr>
        <p:spPr>
          <a:xfrm>
            <a:off x="7464306" y="3078986"/>
            <a:ext cx="9451033" cy="3968737"/>
          </a:xfrm>
          <a:custGeom>
            <a:avLst/>
            <a:gdLst/>
            <a:ahLst/>
            <a:cxnLst/>
            <a:rect l="l" t="t" r="r" b="b"/>
            <a:pathLst>
              <a:path w="9451033" h="3968737">
                <a:moveTo>
                  <a:pt x="0" y="0"/>
                </a:moveTo>
                <a:lnTo>
                  <a:pt x="9451033" y="0"/>
                </a:lnTo>
                <a:lnTo>
                  <a:pt x="9451033" y="3968737"/>
                </a:lnTo>
                <a:lnTo>
                  <a:pt x="0" y="3968737"/>
                </a:lnTo>
                <a:lnTo>
                  <a:pt x="0" y="0"/>
                </a:lnTo>
                <a:close/>
              </a:path>
            </a:pathLst>
          </a:custGeom>
          <a:blipFill>
            <a:blip r:embed="rId3"/>
            <a:stretch>
              <a:fillRect t="-10053" b="-10053"/>
            </a:stretch>
          </a:blipFill>
        </p:spPr>
        <p:txBody>
          <a:bodyPr/>
          <a:lstStyle/>
          <a:p>
            <a:endParaRPr lang="en-IN"/>
          </a:p>
        </p:txBody>
      </p:sp>
      <p:sp>
        <p:nvSpPr>
          <p:cNvPr id="4" name="Freeform 4"/>
          <p:cNvSpPr/>
          <p:nvPr/>
        </p:nvSpPr>
        <p:spPr>
          <a:xfrm>
            <a:off x="476636" y="8469697"/>
            <a:ext cx="10251838" cy="1577206"/>
          </a:xfrm>
          <a:custGeom>
            <a:avLst/>
            <a:gdLst/>
            <a:ahLst/>
            <a:cxnLst/>
            <a:rect l="l" t="t" r="r" b="b"/>
            <a:pathLst>
              <a:path w="10251838" h="1577206">
                <a:moveTo>
                  <a:pt x="0" y="0"/>
                </a:moveTo>
                <a:lnTo>
                  <a:pt x="10251838" y="0"/>
                </a:lnTo>
                <a:lnTo>
                  <a:pt x="10251838" y="1577206"/>
                </a:lnTo>
                <a:lnTo>
                  <a:pt x="0" y="1577206"/>
                </a:lnTo>
                <a:lnTo>
                  <a:pt x="0" y="0"/>
                </a:lnTo>
                <a:close/>
              </a:path>
            </a:pathLst>
          </a:custGeom>
          <a:blipFill>
            <a:blip r:embed="rId4"/>
            <a:stretch>
              <a:fillRect/>
            </a:stretch>
          </a:blipFill>
        </p:spPr>
        <p:txBody>
          <a:bodyPr/>
          <a:lstStyle/>
          <a:p>
            <a:endParaRPr lang="en-IN"/>
          </a:p>
        </p:txBody>
      </p:sp>
      <p:sp>
        <p:nvSpPr>
          <p:cNvPr id="5" name="TextBox 5"/>
          <p:cNvSpPr txBox="1"/>
          <p:nvPr/>
        </p:nvSpPr>
        <p:spPr>
          <a:xfrm>
            <a:off x="619131" y="666503"/>
            <a:ext cx="16640169" cy="2133601"/>
          </a:xfrm>
          <a:prstGeom prst="rect">
            <a:avLst/>
          </a:prstGeom>
        </p:spPr>
        <p:txBody>
          <a:bodyPr lIns="0" tIns="0" rIns="0" bIns="0" rtlCol="0" anchor="t">
            <a:spAutoFit/>
          </a:bodyPr>
          <a:lstStyle/>
          <a:p>
            <a:pPr algn="l">
              <a:lnSpc>
                <a:spcPts val="4199"/>
              </a:lnSpc>
              <a:spcBef>
                <a:spcPct val="0"/>
              </a:spcBef>
            </a:pPr>
            <a:r>
              <a:rPr lang="en-US" sz="2999">
                <a:solidFill>
                  <a:srgbClr val="000000"/>
                </a:solidFill>
                <a:latin typeface="Times New Roman"/>
                <a:ea typeface="Times New Roman"/>
                <a:cs typeface="Times New Roman"/>
                <a:sym typeface="Times New Roman"/>
              </a:rPr>
              <a:t>2. Salary Analysis: The average salary is calculated by adding up the salaries of a group of employees and then dividing the total by the number of employees.</a:t>
            </a:r>
          </a:p>
          <a:p>
            <a:pPr algn="l">
              <a:lnSpc>
                <a:spcPts val="4199"/>
              </a:lnSpc>
              <a:spcBef>
                <a:spcPct val="0"/>
              </a:spcBef>
            </a:pPr>
            <a:endParaRPr lang="en-US" sz="2999">
              <a:solidFill>
                <a:srgbClr val="000000"/>
              </a:solidFill>
              <a:latin typeface="Times New Roman"/>
              <a:ea typeface="Times New Roman"/>
              <a:cs typeface="Times New Roman"/>
              <a:sym typeface="Times New Roman"/>
            </a:endParaRPr>
          </a:p>
          <a:p>
            <a:pPr algn="l">
              <a:lnSpc>
                <a:spcPts val="4199"/>
              </a:lnSpc>
              <a:spcBef>
                <a:spcPct val="0"/>
              </a:spcBef>
            </a:pPr>
            <a:r>
              <a:rPr lang="en-US" sz="2999">
                <a:solidFill>
                  <a:srgbClr val="000000"/>
                </a:solidFill>
                <a:latin typeface="Times New Roman"/>
                <a:ea typeface="Times New Roman"/>
                <a:cs typeface="Times New Roman"/>
                <a:sym typeface="Times New Roman"/>
              </a:rPr>
              <a:t>Task: What is the average salary offered by this company? Use Excel functions to calculate this.</a:t>
            </a:r>
          </a:p>
        </p:txBody>
      </p:sp>
      <p:sp>
        <p:nvSpPr>
          <p:cNvPr id="6" name="TextBox 6"/>
          <p:cNvSpPr txBox="1"/>
          <p:nvPr/>
        </p:nvSpPr>
        <p:spPr>
          <a:xfrm>
            <a:off x="0" y="7602851"/>
            <a:ext cx="11205109" cy="630556"/>
          </a:xfrm>
          <a:prstGeom prst="rect">
            <a:avLst/>
          </a:prstGeom>
        </p:spPr>
        <p:txBody>
          <a:bodyPr lIns="0" tIns="0" rIns="0" bIns="0" rtlCol="0" anchor="t">
            <a:spAutoFit/>
          </a:bodyPr>
          <a:lstStyle/>
          <a:p>
            <a:pPr algn="ctr">
              <a:lnSpc>
                <a:spcPts val="4619"/>
              </a:lnSpc>
              <a:spcBef>
                <a:spcPct val="0"/>
              </a:spcBef>
            </a:pPr>
            <a:r>
              <a:rPr lang="en-US" sz="3299">
                <a:solidFill>
                  <a:srgbClr val="000000"/>
                </a:solidFill>
                <a:latin typeface="Times New Roman"/>
                <a:ea typeface="Times New Roman"/>
                <a:cs typeface="Times New Roman"/>
                <a:sym typeface="Times New Roman"/>
              </a:rPr>
              <a:t>=SUM(Sheet1!G1:G7169)/COUNT(Sheet1!G1:G7169)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0773" y="2133754"/>
            <a:ext cx="3560647" cy="5469154"/>
          </a:xfrm>
          <a:custGeom>
            <a:avLst/>
            <a:gdLst/>
            <a:ahLst/>
            <a:cxnLst/>
            <a:rect l="l" t="t" r="r" b="b"/>
            <a:pathLst>
              <a:path w="3560647" h="5469154">
                <a:moveTo>
                  <a:pt x="0" y="0"/>
                </a:moveTo>
                <a:lnTo>
                  <a:pt x="3560647" y="0"/>
                </a:lnTo>
                <a:lnTo>
                  <a:pt x="3560647" y="5469154"/>
                </a:lnTo>
                <a:lnTo>
                  <a:pt x="0" y="5469154"/>
                </a:lnTo>
                <a:lnTo>
                  <a:pt x="0" y="0"/>
                </a:lnTo>
                <a:close/>
              </a:path>
            </a:pathLst>
          </a:custGeom>
          <a:blipFill>
            <a:blip r:embed="rId2"/>
            <a:stretch>
              <a:fillRect/>
            </a:stretch>
          </a:blipFill>
        </p:spPr>
        <p:txBody>
          <a:bodyPr/>
          <a:lstStyle/>
          <a:p>
            <a:endParaRPr lang="en-IN"/>
          </a:p>
        </p:txBody>
      </p:sp>
      <p:sp>
        <p:nvSpPr>
          <p:cNvPr id="3" name="Freeform 3"/>
          <p:cNvSpPr/>
          <p:nvPr/>
        </p:nvSpPr>
        <p:spPr>
          <a:xfrm>
            <a:off x="4417256" y="2133754"/>
            <a:ext cx="3881313" cy="5484464"/>
          </a:xfrm>
          <a:custGeom>
            <a:avLst/>
            <a:gdLst/>
            <a:ahLst/>
            <a:cxnLst/>
            <a:rect l="l" t="t" r="r" b="b"/>
            <a:pathLst>
              <a:path w="3881313" h="5484464">
                <a:moveTo>
                  <a:pt x="0" y="0"/>
                </a:moveTo>
                <a:lnTo>
                  <a:pt x="3881313" y="0"/>
                </a:lnTo>
                <a:lnTo>
                  <a:pt x="3881313" y="5484464"/>
                </a:lnTo>
                <a:lnTo>
                  <a:pt x="0" y="5484464"/>
                </a:lnTo>
                <a:lnTo>
                  <a:pt x="0" y="0"/>
                </a:lnTo>
                <a:close/>
              </a:path>
            </a:pathLst>
          </a:custGeom>
          <a:blipFill>
            <a:blip r:embed="rId3"/>
            <a:stretch>
              <a:fillRect/>
            </a:stretch>
          </a:blipFill>
        </p:spPr>
        <p:txBody>
          <a:bodyPr/>
          <a:lstStyle/>
          <a:p>
            <a:endParaRPr lang="en-IN"/>
          </a:p>
        </p:txBody>
      </p:sp>
      <p:sp>
        <p:nvSpPr>
          <p:cNvPr id="4" name="Freeform 4"/>
          <p:cNvSpPr/>
          <p:nvPr/>
        </p:nvSpPr>
        <p:spPr>
          <a:xfrm>
            <a:off x="8750037" y="2146506"/>
            <a:ext cx="3936790" cy="5471712"/>
          </a:xfrm>
          <a:custGeom>
            <a:avLst/>
            <a:gdLst/>
            <a:ahLst/>
            <a:cxnLst/>
            <a:rect l="l" t="t" r="r" b="b"/>
            <a:pathLst>
              <a:path w="3936790" h="5471712">
                <a:moveTo>
                  <a:pt x="0" y="0"/>
                </a:moveTo>
                <a:lnTo>
                  <a:pt x="3936789" y="0"/>
                </a:lnTo>
                <a:lnTo>
                  <a:pt x="3936789" y="5471712"/>
                </a:lnTo>
                <a:lnTo>
                  <a:pt x="0" y="5471712"/>
                </a:lnTo>
                <a:lnTo>
                  <a:pt x="0" y="0"/>
                </a:lnTo>
                <a:close/>
              </a:path>
            </a:pathLst>
          </a:custGeom>
          <a:blipFill>
            <a:blip r:embed="rId4"/>
            <a:stretch>
              <a:fillRect/>
            </a:stretch>
          </a:blipFill>
        </p:spPr>
        <p:txBody>
          <a:bodyPr/>
          <a:lstStyle/>
          <a:p>
            <a:endParaRPr lang="en-IN"/>
          </a:p>
        </p:txBody>
      </p:sp>
      <p:sp>
        <p:nvSpPr>
          <p:cNvPr id="5" name="Freeform 5"/>
          <p:cNvSpPr/>
          <p:nvPr/>
        </p:nvSpPr>
        <p:spPr>
          <a:xfrm>
            <a:off x="13134501" y="2149064"/>
            <a:ext cx="3945197" cy="5469154"/>
          </a:xfrm>
          <a:custGeom>
            <a:avLst/>
            <a:gdLst/>
            <a:ahLst/>
            <a:cxnLst/>
            <a:rect l="l" t="t" r="r" b="b"/>
            <a:pathLst>
              <a:path w="3945197" h="5469154">
                <a:moveTo>
                  <a:pt x="0" y="0"/>
                </a:moveTo>
                <a:lnTo>
                  <a:pt x="3945197" y="0"/>
                </a:lnTo>
                <a:lnTo>
                  <a:pt x="3945197" y="5469154"/>
                </a:lnTo>
                <a:lnTo>
                  <a:pt x="0" y="5469154"/>
                </a:lnTo>
                <a:lnTo>
                  <a:pt x="0" y="0"/>
                </a:lnTo>
                <a:close/>
              </a:path>
            </a:pathLst>
          </a:custGeom>
          <a:blipFill>
            <a:blip r:embed="rId5"/>
            <a:stretch>
              <a:fillRect/>
            </a:stretch>
          </a:blipFill>
        </p:spPr>
        <p:txBody>
          <a:bodyPr/>
          <a:lstStyle/>
          <a:p>
            <a:endParaRPr lang="en-IN"/>
          </a:p>
        </p:txBody>
      </p:sp>
      <p:sp>
        <p:nvSpPr>
          <p:cNvPr id="6" name="TextBox 6"/>
          <p:cNvSpPr txBox="1"/>
          <p:nvPr/>
        </p:nvSpPr>
        <p:spPr>
          <a:xfrm>
            <a:off x="240773" y="348716"/>
            <a:ext cx="17018527" cy="1346200"/>
          </a:xfrm>
          <a:prstGeom prst="rect">
            <a:avLst/>
          </a:prstGeom>
        </p:spPr>
        <p:txBody>
          <a:bodyPr lIns="0" tIns="0" rIns="0" bIns="0" rtlCol="0" anchor="t">
            <a:spAutoFit/>
          </a:bodyPr>
          <a:lstStyle/>
          <a:p>
            <a:pPr algn="l">
              <a:lnSpc>
                <a:spcPts val="3499"/>
              </a:lnSpc>
              <a:spcBef>
                <a:spcPct val="0"/>
              </a:spcBef>
            </a:pPr>
            <a:r>
              <a:rPr lang="en-US" sz="2499">
                <a:solidFill>
                  <a:srgbClr val="000000"/>
                </a:solidFill>
                <a:latin typeface="Times New Roman"/>
                <a:ea typeface="Times New Roman"/>
                <a:cs typeface="Times New Roman"/>
                <a:sym typeface="Times New Roman"/>
              </a:rPr>
              <a:t>3. Salary Distribution: Class intervals represent ranges of values, in this case, salary ranges. The class interval is the difference between the upper and lower limits of a class.</a:t>
            </a:r>
          </a:p>
          <a:p>
            <a:pPr algn="l">
              <a:lnSpc>
                <a:spcPts val="3499"/>
              </a:lnSpc>
              <a:spcBef>
                <a:spcPct val="0"/>
              </a:spcBef>
            </a:pPr>
            <a:r>
              <a:rPr lang="en-US" sz="2499">
                <a:solidFill>
                  <a:srgbClr val="000000"/>
                </a:solidFill>
                <a:latin typeface="Times New Roman"/>
                <a:ea typeface="Times New Roman"/>
                <a:cs typeface="Times New Roman"/>
                <a:sym typeface="Times New Roman"/>
              </a:rPr>
              <a:t>Task: Create class intervals for the salaries in the company. This will help you understand the salary distribution.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33870" y="1780866"/>
            <a:ext cx="3943348" cy="5487007"/>
          </a:xfrm>
          <a:custGeom>
            <a:avLst/>
            <a:gdLst/>
            <a:ahLst/>
            <a:cxnLst/>
            <a:rect l="l" t="t" r="r" b="b"/>
            <a:pathLst>
              <a:path w="3943348" h="5487007">
                <a:moveTo>
                  <a:pt x="0" y="0"/>
                </a:moveTo>
                <a:lnTo>
                  <a:pt x="3943348" y="0"/>
                </a:lnTo>
                <a:lnTo>
                  <a:pt x="3943348" y="5487007"/>
                </a:lnTo>
                <a:lnTo>
                  <a:pt x="0" y="5487007"/>
                </a:lnTo>
                <a:lnTo>
                  <a:pt x="0" y="0"/>
                </a:lnTo>
                <a:close/>
              </a:path>
            </a:pathLst>
          </a:custGeom>
          <a:blipFill>
            <a:blip r:embed="rId2"/>
            <a:stretch>
              <a:fillRect/>
            </a:stretch>
          </a:blipFill>
        </p:spPr>
        <p:txBody>
          <a:bodyPr/>
          <a:lstStyle/>
          <a:p>
            <a:endParaRPr lang="en-IN"/>
          </a:p>
        </p:txBody>
      </p:sp>
      <p:sp>
        <p:nvSpPr>
          <p:cNvPr id="3" name="Freeform 3"/>
          <p:cNvSpPr/>
          <p:nvPr/>
        </p:nvSpPr>
        <p:spPr>
          <a:xfrm>
            <a:off x="6608641" y="1780866"/>
            <a:ext cx="3901248" cy="5487007"/>
          </a:xfrm>
          <a:custGeom>
            <a:avLst/>
            <a:gdLst/>
            <a:ahLst/>
            <a:cxnLst/>
            <a:rect l="l" t="t" r="r" b="b"/>
            <a:pathLst>
              <a:path w="3901248" h="5487007">
                <a:moveTo>
                  <a:pt x="0" y="0"/>
                </a:moveTo>
                <a:lnTo>
                  <a:pt x="3901249" y="0"/>
                </a:lnTo>
                <a:lnTo>
                  <a:pt x="3901249" y="5487007"/>
                </a:lnTo>
                <a:lnTo>
                  <a:pt x="0" y="5487007"/>
                </a:lnTo>
                <a:lnTo>
                  <a:pt x="0" y="0"/>
                </a:lnTo>
                <a:close/>
              </a:path>
            </a:pathLst>
          </a:custGeom>
          <a:blipFill>
            <a:blip r:embed="rId3"/>
            <a:stretch>
              <a:fillRect/>
            </a:stretch>
          </a:blipFill>
        </p:spPr>
        <p:txBody>
          <a:bodyPr/>
          <a:lstStyle/>
          <a:p>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710</Words>
  <Application>Microsoft Office PowerPoint</Application>
  <PresentationFormat>Custom</PresentationFormat>
  <Paragraphs>37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Times New Roman</vt:lpstr>
      <vt:lpstr>Canva Sans</vt:lpstr>
      <vt:lpstr>Gotham Bold</vt:lpstr>
      <vt:lpstr>Times New Roman Bold</vt:lpstr>
      <vt:lpstr>Gotham</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Hiring Process Analytics</dc:title>
  <cp:lastModifiedBy>Rishabh Srivastava</cp:lastModifiedBy>
  <cp:revision>2</cp:revision>
  <dcterms:created xsi:type="dcterms:W3CDTF">2006-08-16T00:00:00Z</dcterms:created>
  <dcterms:modified xsi:type="dcterms:W3CDTF">2024-12-16T05:46:31Z</dcterms:modified>
  <dc:identifier>DAGU03zjCfA</dc:identifier>
</cp:coreProperties>
</file>