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Arial Black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R2ADvZyaWprNLUJIe/hUw772t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ArialBlack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327025" y="687321"/>
            <a:ext cx="6203950" cy="34272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6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 txBox="1"/>
          <p:nvPr>
            <p:ph idx="12" type="sldNum"/>
          </p:nvPr>
        </p:nvSpPr>
        <p:spPr>
          <a:xfrm>
            <a:off x="3884613" y="8685226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77c364bb4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a77c364bb4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ga77c364bb4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77c364bb4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a77c364bb4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first click: Based on our experiments, </a:t>
            </a:r>
            <a:r>
              <a:rPr lang="en-US"/>
              <a:t>retraining</a:t>
            </a:r>
            <a:r>
              <a:rPr lang="en-US"/>
              <a:t> helped significantly (and was </a:t>
            </a:r>
            <a:r>
              <a:rPr lang="en-US"/>
              <a:t>strictly</a:t>
            </a:r>
            <a:r>
              <a:rPr lang="en-US"/>
              <a:t> better than no retraining)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second click: Also, latency and energy consumption reduced significantly when increasing the pruning fraction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	however </a:t>
            </a:r>
            <a:r>
              <a:rPr lang="en-US"/>
              <a:t>memory</a:t>
            </a:r>
            <a:r>
              <a:rPr lang="en-US"/>
              <a:t> use and max power did not shift as much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Low latency is important for edge applications because speed of identification may be critical, low energy consumption may also be important with battery powered devices.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Depending on the application, we should choose the appropriate level of pruning. However, whenever possible we should retrain as much as possible, stopping just before the model begins to overfit</a:t>
            </a:r>
            <a:endParaRPr/>
          </a:p>
        </p:txBody>
      </p:sp>
      <p:sp>
        <p:nvSpPr>
          <p:cNvPr id="57" name="Google Shape;57;ga77c364bb4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2d53a11e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d2d53a11e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a graph of the model accuracy (yaxis) vs the parameters (xaxis) after pruning and retraining. The bubble size corresponds to the latency of the model in milliseconds per image.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can see that a higher pruning fraction corresponds to a lower test accuracy and lower latency. We can also see that models with more retraining epochs perform </a:t>
            </a:r>
            <a:r>
              <a:rPr lang="en-US"/>
              <a:t>strictly</a:t>
            </a:r>
            <a:r>
              <a:rPr lang="en-US"/>
              <a:t> better than models with less epochs.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selection of the pruning fraction will depend on the </a:t>
            </a:r>
            <a:r>
              <a:rPr lang="en-US"/>
              <a:t>application</a:t>
            </a:r>
            <a:r>
              <a:rPr lang="en-US"/>
              <a:t> the model is used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However,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 click: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think that if tried retraining the models for more epochs we might have been able to get more models in the top left region.</a:t>
            </a:r>
            <a:endParaRPr/>
          </a:p>
        </p:txBody>
      </p:sp>
      <p:sp>
        <p:nvSpPr>
          <p:cNvPr id="70" name="Google Shape;70;gd2d53a11e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d53a11e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d2d53a11e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d2d53a11e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sz="5333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" type="body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609600" y="1036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609600" y="2362200"/>
            <a:ext cx="10972800" cy="3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4"/>
          <p:cNvSpPr txBox="1"/>
          <p:nvPr>
            <p:ph type="title"/>
          </p:nvPr>
        </p:nvSpPr>
        <p:spPr>
          <a:xfrm>
            <a:off x="560917" y="855347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4"/>
          <p:cNvSpPr txBox="1"/>
          <p:nvPr>
            <p:ph idx="1" type="body"/>
          </p:nvPr>
        </p:nvSpPr>
        <p:spPr>
          <a:xfrm>
            <a:off x="4766733" y="1227845"/>
            <a:ext cx="6815600" cy="5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4267"/>
            </a:lvl1pPr>
            <a:lvl2pPr indent="-406400" lvl="1" marL="914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3F3F3F"/>
              </a:buClr>
              <a:buSzPts val="2800"/>
              <a:buChar char="–"/>
              <a:defRPr sz="3733"/>
            </a:lvl2pPr>
            <a:lvl3pPr indent="-381000" lvl="2" marL="1371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3200"/>
            </a:lvl3pPr>
            <a:lvl4pPr indent="-355600" lvl="3" marL="1828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Char char="»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/>
        </p:txBody>
      </p:sp>
      <p:sp>
        <p:nvSpPr>
          <p:cNvPr id="21" name="Google Shape;21;p64"/>
          <p:cNvSpPr txBox="1"/>
          <p:nvPr>
            <p:ph idx="2" type="body"/>
          </p:nvPr>
        </p:nvSpPr>
        <p:spPr>
          <a:xfrm>
            <a:off x="560917" y="2135505"/>
            <a:ext cx="40112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867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333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2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2"/>
          <p:cNvSpPr txBox="1"/>
          <p:nvPr>
            <p:ph idx="1" type="subTitle"/>
          </p:nvPr>
        </p:nvSpPr>
        <p:spPr>
          <a:xfrm>
            <a:off x="1828800" y="3886200"/>
            <a:ext cx="8534400" cy="1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 txBox="1"/>
          <p:nvPr>
            <p:ph type="title"/>
          </p:nvPr>
        </p:nvSpPr>
        <p:spPr>
          <a:xfrm>
            <a:off x="609600" y="914400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3"/>
          <p:cNvSpPr txBox="1"/>
          <p:nvPr>
            <p:ph idx="1" type="body"/>
          </p:nvPr>
        </p:nvSpPr>
        <p:spPr>
          <a:xfrm>
            <a:off x="609600" y="2332037"/>
            <a:ext cx="53848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3733"/>
            </a:lvl1pPr>
            <a:lvl2pPr indent="-3810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3200"/>
            </a:lvl2pPr>
            <a:lvl3pPr indent="-355600" lvl="2" marL="1371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667"/>
            </a:lvl3pPr>
            <a:lvl4pPr indent="-3429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indent="-3429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indent="-3429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indent="-3429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/>
        </p:txBody>
      </p:sp>
      <p:sp>
        <p:nvSpPr>
          <p:cNvPr id="28" name="Google Shape;28;p63"/>
          <p:cNvSpPr txBox="1"/>
          <p:nvPr>
            <p:ph idx="2" type="body"/>
          </p:nvPr>
        </p:nvSpPr>
        <p:spPr>
          <a:xfrm>
            <a:off x="6197600" y="2332037"/>
            <a:ext cx="53848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3733"/>
            </a:lvl1pPr>
            <a:lvl2pPr indent="-3810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3200"/>
            </a:lvl2pPr>
            <a:lvl3pPr indent="-355600" lvl="2" marL="1371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667"/>
            </a:lvl3pPr>
            <a:lvl4pPr indent="-3429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indent="-3429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indent="-3429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indent="-3429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5"/>
          <p:cNvSpPr txBox="1"/>
          <p:nvPr>
            <p:ph type="title"/>
          </p:nvPr>
        </p:nvSpPr>
        <p:spPr>
          <a:xfrm>
            <a:off x="2389717" y="5105400"/>
            <a:ext cx="73152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5"/>
          <p:cNvSpPr/>
          <p:nvPr>
            <p:ph idx="2" type="pic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426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3733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5"/>
          <p:cNvSpPr txBox="1"/>
          <p:nvPr>
            <p:ph idx="1" type="body"/>
          </p:nvPr>
        </p:nvSpPr>
        <p:spPr>
          <a:xfrm>
            <a:off x="2389717" y="5673089"/>
            <a:ext cx="73152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867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333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09600" y="914400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09600" y="2239963"/>
            <a:ext cx="10972800" cy="3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2"/>
          <p:cNvCxnSpPr/>
          <p:nvPr/>
        </p:nvCxnSpPr>
        <p:spPr>
          <a:xfrm>
            <a:off x="838200" y="4140200"/>
            <a:ext cx="7493000" cy="0"/>
          </a:xfrm>
          <a:prstGeom prst="straightConnector1">
            <a:avLst/>
          </a:prstGeom>
          <a:noFill/>
          <a:ln cap="flat" cmpd="sng" w="19050">
            <a:solidFill>
              <a:srgbClr val="BF57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"/>
          <p:cNvSpPr txBox="1"/>
          <p:nvPr/>
        </p:nvSpPr>
        <p:spPr>
          <a:xfrm>
            <a:off x="731520" y="5486401"/>
            <a:ext cx="105156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Kenneth Mitra &amp;</a:t>
            </a:r>
            <a:r>
              <a:rPr b="0" i="0" lang="en-US" sz="1400" u="none" cap="none" strike="noStrike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 Rishabh Parekh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BF5700"/>
                </a:solidFill>
              </a:rPr>
              <a:t>Team 1</a:t>
            </a:r>
            <a:endParaRPr b="0" i="1" sz="1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731520" y="609600"/>
            <a:ext cx="10437925" cy="519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APRIL</a:t>
            </a:r>
            <a:r>
              <a:rPr b="0" i="0" lang="en-US" sz="1600" u="none" cap="none" strike="noStrike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 202</a:t>
            </a:r>
            <a:r>
              <a:rPr lang="en-US" sz="16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b="0" i="0" sz="16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670560" y="1600200"/>
            <a:ext cx="10515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lang="en-US" sz="6400">
                <a:solidFill>
                  <a:srgbClr val="BF5700"/>
                </a:solidFill>
                <a:latin typeface="Arial Black"/>
                <a:ea typeface="Arial Black"/>
                <a:cs typeface="Arial Black"/>
                <a:sym typeface="Arial Black"/>
              </a:rPr>
              <a:t>M1: Structural Pruning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731520" y="4445000"/>
            <a:ext cx="105156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>
                <a:solidFill>
                  <a:srgbClr val="BF5700"/>
                </a:solidFill>
              </a:rPr>
              <a:t>EE 379K Final Project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4933" y="426721"/>
            <a:ext cx="2503196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77c364bb4_1_6"/>
          <p:cNvSpPr txBox="1"/>
          <p:nvPr>
            <p:ph type="title"/>
          </p:nvPr>
        </p:nvSpPr>
        <p:spPr>
          <a:xfrm>
            <a:off x="609600" y="1036637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/>
              <a:t>Approach</a:t>
            </a:r>
            <a:endParaRPr b="1" sz="4800"/>
          </a:p>
        </p:txBody>
      </p:sp>
      <p:sp>
        <p:nvSpPr>
          <p:cNvPr id="50" name="Google Shape;50;ga77c364bb4_1_6"/>
          <p:cNvSpPr txBox="1"/>
          <p:nvPr>
            <p:ph idx="1" type="body"/>
          </p:nvPr>
        </p:nvSpPr>
        <p:spPr>
          <a:xfrm>
            <a:off x="609600" y="2362200"/>
            <a:ext cx="109728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PyTorch + ONNX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torch.nn.utils.prune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ga77c364bb4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50" y="1529050"/>
            <a:ext cx="6339976" cy="15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a77c364bb4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581100"/>
            <a:ext cx="5478201" cy="27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a77c364bb4_1_6"/>
          <p:cNvPicPr preferRelativeResize="0"/>
          <p:nvPr/>
        </p:nvPicPr>
        <p:blipFill rotWithShape="1">
          <a:blip r:embed="rId5">
            <a:alphaModFix/>
          </a:blip>
          <a:srcRect b="0" l="0" r="13186" t="0"/>
          <a:stretch/>
        </p:blipFill>
        <p:spPr>
          <a:xfrm>
            <a:off x="6461925" y="3581100"/>
            <a:ext cx="5120471" cy="2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77c364bb4_1_13"/>
          <p:cNvSpPr txBox="1"/>
          <p:nvPr>
            <p:ph type="title"/>
          </p:nvPr>
        </p:nvSpPr>
        <p:spPr>
          <a:xfrm>
            <a:off x="609600" y="1036637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/>
              <a:t>Experimental Results</a:t>
            </a:r>
            <a:endParaRPr b="1" sz="4800"/>
          </a:p>
        </p:txBody>
      </p:sp>
      <p:pic>
        <p:nvPicPr>
          <p:cNvPr id="60" name="Google Shape;60;ga77c364bb4_1_13"/>
          <p:cNvPicPr preferRelativeResize="0"/>
          <p:nvPr/>
        </p:nvPicPr>
        <p:blipFill rotWithShape="1">
          <a:blip r:embed="rId3">
            <a:alphaModFix/>
          </a:blip>
          <a:srcRect b="0" l="0" r="0" t="921"/>
          <a:stretch/>
        </p:blipFill>
        <p:spPr>
          <a:xfrm>
            <a:off x="1058924" y="2179925"/>
            <a:ext cx="10074151" cy="430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a77c364bb4_1_13"/>
          <p:cNvSpPr/>
          <p:nvPr/>
        </p:nvSpPr>
        <p:spPr>
          <a:xfrm>
            <a:off x="9982300" y="2689025"/>
            <a:ext cx="1267200" cy="72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ga77c364bb4_1_13"/>
          <p:cNvCxnSpPr/>
          <p:nvPr/>
        </p:nvCxnSpPr>
        <p:spPr>
          <a:xfrm flipH="1">
            <a:off x="11278525" y="2099000"/>
            <a:ext cx="3675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ga77c364bb4_1_13"/>
          <p:cNvSpPr/>
          <p:nvPr/>
        </p:nvSpPr>
        <p:spPr>
          <a:xfrm>
            <a:off x="4420450" y="2040950"/>
            <a:ext cx="1267200" cy="457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a77c364bb4_1_13"/>
          <p:cNvSpPr/>
          <p:nvPr/>
        </p:nvSpPr>
        <p:spPr>
          <a:xfrm>
            <a:off x="6971700" y="2040950"/>
            <a:ext cx="1267200" cy="457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ga77c364bb4_1_13"/>
          <p:cNvCxnSpPr>
            <a:endCxn id="63" idx="0"/>
          </p:cNvCxnSpPr>
          <p:nvPr/>
        </p:nvCxnSpPr>
        <p:spPr>
          <a:xfrm flipH="1">
            <a:off x="5054050" y="1779650"/>
            <a:ext cx="30033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ga77c364bb4_1_13"/>
          <p:cNvCxnSpPr>
            <a:endCxn id="64" idx="0"/>
          </p:cNvCxnSpPr>
          <p:nvPr/>
        </p:nvCxnSpPr>
        <p:spPr>
          <a:xfrm flipH="1">
            <a:off x="7605300" y="1789550"/>
            <a:ext cx="4521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d2d53a11e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813" y="1881075"/>
            <a:ext cx="9576376" cy="47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d2d53a11e4_0_0"/>
          <p:cNvSpPr txBox="1"/>
          <p:nvPr>
            <p:ph type="title"/>
          </p:nvPr>
        </p:nvSpPr>
        <p:spPr>
          <a:xfrm>
            <a:off x="609600" y="819787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/>
              <a:t>Experimental Results</a:t>
            </a:r>
            <a:endParaRPr b="1" sz="4800"/>
          </a:p>
        </p:txBody>
      </p:sp>
      <p:grpSp>
        <p:nvGrpSpPr>
          <p:cNvPr id="74" name="Google Shape;74;gd2d53a11e4_0_0"/>
          <p:cNvGrpSpPr/>
          <p:nvPr/>
        </p:nvGrpSpPr>
        <p:grpSpPr>
          <a:xfrm>
            <a:off x="2051725" y="2398725"/>
            <a:ext cx="3674700" cy="1878300"/>
            <a:chOff x="2187250" y="2527625"/>
            <a:chExt cx="3674700" cy="1878300"/>
          </a:xfrm>
        </p:grpSpPr>
        <p:sp>
          <p:nvSpPr>
            <p:cNvPr id="75" name="Google Shape;75;gd2d53a11e4_0_0"/>
            <p:cNvSpPr/>
            <p:nvPr/>
          </p:nvSpPr>
          <p:spPr>
            <a:xfrm>
              <a:off x="2187250" y="2527625"/>
              <a:ext cx="3674700" cy="18783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6" name="Google Shape;76;gd2d53a11e4_0_0"/>
            <p:cNvSpPr txBox="1"/>
            <p:nvPr/>
          </p:nvSpPr>
          <p:spPr>
            <a:xfrm>
              <a:off x="2949950" y="3128850"/>
              <a:ext cx="20928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???</a:t>
              </a:r>
              <a:endParaRPr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d53a11e4_1_0"/>
          <p:cNvSpPr txBox="1"/>
          <p:nvPr>
            <p:ph type="title"/>
          </p:nvPr>
        </p:nvSpPr>
        <p:spPr>
          <a:xfrm>
            <a:off x="609600" y="1036637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/>
              <a:t>Conclusion</a:t>
            </a:r>
            <a:endParaRPr b="1" sz="4800"/>
          </a:p>
        </p:txBody>
      </p:sp>
      <p:sp>
        <p:nvSpPr>
          <p:cNvPr id="83" name="Google Shape;83;gd2d53a11e4_1_0"/>
          <p:cNvSpPr txBox="1"/>
          <p:nvPr>
            <p:ph idx="1" type="body"/>
          </p:nvPr>
        </p:nvSpPr>
        <p:spPr>
          <a:xfrm>
            <a:off x="609600" y="2362200"/>
            <a:ext cx="109728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Increasing pruning fraction significantly reduces Latency and Energy Consumption, however more retraining needed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M3: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Will try more combinations of fractions vs. epochs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Will try retraining after pruning a layer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F5700"/>
      </a:accent1>
      <a:accent2>
        <a:srgbClr val="FF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2018-08-31T13:32:56Z</dcterms:created>
  <dc:creator>Mitch Pryor</dc:creator>
</cp:coreProperties>
</file>