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embeddedFontLst>
    <p:embeddedFont>
      <p:font typeface="Arial Black"/>
      <p:regular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 roundtripDataSignature="AMtx7mh2QxxmBR8juoEHaYa1rtGsrB60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customschemas.google.com/relationships/presentationmetadata" Target="metadata"/><Relationship Id="rId10" Type="http://schemas.openxmlformats.org/officeDocument/2006/relationships/font" Target="fonts/ArialBlack-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27025" y="687321"/>
            <a:ext cx="6203950" cy="3427251"/>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4" name="Google Shape;64;p2:notes"/>
          <p:cNvSpPr txBox="1"/>
          <p:nvPr>
            <p:ph idx="1" type="body"/>
          </p:nvPr>
        </p:nvSpPr>
        <p:spPr>
          <a:xfrm>
            <a:off x="685800" y="4343406"/>
            <a:ext cx="5486400" cy="4114805"/>
          </a:xfrm>
          <a:prstGeom prst="rect">
            <a:avLst/>
          </a:prstGeom>
          <a:noFill/>
          <a:ln>
            <a:noFill/>
          </a:ln>
        </p:spPr>
        <p:txBody>
          <a:bodyPr anchorCtr="0" anchor="t" bIns="45650" lIns="91325" spcFirstLastPara="1" rIns="91325" wrap="square" tIns="4565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65" name="Google Shape;65;p2:notes"/>
          <p:cNvSpPr txBox="1"/>
          <p:nvPr>
            <p:ph idx="12" type="sldNum"/>
          </p:nvPr>
        </p:nvSpPr>
        <p:spPr>
          <a:xfrm>
            <a:off x="3884613" y="8685226"/>
            <a:ext cx="2971800" cy="457200"/>
          </a:xfrm>
          <a:prstGeom prst="rect">
            <a:avLst/>
          </a:prstGeom>
          <a:noFill/>
          <a:ln>
            <a:noFill/>
          </a:ln>
        </p:spPr>
        <p:txBody>
          <a:bodyPr anchorCtr="0" anchor="b" bIns="45650" lIns="91325" spcFirstLastPara="1" rIns="91325" wrap="square" tIns="4565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77c364bb4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ga77c364bb4_1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81000" lvl="2" marL="1371600" rtl="0" algn="l">
              <a:spcBef>
                <a:spcPts val="480"/>
              </a:spcBef>
              <a:spcAft>
                <a:spcPts val="0"/>
              </a:spcAft>
              <a:buClr>
                <a:schemeClr val="dk1"/>
              </a:buClr>
              <a:buSzPts val="2400"/>
              <a:buChar char="•"/>
            </a:pPr>
            <a:r>
              <a:rPr lang="en-US" sz="2400">
                <a:latin typeface="Arial"/>
                <a:ea typeface="Arial"/>
                <a:cs typeface="Arial"/>
                <a:sym typeface="Arial"/>
              </a:rPr>
              <a:t>Weights quantized, but activations in floating point during inference</a:t>
            </a:r>
            <a:endParaRPr/>
          </a:p>
        </p:txBody>
      </p:sp>
      <p:sp>
        <p:nvSpPr>
          <p:cNvPr id="76" name="Google Shape;76;ga77c364bb4_1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77c364bb4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ga77c364bb4_1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 based on our experiments, we found that all the categories (memory, latency, power usage, energy, # of parameters, and accuracy) followed the same trends as we increased the pruning fraction as in M1.</a:t>
            </a:r>
            <a:endParaRPr/>
          </a:p>
          <a:p>
            <a:pPr indent="0" lvl="0" marL="0" rtl="0" algn="l">
              <a:lnSpc>
                <a:spcPct val="100000"/>
              </a:lnSpc>
              <a:spcBef>
                <a:spcPts val="0"/>
              </a:spcBef>
              <a:spcAft>
                <a:spcPts val="0"/>
              </a:spcAft>
              <a:buSzPts val="1400"/>
              <a:buNone/>
            </a:pPr>
            <a:r>
              <a:rPr lang="en-US"/>
              <a:t>The memory usage and latency decreased as the pruning fraction increased due to the </a:t>
            </a:r>
            <a:r>
              <a:rPr lang="en-US"/>
              <a:t>removal</a:t>
            </a:r>
            <a:r>
              <a:rPr lang="en-US"/>
              <a:t> of convolution filters and the energy use per image also decreased due to the reduced number of computations</a:t>
            </a:r>
            <a:endParaRPr/>
          </a:p>
          <a:p>
            <a:pPr indent="0" lvl="0" marL="0" rtl="0" algn="l">
              <a:lnSpc>
                <a:spcPct val="100000"/>
              </a:lnSpc>
              <a:spcBef>
                <a:spcPts val="0"/>
              </a:spcBef>
              <a:spcAft>
                <a:spcPts val="0"/>
              </a:spcAft>
              <a:buSzPts val="1400"/>
              <a:buNone/>
            </a:pPr>
            <a:r>
              <a:rPr lang="en-US"/>
              <a:t>However (click), with quantization, the number of parameters in each model actually increased compared to the non quantized models since more </a:t>
            </a:r>
            <a:r>
              <a:rPr lang="en-US"/>
              <a:t>parameters</a:t>
            </a:r>
            <a:r>
              <a:rPr lang="en-US"/>
              <a:t> like the weight cluster centroids need to be stored.</a:t>
            </a:r>
            <a:endParaRPr/>
          </a:p>
        </p:txBody>
      </p:sp>
      <p:sp>
        <p:nvSpPr>
          <p:cNvPr id="86" name="Google Shape;86;ga77c364bb4_1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2d53a11e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gd2d53a11e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If we compare the results of the quantized models to the non quantized models, we can see that the accuracies were actually quite similar, and were even slightly higher in the quantized models</a:t>
            </a:r>
            <a:endParaRPr/>
          </a:p>
          <a:p>
            <a:pPr indent="0" lvl="0" marL="0" rtl="0" algn="l">
              <a:lnSpc>
                <a:spcPct val="100000"/>
              </a:lnSpc>
              <a:spcBef>
                <a:spcPts val="0"/>
              </a:spcBef>
              <a:spcAft>
                <a:spcPts val="0"/>
              </a:spcAft>
              <a:buSzPts val="1400"/>
              <a:buNone/>
            </a:pPr>
            <a:r>
              <a:rPr lang="en-US"/>
              <a:t>We can see that the latency and energy usage was actually higher in the quantized models, and we think this is because the models were dynamically quantized so while the weights are integers, the activations are computed in floating point</a:t>
            </a:r>
            <a:endParaRPr/>
          </a:p>
          <a:p>
            <a:pPr indent="0" lvl="0" marL="0" rtl="0" algn="l">
              <a:lnSpc>
                <a:spcPct val="100000"/>
              </a:lnSpc>
              <a:spcBef>
                <a:spcPts val="0"/>
              </a:spcBef>
              <a:spcAft>
                <a:spcPts val="0"/>
              </a:spcAft>
              <a:buSzPts val="1400"/>
              <a:buNone/>
            </a:pPr>
            <a:r>
              <a:rPr lang="en-US"/>
              <a:t>Because of this, there are multiple conversion between fp and integer and back which </a:t>
            </a:r>
            <a:r>
              <a:rPr lang="en-US"/>
              <a:t>consume</a:t>
            </a:r>
            <a:r>
              <a:rPr lang="en-US"/>
              <a:t> energy and introduce latency</a:t>
            </a:r>
            <a:endParaRPr/>
          </a:p>
          <a:p>
            <a:pPr indent="0" lvl="0" marL="0" rtl="0" algn="l">
              <a:lnSpc>
                <a:spcPct val="100000"/>
              </a:lnSpc>
              <a:spcBef>
                <a:spcPts val="0"/>
              </a:spcBef>
              <a:spcAft>
                <a:spcPts val="0"/>
              </a:spcAft>
              <a:buSzPts val="1400"/>
              <a:buNone/>
            </a:pPr>
            <a:r>
              <a:rPr lang="en-US"/>
              <a:t>However, we can see that the memory consumption was lower for the quantized models as expected because the weights are stored as 8-bit integers instead of 32 bit floating point numbers</a:t>
            </a:r>
            <a:endParaRPr/>
          </a:p>
          <a:p>
            <a:pPr indent="0" lvl="0" marL="0" rtl="0" algn="l">
              <a:lnSpc>
                <a:spcPct val="100000"/>
              </a:lnSpc>
              <a:spcBef>
                <a:spcPts val="0"/>
              </a:spcBef>
              <a:spcAft>
                <a:spcPts val="0"/>
              </a:spcAft>
              <a:buSzPts val="1400"/>
              <a:buNone/>
            </a:pPr>
            <a:r>
              <a:t/>
            </a:r>
            <a:endParaRPr/>
          </a:p>
        </p:txBody>
      </p:sp>
      <p:sp>
        <p:nvSpPr>
          <p:cNvPr id="104" name="Google Shape;104;gd2d53a11e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2d53a11e4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d2d53a11e4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Dynamic: Weights quantized, but activations in floating point during inference → </a:t>
            </a:r>
            <a:endParaRPr/>
          </a:p>
          <a:p>
            <a:pPr indent="-317500" lvl="0" marL="457200" rtl="0" algn="l">
              <a:spcBef>
                <a:spcPts val="0"/>
              </a:spcBef>
              <a:spcAft>
                <a:spcPts val="0"/>
              </a:spcAft>
              <a:buSzPts val="1400"/>
              <a:buChar char="•"/>
            </a:pPr>
            <a:r>
              <a:rPr lang="en-US"/>
              <a:t>Static: Weights + activations quantized → good if both memory bandwidth and compute savings are important. </a:t>
            </a:r>
            <a:endParaRPr/>
          </a:p>
          <a:p>
            <a:pPr indent="-317500" lvl="1" marL="914400" rtl="0" algn="l">
              <a:spcBef>
                <a:spcPts val="0"/>
              </a:spcBef>
              <a:spcAft>
                <a:spcPts val="0"/>
              </a:spcAft>
              <a:buSzPts val="1400"/>
              <a:buChar char="–"/>
            </a:pPr>
            <a:r>
              <a:rPr lang="en-US"/>
              <a:t>Con is that it requires calibration.</a:t>
            </a:r>
            <a:endParaRPr/>
          </a:p>
        </p:txBody>
      </p:sp>
      <p:sp>
        <p:nvSpPr>
          <p:cNvPr id="115" name="Google Shape;115;gd2d53a11e4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d060df645c_0_16"/>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gd060df645c_0_16"/>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gd060df645c_0_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d060df645c_0_5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gd060df645c_0_5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gd060df645c_0_5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d060df645c_0_5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4" name="Shape 54"/>
        <p:cNvGrpSpPr/>
        <p:nvPr/>
      </p:nvGrpSpPr>
      <p:grpSpPr>
        <a:xfrm>
          <a:off x="0" y="0"/>
          <a:ext cx="0" cy="0"/>
          <a:chOff x="0" y="0"/>
          <a:chExt cx="0" cy="0"/>
        </a:xfrm>
      </p:grpSpPr>
      <p:sp>
        <p:nvSpPr>
          <p:cNvPr id="55" name="Google Shape;55;gd060df645c_0_57"/>
          <p:cNvSpPr txBox="1"/>
          <p:nvPr>
            <p:ph type="title"/>
          </p:nvPr>
        </p:nvSpPr>
        <p:spPr>
          <a:xfrm>
            <a:off x="963084" y="4406901"/>
            <a:ext cx="10363200" cy="13620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rgbClr val="3F3F3F"/>
              </a:buClr>
              <a:buSzPts val="4000"/>
              <a:buFont typeface="Arial"/>
              <a:buNone/>
              <a:defRPr b="1" sz="5333" cap="none">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gd060df645c_0_57"/>
          <p:cNvSpPr txBox="1"/>
          <p:nvPr>
            <p:ph idx="1" type="body"/>
          </p:nvPr>
        </p:nvSpPr>
        <p:spPr>
          <a:xfrm>
            <a:off x="963084" y="2906713"/>
            <a:ext cx="10363200" cy="15000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533"/>
              </a:spcBef>
              <a:spcAft>
                <a:spcPts val="0"/>
              </a:spcAft>
              <a:buClr>
                <a:srgbClr val="888888"/>
              </a:buClr>
              <a:buSzPts val="2000"/>
              <a:buNone/>
              <a:defRPr sz="2667">
                <a:solidFill>
                  <a:srgbClr val="888888"/>
                </a:solidFill>
                <a:latin typeface="Arial"/>
                <a:ea typeface="Arial"/>
                <a:cs typeface="Arial"/>
                <a:sym typeface="Arial"/>
              </a:defRPr>
            </a:lvl1pPr>
            <a:lvl2pPr indent="-228600" lvl="1" marL="914400" rtl="0" algn="l">
              <a:lnSpc>
                <a:spcPct val="100000"/>
              </a:lnSpc>
              <a:spcBef>
                <a:spcPts val="480"/>
              </a:spcBef>
              <a:spcAft>
                <a:spcPts val="0"/>
              </a:spcAft>
              <a:buClr>
                <a:srgbClr val="888888"/>
              </a:buClr>
              <a:buSzPts val="1800"/>
              <a:buNone/>
              <a:defRPr sz="2400">
                <a:solidFill>
                  <a:srgbClr val="888888"/>
                </a:solidFill>
              </a:defRPr>
            </a:lvl2pPr>
            <a:lvl3pPr indent="-228600" lvl="2" marL="1371600" rtl="0" algn="l">
              <a:lnSpc>
                <a:spcPct val="100000"/>
              </a:lnSpc>
              <a:spcBef>
                <a:spcPts val="427"/>
              </a:spcBef>
              <a:spcAft>
                <a:spcPts val="0"/>
              </a:spcAft>
              <a:buClr>
                <a:srgbClr val="888888"/>
              </a:buClr>
              <a:buSzPts val="1600"/>
              <a:buNone/>
              <a:defRPr sz="2133">
                <a:solidFill>
                  <a:srgbClr val="888888"/>
                </a:solidFill>
              </a:defRPr>
            </a:lvl3pPr>
            <a:lvl4pPr indent="-228600" lvl="3" marL="1828800" rtl="0" algn="l">
              <a:lnSpc>
                <a:spcPct val="100000"/>
              </a:lnSpc>
              <a:spcBef>
                <a:spcPts val="373"/>
              </a:spcBef>
              <a:spcAft>
                <a:spcPts val="0"/>
              </a:spcAft>
              <a:buClr>
                <a:srgbClr val="888888"/>
              </a:buClr>
              <a:buSzPts val="1400"/>
              <a:buNone/>
              <a:defRPr sz="1867">
                <a:solidFill>
                  <a:srgbClr val="888888"/>
                </a:solidFill>
              </a:defRPr>
            </a:lvl4pPr>
            <a:lvl5pPr indent="-228600" lvl="4" marL="2286000" rtl="0" algn="l">
              <a:lnSpc>
                <a:spcPct val="100000"/>
              </a:lnSpc>
              <a:spcBef>
                <a:spcPts val="373"/>
              </a:spcBef>
              <a:spcAft>
                <a:spcPts val="0"/>
              </a:spcAft>
              <a:buClr>
                <a:srgbClr val="888888"/>
              </a:buClr>
              <a:buSzPts val="1400"/>
              <a:buNone/>
              <a:defRPr sz="1867">
                <a:solidFill>
                  <a:srgbClr val="888888"/>
                </a:solidFill>
              </a:defRPr>
            </a:lvl5pPr>
            <a:lvl6pPr indent="-228600" lvl="5" marL="2743200" rtl="0" algn="l">
              <a:lnSpc>
                <a:spcPct val="100000"/>
              </a:lnSpc>
              <a:spcBef>
                <a:spcPts val="373"/>
              </a:spcBef>
              <a:spcAft>
                <a:spcPts val="0"/>
              </a:spcAft>
              <a:buClr>
                <a:srgbClr val="888888"/>
              </a:buClr>
              <a:buSzPts val="1400"/>
              <a:buNone/>
              <a:defRPr sz="1867">
                <a:solidFill>
                  <a:srgbClr val="888888"/>
                </a:solidFill>
              </a:defRPr>
            </a:lvl6pPr>
            <a:lvl7pPr indent="-228600" lvl="6" marL="3200400" rtl="0" algn="l">
              <a:lnSpc>
                <a:spcPct val="100000"/>
              </a:lnSpc>
              <a:spcBef>
                <a:spcPts val="373"/>
              </a:spcBef>
              <a:spcAft>
                <a:spcPts val="0"/>
              </a:spcAft>
              <a:buClr>
                <a:srgbClr val="888888"/>
              </a:buClr>
              <a:buSzPts val="1400"/>
              <a:buNone/>
              <a:defRPr sz="1867">
                <a:solidFill>
                  <a:srgbClr val="888888"/>
                </a:solidFill>
              </a:defRPr>
            </a:lvl7pPr>
            <a:lvl8pPr indent="-228600" lvl="7" marL="3657600" rtl="0" algn="l">
              <a:lnSpc>
                <a:spcPct val="100000"/>
              </a:lnSpc>
              <a:spcBef>
                <a:spcPts val="373"/>
              </a:spcBef>
              <a:spcAft>
                <a:spcPts val="0"/>
              </a:spcAft>
              <a:buClr>
                <a:srgbClr val="888888"/>
              </a:buClr>
              <a:buSzPts val="1400"/>
              <a:buNone/>
              <a:defRPr sz="1867">
                <a:solidFill>
                  <a:srgbClr val="888888"/>
                </a:solidFill>
              </a:defRPr>
            </a:lvl8pPr>
            <a:lvl9pPr indent="-228600" lvl="8" marL="4114800" rtl="0" algn="l">
              <a:lnSpc>
                <a:spcPct val="100000"/>
              </a:lnSpc>
              <a:spcBef>
                <a:spcPts val="373"/>
              </a:spcBef>
              <a:spcAft>
                <a:spcPts val="0"/>
              </a:spcAft>
              <a:buClr>
                <a:srgbClr val="888888"/>
              </a:buClr>
              <a:buSzPts val="1400"/>
              <a:buNone/>
              <a:defRPr sz="1867">
                <a:solidFill>
                  <a:srgbClr val="888888"/>
                </a:solidFill>
              </a:defRPr>
            </a:lvl9pPr>
          </a:lstStyle>
          <a:p/>
        </p:txBody>
      </p:sp>
      <p:sp>
        <p:nvSpPr>
          <p:cNvPr id="57" name="Google Shape;57;gd060df645c_0_57"/>
          <p:cNvSpPr txBox="1"/>
          <p:nvPr>
            <p:ph idx="12" type="sldNum"/>
          </p:nvPr>
        </p:nvSpPr>
        <p:spPr>
          <a:xfrm>
            <a:off x="11409045" y="6333134"/>
            <a:ext cx="731700" cy="525000"/>
          </a:xfrm>
          <a:prstGeom prst="rect">
            <a:avLst/>
          </a:prstGeom>
        </p:spPr>
        <p:txBody>
          <a:bodyPr anchorCtr="0" anchor="t" bIns="121900" lIns="121900" spcFirstLastPara="1" rIns="121900" wrap="square" tIns="121900">
            <a:normAutofit/>
          </a:bodyPr>
          <a:lstStyle>
            <a:lvl1pPr lvl="0">
              <a:buNone/>
              <a:defRPr>
                <a:solidFill>
                  <a:srgbClr val="888888"/>
                </a:solidFill>
              </a:defRPr>
            </a:lvl1pPr>
            <a:lvl2pPr lvl="1">
              <a:buNone/>
              <a:defRPr>
                <a:solidFill>
                  <a:srgbClr val="888888"/>
                </a:solidFill>
              </a:defRPr>
            </a:lvl2pPr>
            <a:lvl3pPr lvl="2">
              <a:buNone/>
              <a:defRPr>
                <a:solidFill>
                  <a:srgbClr val="888888"/>
                </a:solidFill>
              </a:defRPr>
            </a:lvl3pPr>
            <a:lvl4pPr lvl="3">
              <a:buNone/>
              <a:defRPr>
                <a:solidFill>
                  <a:srgbClr val="888888"/>
                </a:solidFill>
              </a:defRPr>
            </a:lvl4pPr>
            <a:lvl5pPr lvl="4">
              <a:buNone/>
              <a:defRPr>
                <a:solidFill>
                  <a:srgbClr val="888888"/>
                </a:solidFill>
              </a:defRPr>
            </a:lvl5pPr>
            <a:lvl6pPr lvl="5">
              <a:buNone/>
              <a:defRPr>
                <a:solidFill>
                  <a:srgbClr val="888888"/>
                </a:solidFill>
              </a:defRPr>
            </a:lvl6pPr>
            <a:lvl7pPr lvl="6">
              <a:buNone/>
              <a:defRPr>
                <a:solidFill>
                  <a:srgbClr val="888888"/>
                </a:solidFill>
              </a:defRPr>
            </a:lvl7pPr>
            <a:lvl8pPr lvl="7">
              <a:buNone/>
              <a:defRPr>
                <a:solidFill>
                  <a:srgbClr val="888888"/>
                </a:solidFill>
              </a:defRPr>
            </a:lvl8pPr>
            <a:lvl9pPr lvl="8">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gd060df645c_0_60"/>
          <p:cNvSpPr txBox="1"/>
          <p:nvPr>
            <p:ph type="title"/>
          </p:nvPr>
        </p:nvSpPr>
        <p:spPr>
          <a:xfrm>
            <a:off x="609600" y="1036637"/>
            <a:ext cx="10972800" cy="11433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rgbClr val="3F3F3F"/>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gd060df645c_0_60"/>
          <p:cNvSpPr txBox="1"/>
          <p:nvPr>
            <p:ph idx="1" type="body"/>
          </p:nvPr>
        </p:nvSpPr>
        <p:spPr>
          <a:xfrm>
            <a:off x="609600" y="2362200"/>
            <a:ext cx="10972800" cy="38859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480"/>
              </a:spcBef>
              <a:spcAft>
                <a:spcPts val="0"/>
              </a:spcAft>
              <a:buClr>
                <a:srgbClr val="3F3F3F"/>
              </a:buClr>
              <a:buSzPts val="1800"/>
              <a:buChar char="•"/>
              <a:defRPr/>
            </a:lvl1pPr>
            <a:lvl2pPr indent="-342900" lvl="1" marL="914400" rtl="0" algn="l">
              <a:lnSpc>
                <a:spcPct val="100000"/>
              </a:lnSpc>
              <a:spcBef>
                <a:spcPts val="480"/>
              </a:spcBef>
              <a:spcAft>
                <a:spcPts val="0"/>
              </a:spcAft>
              <a:buClr>
                <a:srgbClr val="3F3F3F"/>
              </a:buClr>
              <a:buSzPts val="1800"/>
              <a:buChar char="–"/>
              <a:defRPr/>
            </a:lvl2pPr>
            <a:lvl3pPr indent="-342900" lvl="2" marL="1371600" rtl="0" algn="l">
              <a:lnSpc>
                <a:spcPct val="100000"/>
              </a:lnSpc>
              <a:spcBef>
                <a:spcPts val="480"/>
              </a:spcBef>
              <a:spcAft>
                <a:spcPts val="0"/>
              </a:spcAft>
              <a:buClr>
                <a:srgbClr val="3F3F3F"/>
              </a:buClr>
              <a:buSzPts val="1800"/>
              <a:buChar char="•"/>
              <a:defRPr/>
            </a:lvl3pPr>
            <a:lvl4pPr indent="-342900" lvl="3" marL="1828800" rtl="0" algn="l">
              <a:lnSpc>
                <a:spcPct val="100000"/>
              </a:lnSpc>
              <a:spcBef>
                <a:spcPts val="480"/>
              </a:spcBef>
              <a:spcAft>
                <a:spcPts val="0"/>
              </a:spcAft>
              <a:buClr>
                <a:srgbClr val="3F3F3F"/>
              </a:buClr>
              <a:buSzPts val="1800"/>
              <a:buChar char="–"/>
              <a:defRPr/>
            </a:lvl4pPr>
            <a:lvl5pPr indent="-342900" lvl="4" marL="2286000" rtl="0" algn="l">
              <a:lnSpc>
                <a:spcPct val="100000"/>
              </a:lnSpc>
              <a:spcBef>
                <a:spcPts val="480"/>
              </a:spcBef>
              <a:spcAft>
                <a:spcPts val="0"/>
              </a:spcAft>
              <a:buClr>
                <a:srgbClr val="3F3F3F"/>
              </a:buClr>
              <a:buSzPts val="1800"/>
              <a:buChar char="»"/>
              <a:defRPr/>
            </a:lvl5pPr>
            <a:lvl6pPr indent="-342900" lvl="5" marL="2743200" rtl="0" algn="l">
              <a:lnSpc>
                <a:spcPct val="100000"/>
              </a:lnSpc>
              <a:spcBef>
                <a:spcPts val="480"/>
              </a:spcBef>
              <a:spcAft>
                <a:spcPts val="0"/>
              </a:spcAft>
              <a:buClr>
                <a:schemeClr val="dk1"/>
              </a:buClr>
              <a:buSzPts val="1800"/>
              <a:buChar char="•"/>
              <a:defRPr/>
            </a:lvl6pPr>
            <a:lvl7pPr indent="-342900" lvl="6" marL="3200400" rtl="0" algn="l">
              <a:lnSpc>
                <a:spcPct val="100000"/>
              </a:lnSpc>
              <a:spcBef>
                <a:spcPts val="480"/>
              </a:spcBef>
              <a:spcAft>
                <a:spcPts val="0"/>
              </a:spcAft>
              <a:buClr>
                <a:schemeClr val="dk1"/>
              </a:buClr>
              <a:buSzPts val="1800"/>
              <a:buChar char="•"/>
              <a:defRPr/>
            </a:lvl7pPr>
            <a:lvl8pPr indent="-342900" lvl="7" marL="3657600" rtl="0" algn="l">
              <a:lnSpc>
                <a:spcPct val="100000"/>
              </a:lnSpc>
              <a:spcBef>
                <a:spcPts val="480"/>
              </a:spcBef>
              <a:spcAft>
                <a:spcPts val="0"/>
              </a:spcAft>
              <a:buClr>
                <a:schemeClr val="dk1"/>
              </a:buClr>
              <a:buSzPts val="1800"/>
              <a:buChar char="•"/>
              <a:defRPr/>
            </a:lvl8pPr>
            <a:lvl9pPr indent="-342900" lvl="8" marL="4114800" rtl="0" algn="l">
              <a:lnSpc>
                <a:spcPct val="100000"/>
              </a:lnSpc>
              <a:spcBef>
                <a:spcPts val="480"/>
              </a:spcBef>
              <a:spcAft>
                <a:spcPts val="0"/>
              </a:spcAft>
              <a:buClr>
                <a:schemeClr val="dk1"/>
              </a:buClr>
              <a:buSzPts val="1800"/>
              <a:buChar char="•"/>
              <a:defRPr/>
            </a:lvl9pPr>
          </a:lstStyle>
          <a:p/>
        </p:txBody>
      </p:sp>
      <p:sp>
        <p:nvSpPr>
          <p:cNvPr id="61" name="Google Shape;61;gd060df645c_0_60"/>
          <p:cNvSpPr txBox="1"/>
          <p:nvPr>
            <p:ph idx="12" type="sldNum"/>
          </p:nvPr>
        </p:nvSpPr>
        <p:spPr>
          <a:xfrm>
            <a:off x="11409045" y="6333134"/>
            <a:ext cx="731700" cy="525000"/>
          </a:xfrm>
          <a:prstGeom prst="rect">
            <a:avLst/>
          </a:prstGeom>
        </p:spPr>
        <p:txBody>
          <a:bodyPr anchorCtr="0" anchor="t"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d060df645c_0_20"/>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d060df645c_0_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d060df645c_0_23"/>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d060df645c_0_23"/>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gd060df645c_0_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d060df645c_0_27"/>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gd060df645c_0_27"/>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gd060df645c_0_27"/>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gd060df645c_0_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d060df645c_0_32"/>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gd060df645c_0_3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d060df645c_0_35"/>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gd060df645c_0_35"/>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gd060df645c_0_3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d060df645c_0_39"/>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gd060df645c_0_3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d060df645c_0_42"/>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d060df645c_0_42"/>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gd060df645c_0_42"/>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gd060df645c_0_42"/>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4" name="Google Shape;44;gd060df645c_0_4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d060df645c_0_48"/>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gd060df645c_0_4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d060df645c_0_1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gd060df645c_0_1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12" name="Google Shape;12;gd060df645c_0_1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6" name="Shape 66"/>
        <p:cNvGrpSpPr/>
        <p:nvPr/>
      </p:nvGrpSpPr>
      <p:grpSpPr>
        <a:xfrm>
          <a:off x="0" y="0"/>
          <a:ext cx="0" cy="0"/>
          <a:chOff x="0" y="0"/>
          <a:chExt cx="0" cy="0"/>
        </a:xfrm>
      </p:grpSpPr>
      <p:cxnSp>
        <p:nvCxnSpPr>
          <p:cNvPr id="67" name="Google Shape;67;p2"/>
          <p:cNvCxnSpPr/>
          <p:nvPr/>
        </p:nvCxnSpPr>
        <p:spPr>
          <a:xfrm>
            <a:off x="838200" y="4140200"/>
            <a:ext cx="7493000" cy="0"/>
          </a:xfrm>
          <a:prstGeom prst="straightConnector1">
            <a:avLst/>
          </a:prstGeom>
          <a:noFill/>
          <a:ln cap="flat" cmpd="sng" w="19050">
            <a:solidFill>
              <a:srgbClr val="000000"/>
            </a:solidFill>
            <a:prstDash val="solid"/>
            <a:round/>
            <a:headEnd len="sm" w="sm" type="none"/>
            <a:tailEnd len="sm" w="sm" type="none"/>
          </a:ln>
        </p:spPr>
      </p:cxnSp>
      <p:sp>
        <p:nvSpPr>
          <p:cNvPr id="68" name="Google Shape;68;p2"/>
          <p:cNvSpPr txBox="1"/>
          <p:nvPr/>
        </p:nvSpPr>
        <p:spPr>
          <a:xfrm>
            <a:off x="731520" y="5486401"/>
            <a:ext cx="10515600" cy="609601"/>
          </a:xfrm>
          <a:prstGeom prst="rect">
            <a:avLst/>
          </a:prstGeom>
          <a:noFill/>
          <a:ln>
            <a:noFill/>
          </a:ln>
        </p:spPr>
        <p:txBody>
          <a:bodyPr anchorCtr="0" anchor="b" bIns="60925" lIns="121900" spcFirstLastPara="1" rIns="121900" wrap="square" tIns="60925">
            <a:noAutofit/>
          </a:bodyPr>
          <a:lstStyle/>
          <a:p>
            <a:pPr indent="0" lvl="0" marL="0" marR="0" rtl="0" algn="l">
              <a:lnSpc>
                <a:spcPct val="50000"/>
              </a:lnSpc>
              <a:spcBef>
                <a:spcPts val="0"/>
              </a:spcBef>
              <a:spcAft>
                <a:spcPts val="0"/>
              </a:spcAft>
              <a:buClr>
                <a:srgbClr val="000000"/>
              </a:buClr>
              <a:buSzPts val="1400"/>
              <a:buFont typeface="Arial"/>
              <a:buNone/>
            </a:pPr>
            <a:r>
              <a:rPr lang="en-US">
                <a:latin typeface="Arial Black"/>
                <a:ea typeface="Arial Black"/>
                <a:cs typeface="Arial Black"/>
                <a:sym typeface="Arial Black"/>
              </a:rPr>
              <a:t>Kenneth Mitra &amp;</a:t>
            </a:r>
            <a:r>
              <a:rPr b="0" i="0" lang="en-US" sz="1400" u="none" cap="none" strike="noStrike">
                <a:latin typeface="Arial Black"/>
                <a:ea typeface="Arial Black"/>
                <a:cs typeface="Arial Black"/>
                <a:sym typeface="Arial Black"/>
              </a:rPr>
              <a:t> Rishabh Parekh</a:t>
            </a:r>
            <a:endParaRPr b="0" i="0" sz="1867" u="none" cap="none" strike="noStrike">
              <a:latin typeface="Arial"/>
              <a:ea typeface="Arial"/>
              <a:cs typeface="Arial"/>
              <a:sym typeface="Arial"/>
            </a:endParaRPr>
          </a:p>
          <a:p>
            <a:pPr indent="0" lvl="0" marL="0" marR="0" rtl="0" algn="l">
              <a:lnSpc>
                <a:spcPct val="30000"/>
              </a:lnSpc>
              <a:spcBef>
                <a:spcPts val="1333"/>
              </a:spcBef>
              <a:spcAft>
                <a:spcPts val="0"/>
              </a:spcAft>
              <a:buClr>
                <a:srgbClr val="000000"/>
              </a:buClr>
              <a:buSzPts val="1400"/>
              <a:buFont typeface="Arial"/>
              <a:buNone/>
            </a:pPr>
            <a:r>
              <a:rPr lang="en-US"/>
              <a:t>Team 1</a:t>
            </a:r>
            <a:endParaRPr b="0" i="1" sz="1400" u="none" cap="none" strike="noStrike">
              <a:latin typeface="Arial"/>
              <a:ea typeface="Arial"/>
              <a:cs typeface="Arial"/>
              <a:sym typeface="Arial"/>
            </a:endParaRPr>
          </a:p>
        </p:txBody>
      </p:sp>
      <p:sp>
        <p:nvSpPr>
          <p:cNvPr id="69" name="Google Shape;69;p2"/>
          <p:cNvSpPr txBox="1"/>
          <p:nvPr/>
        </p:nvSpPr>
        <p:spPr>
          <a:xfrm>
            <a:off x="731520" y="609600"/>
            <a:ext cx="10437925" cy="519061"/>
          </a:xfrm>
          <a:prstGeom prst="rect">
            <a:avLst/>
          </a:prstGeom>
          <a:noFill/>
          <a:ln>
            <a:noFill/>
          </a:ln>
        </p:spPr>
        <p:txBody>
          <a:bodyPr anchorCtr="0" anchor="ctr" bIns="60925" lIns="121900" spcFirstLastPara="1" rIns="121900" wrap="square" tIns="60925">
            <a:noAutofit/>
          </a:bodyPr>
          <a:lstStyle/>
          <a:p>
            <a:pPr indent="0" lvl="0" marL="0" marR="0" rtl="0" algn="l">
              <a:lnSpc>
                <a:spcPct val="90000"/>
              </a:lnSpc>
              <a:spcBef>
                <a:spcPts val="0"/>
              </a:spcBef>
              <a:spcAft>
                <a:spcPts val="0"/>
              </a:spcAft>
              <a:buClr>
                <a:srgbClr val="000000"/>
              </a:buClr>
              <a:buSzPts val="1600"/>
              <a:buFont typeface="Arial"/>
              <a:buNone/>
            </a:pPr>
            <a:r>
              <a:rPr lang="en-US" sz="1600">
                <a:latin typeface="Arial Black"/>
                <a:ea typeface="Arial Black"/>
                <a:cs typeface="Arial Black"/>
                <a:sym typeface="Arial Black"/>
              </a:rPr>
              <a:t>APRIL</a:t>
            </a:r>
            <a:r>
              <a:rPr b="0" i="0" lang="en-US" sz="1600" u="none" cap="none" strike="noStrike">
                <a:latin typeface="Arial Black"/>
                <a:ea typeface="Arial Black"/>
                <a:cs typeface="Arial Black"/>
                <a:sym typeface="Arial Black"/>
              </a:rPr>
              <a:t> 202</a:t>
            </a:r>
            <a:r>
              <a:rPr lang="en-US" sz="1600">
                <a:latin typeface="Arial Black"/>
                <a:ea typeface="Arial Black"/>
                <a:cs typeface="Arial Black"/>
                <a:sym typeface="Arial Black"/>
              </a:rPr>
              <a:t>1</a:t>
            </a:r>
            <a:endParaRPr b="0" i="0" sz="1600" u="none" cap="none" strike="noStrike">
              <a:latin typeface="Arial"/>
              <a:ea typeface="Arial"/>
              <a:cs typeface="Arial"/>
              <a:sym typeface="Arial"/>
            </a:endParaRPr>
          </a:p>
        </p:txBody>
      </p:sp>
      <p:sp>
        <p:nvSpPr>
          <p:cNvPr id="70" name="Google Shape;70;p2"/>
          <p:cNvSpPr txBox="1"/>
          <p:nvPr/>
        </p:nvSpPr>
        <p:spPr>
          <a:xfrm>
            <a:off x="670560" y="1600200"/>
            <a:ext cx="10515600" cy="2336800"/>
          </a:xfrm>
          <a:prstGeom prst="rect">
            <a:avLst/>
          </a:prstGeom>
          <a:noFill/>
          <a:ln>
            <a:noFill/>
          </a:ln>
        </p:spPr>
        <p:txBody>
          <a:bodyPr anchorCtr="0" anchor="b" bIns="60925" lIns="121900" spcFirstLastPara="1" rIns="121900" wrap="square" tIns="60925">
            <a:noAutofit/>
          </a:bodyPr>
          <a:lstStyle/>
          <a:p>
            <a:pPr indent="0" lvl="0" marL="0" marR="0" rtl="0" algn="l">
              <a:lnSpc>
                <a:spcPct val="83333"/>
              </a:lnSpc>
              <a:spcBef>
                <a:spcPts val="0"/>
              </a:spcBef>
              <a:spcAft>
                <a:spcPts val="0"/>
              </a:spcAft>
              <a:buClr>
                <a:srgbClr val="000000"/>
              </a:buClr>
              <a:buSzPts val="6400"/>
              <a:buFont typeface="Arial"/>
              <a:buNone/>
            </a:pPr>
            <a:r>
              <a:rPr b="1" lang="en-US" sz="5600">
                <a:latin typeface="Arial Black"/>
                <a:ea typeface="Arial Black"/>
                <a:cs typeface="Arial Black"/>
                <a:sym typeface="Arial Black"/>
              </a:rPr>
              <a:t>M2: Network Quantiz</a:t>
            </a:r>
            <a:r>
              <a:rPr b="1" lang="en-US" sz="5600">
                <a:latin typeface="Arial Black"/>
                <a:ea typeface="Arial Black"/>
                <a:cs typeface="Arial Black"/>
                <a:sym typeface="Arial Black"/>
              </a:rPr>
              <a:t>ation</a:t>
            </a:r>
            <a:endParaRPr b="0" i="0" sz="1067" u="none" cap="none" strike="noStrike">
              <a:latin typeface="Arial"/>
              <a:ea typeface="Arial"/>
              <a:cs typeface="Arial"/>
              <a:sym typeface="Arial"/>
            </a:endParaRPr>
          </a:p>
        </p:txBody>
      </p:sp>
      <p:sp>
        <p:nvSpPr>
          <p:cNvPr id="71" name="Google Shape;71;p2"/>
          <p:cNvSpPr txBox="1"/>
          <p:nvPr/>
        </p:nvSpPr>
        <p:spPr>
          <a:xfrm>
            <a:off x="731520" y="4445000"/>
            <a:ext cx="10515600" cy="609601"/>
          </a:xfrm>
          <a:prstGeom prst="rect">
            <a:avLst/>
          </a:prstGeom>
          <a:noFill/>
          <a:ln>
            <a:noFill/>
          </a:ln>
        </p:spPr>
        <p:txBody>
          <a:bodyPr anchorCtr="0" anchor="t" bIns="60925" lIns="121900" spcFirstLastPara="1" rIns="121900" wrap="square" tIns="60925">
            <a:noAutofit/>
          </a:bodyPr>
          <a:lstStyle/>
          <a:p>
            <a:pPr indent="0" lvl="0" marL="0" marR="0" rtl="0" algn="l">
              <a:lnSpc>
                <a:spcPct val="90000"/>
              </a:lnSpc>
              <a:spcBef>
                <a:spcPts val="0"/>
              </a:spcBef>
              <a:spcAft>
                <a:spcPts val="0"/>
              </a:spcAft>
              <a:buClr>
                <a:srgbClr val="000000"/>
              </a:buClr>
              <a:buSzPts val="1867"/>
              <a:buFont typeface="Arial"/>
              <a:buNone/>
            </a:pPr>
            <a:r>
              <a:rPr lang="en-US" sz="1867"/>
              <a:t>EE 379K Final Project</a:t>
            </a:r>
            <a:endParaRPr b="0" i="0" sz="1867" u="none" cap="none" strike="noStrike">
              <a:latin typeface="Arial"/>
              <a:ea typeface="Arial"/>
              <a:cs typeface="Arial"/>
              <a:sym typeface="Arial"/>
            </a:endParaRPr>
          </a:p>
        </p:txBody>
      </p:sp>
      <p:sp>
        <p:nvSpPr>
          <p:cNvPr id="72" name="Google Shape;72;p2"/>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sz="2000">
                <a:solidFill>
                  <a:srgbClr val="000000"/>
                </a:solidFill>
              </a:rPr>
              <a:t>‹#›</a:t>
            </a:fld>
            <a:endParaRPr sz="20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a77c364bb4_1_6"/>
          <p:cNvSpPr txBox="1"/>
          <p:nvPr>
            <p:ph type="title"/>
          </p:nvPr>
        </p:nvSpPr>
        <p:spPr>
          <a:xfrm>
            <a:off x="609600" y="12"/>
            <a:ext cx="10972800" cy="1143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b="1" lang="en-US" sz="4800"/>
              <a:t>Approach</a:t>
            </a:r>
            <a:endParaRPr b="1" sz="4800"/>
          </a:p>
        </p:txBody>
      </p:sp>
      <p:sp>
        <p:nvSpPr>
          <p:cNvPr id="79" name="Google Shape;79;ga77c364bb4_1_6"/>
          <p:cNvSpPr txBox="1"/>
          <p:nvPr>
            <p:ph idx="1" type="body"/>
          </p:nvPr>
        </p:nvSpPr>
        <p:spPr>
          <a:xfrm>
            <a:off x="609600" y="1143300"/>
            <a:ext cx="10972800" cy="388590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480"/>
              </a:spcBef>
              <a:spcAft>
                <a:spcPts val="0"/>
              </a:spcAft>
              <a:buClr>
                <a:srgbClr val="000000"/>
              </a:buClr>
              <a:buSzPts val="1400"/>
              <a:buChar char="•"/>
            </a:pPr>
            <a:r>
              <a:rPr lang="en-US" sz="2000">
                <a:solidFill>
                  <a:srgbClr val="000000"/>
                </a:solidFill>
              </a:rPr>
              <a:t>PyTorch + ONNX</a:t>
            </a:r>
            <a:endParaRPr sz="2000">
              <a:solidFill>
                <a:srgbClr val="000000"/>
              </a:solidFill>
            </a:endParaRPr>
          </a:p>
          <a:p>
            <a:pPr indent="-317500" lvl="0" marL="457200" rtl="0" algn="l">
              <a:lnSpc>
                <a:spcPct val="100000"/>
              </a:lnSpc>
              <a:spcBef>
                <a:spcPts val="480"/>
              </a:spcBef>
              <a:spcAft>
                <a:spcPts val="0"/>
              </a:spcAft>
              <a:buClr>
                <a:srgbClr val="000000"/>
              </a:buClr>
              <a:buSzPts val="1400"/>
              <a:buChar char="•"/>
            </a:pPr>
            <a:r>
              <a:rPr lang="en-US" sz="2000">
                <a:solidFill>
                  <a:srgbClr val="000000"/>
                </a:solidFill>
              </a:rPr>
              <a:t>onnxruntime.quantization.quantize_dynamic()</a:t>
            </a:r>
            <a:endParaRPr sz="650">
              <a:solidFill>
                <a:srgbClr val="000000"/>
              </a:solidFill>
              <a:highlight>
                <a:srgbClr val="1E1E1E"/>
              </a:highlight>
              <a:latin typeface="Courier New"/>
              <a:ea typeface="Courier New"/>
              <a:cs typeface="Courier New"/>
              <a:sym typeface="Courier New"/>
            </a:endParaRPr>
          </a:p>
          <a:p>
            <a:pPr indent="0" lvl="0" marL="457200" rtl="0" algn="l">
              <a:lnSpc>
                <a:spcPct val="100000"/>
              </a:lnSpc>
              <a:spcBef>
                <a:spcPts val="480"/>
              </a:spcBef>
              <a:spcAft>
                <a:spcPts val="0"/>
              </a:spcAft>
              <a:buNone/>
            </a:pPr>
            <a:r>
              <a:t/>
            </a:r>
            <a:endParaRPr>
              <a:solidFill>
                <a:srgbClr val="000000"/>
              </a:solidFill>
            </a:endParaRPr>
          </a:p>
          <a:p>
            <a:pPr indent="0" lvl="0" marL="0" rtl="0" algn="l">
              <a:lnSpc>
                <a:spcPct val="100000"/>
              </a:lnSpc>
              <a:spcBef>
                <a:spcPts val="480"/>
              </a:spcBef>
              <a:spcAft>
                <a:spcPts val="0"/>
              </a:spcAft>
              <a:buNone/>
            </a:pPr>
            <a:r>
              <a:t/>
            </a:r>
            <a:endParaRPr/>
          </a:p>
        </p:txBody>
      </p:sp>
      <p:pic>
        <p:nvPicPr>
          <p:cNvPr id="80" name="Google Shape;80;ga77c364bb4_1_6"/>
          <p:cNvPicPr preferRelativeResize="0"/>
          <p:nvPr/>
        </p:nvPicPr>
        <p:blipFill>
          <a:blip r:embed="rId3">
            <a:alphaModFix/>
          </a:blip>
          <a:stretch>
            <a:fillRect/>
          </a:stretch>
        </p:blipFill>
        <p:spPr>
          <a:xfrm>
            <a:off x="2940525" y="1966001"/>
            <a:ext cx="6310951" cy="1497575"/>
          </a:xfrm>
          <a:prstGeom prst="rect">
            <a:avLst/>
          </a:prstGeom>
          <a:noFill/>
          <a:ln>
            <a:noFill/>
          </a:ln>
        </p:spPr>
      </p:pic>
      <p:pic>
        <p:nvPicPr>
          <p:cNvPr id="81" name="Google Shape;81;ga77c364bb4_1_6"/>
          <p:cNvPicPr preferRelativeResize="0"/>
          <p:nvPr/>
        </p:nvPicPr>
        <p:blipFill>
          <a:blip r:embed="rId4">
            <a:alphaModFix/>
          </a:blip>
          <a:stretch>
            <a:fillRect/>
          </a:stretch>
        </p:blipFill>
        <p:spPr>
          <a:xfrm>
            <a:off x="3207425" y="3680575"/>
            <a:ext cx="5777152" cy="2669649"/>
          </a:xfrm>
          <a:prstGeom prst="rect">
            <a:avLst/>
          </a:prstGeom>
          <a:noFill/>
          <a:ln>
            <a:noFill/>
          </a:ln>
        </p:spPr>
      </p:pic>
      <p:sp>
        <p:nvSpPr>
          <p:cNvPr id="82" name="Google Shape;82;ga77c364bb4_1_6"/>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sz="2000">
                <a:solidFill>
                  <a:srgbClr val="000000"/>
                </a:solidFill>
              </a:rPr>
              <a:t>‹#›</a:t>
            </a:fld>
            <a:endParaRPr sz="20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a77c364bb4_1_13"/>
          <p:cNvSpPr txBox="1"/>
          <p:nvPr>
            <p:ph type="title"/>
          </p:nvPr>
        </p:nvSpPr>
        <p:spPr>
          <a:xfrm>
            <a:off x="609600" y="12"/>
            <a:ext cx="10972800" cy="1143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b="1" lang="en-US" sz="4800"/>
              <a:t>Experimental Results</a:t>
            </a:r>
            <a:endParaRPr b="1" sz="4800"/>
          </a:p>
        </p:txBody>
      </p:sp>
      <p:pic>
        <p:nvPicPr>
          <p:cNvPr id="89" name="Google Shape;89;ga77c364bb4_1_13"/>
          <p:cNvPicPr preferRelativeResize="0"/>
          <p:nvPr/>
        </p:nvPicPr>
        <p:blipFill>
          <a:blip r:embed="rId3">
            <a:alphaModFix/>
          </a:blip>
          <a:stretch>
            <a:fillRect/>
          </a:stretch>
        </p:blipFill>
        <p:spPr>
          <a:xfrm>
            <a:off x="609600" y="1143312"/>
            <a:ext cx="9206204" cy="5409888"/>
          </a:xfrm>
          <a:prstGeom prst="rect">
            <a:avLst/>
          </a:prstGeom>
          <a:noFill/>
          <a:ln>
            <a:noFill/>
          </a:ln>
        </p:spPr>
      </p:pic>
      <p:pic>
        <p:nvPicPr>
          <p:cNvPr id="90" name="Google Shape;90;ga77c364bb4_1_13"/>
          <p:cNvPicPr preferRelativeResize="0"/>
          <p:nvPr/>
        </p:nvPicPr>
        <p:blipFill>
          <a:blip r:embed="rId4">
            <a:alphaModFix/>
          </a:blip>
          <a:stretch>
            <a:fillRect/>
          </a:stretch>
        </p:blipFill>
        <p:spPr>
          <a:xfrm>
            <a:off x="9990250" y="1375100"/>
            <a:ext cx="1967475" cy="5178101"/>
          </a:xfrm>
          <a:prstGeom prst="rect">
            <a:avLst/>
          </a:prstGeom>
          <a:noFill/>
          <a:ln>
            <a:noFill/>
          </a:ln>
        </p:spPr>
      </p:pic>
      <p:sp>
        <p:nvSpPr>
          <p:cNvPr id="91" name="Google Shape;91;ga77c364bb4_1_13"/>
          <p:cNvSpPr txBox="1"/>
          <p:nvPr/>
        </p:nvSpPr>
        <p:spPr>
          <a:xfrm>
            <a:off x="10065525" y="913350"/>
            <a:ext cx="193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Without quantization</a:t>
            </a:r>
            <a:endParaRPr/>
          </a:p>
        </p:txBody>
      </p:sp>
      <p:grpSp>
        <p:nvGrpSpPr>
          <p:cNvPr id="92" name="Google Shape;92;ga77c364bb4_1_13"/>
          <p:cNvGrpSpPr/>
          <p:nvPr/>
        </p:nvGrpSpPr>
        <p:grpSpPr>
          <a:xfrm>
            <a:off x="8166125" y="611550"/>
            <a:ext cx="2879350" cy="448875"/>
            <a:chOff x="8166125" y="611550"/>
            <a:chExt cx="2879350" cy="448875"/>
          </a:xfrm>
        </p:grpSpPr>
        <p:cxnSp>
          <p:nvCxnSpPr>
            <p:cNvPr id="93" name="Google Shape;93;ga77c364bb4_1_13"/>
            <p:cNvCxnSpPr/>
            <p:nvPr/>
          </p:nvCxnSpPr>
          <p:spPr>
            <a:xfrm rot="10800000">
              <a:off x="8166125" y="626925"/>
              <a:ext cx="0" cy="433500"/>
            </a:xfrm>
            <a:prstGeom prst="straightConnector1">
              <a:avLst/>
            </a:prstGeom>
            <a:noFill/>
            <a:ln cap="flat" cmpd="sng" w="19050">
              <a:solidFill>
                <a:srgbClr val="000000"/>
              </a:solidFill>
              <a:prstDash val="solid"/>
              <a:round/>
              <a:headEnd len="med" w="med" type="none"/>
              <a:tailEnd len="med" w="med" type="none"/>
            </a:ln>
          </p:spPr>
        </p:cxnSp>
        <p:cxnSp>
          <p:nvCxnSpPr>
            <p:cNvPr id="94" name="Google Shape;94;ga77c364bb4_1_13"/>
            <p:cNvCxnSpPr/>
            <p:nvPr/>
          </p:nvCxnSpPr>
          <p:spPr>
            <a:xfrm flipH="1" rot="10800000">
              <a:off x="8173875" y="611625"/>
              <a:ext cx="2871600" cy="23100"/>
            </a:xfrm>
            <a:prstGeom prst="straightConnector1">
              <a:avLst/>
            </a:prstGeom>
            <a:noFill/>
            <a:ln cap="flat" cmpd="sng" w="19050">
              <a:solidFill>
                <a:srgbClr val="000000"/>
              </a:solidFill>
              <a:prstDash val="solid"/>
              <a:round/>
              <a:headEnd len="med" w="med" type="none"/>
              <a:tailEnd len="med" w="med" type="none"/>
            </a:ln>
          </p:spPr>
        </p:cxnSp>
        <p:cxnSp>
          <p:nvCxnSpPr>
            <p:cNvPr id="95" name="Google Shape;95;ga77c364bb4_1_13"/>
            <p:cNvCxnSpPr>
              <a:endCxn id="91" idx="0"/>
            </p:cNvCxnSpPr>
            <p:nvPr/>
          </p:nvCxnSpPr>
          <p:spPr>
            <a:xfrm>
              <a:off x="11030325" y="611550"/>
              <a:ext cx="2700" cy="301800"/>
            </a:xfrm>
            <a:prstGeom prst="straightConnector1">
              <a:avLst/>
            </a:prstGeom>
            <a:noFill/>
            <a:ln cap="flat" cmpd="sng" w="19050">
              <a:solidFill>
                <a:srgbClr val="000000"/>
              </a:solidFill>
              <a:prstDash val="solid"/>
              <a:round/>
              <a:headEnd len="med" w="med" type="none"/>
              <a:tailEnd len="med" w="med" type="none"/>
            </a:ln>
          </p:spPr>
        </p:cxnSp>
      </p:grpSp>
      <p:sp>
        <p:nvSpPr>
          <p:cNvPr id="96" name="Google Shape;96;ga77c364bb4_1_13"/>
          <p:cNvSpPr txBox="1"/>
          <p:nvPr>
            <p:ph idx="12" type="sldNum"/>
          </p:nvPr>
        </p:nvSpPr>
        <p:spPr>
          <a:xfrm>
            <a:off x="11416770" y="6449234"/>
            <a:ext cx="731700" cy="5250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sz="2000">
                <a:solidFill>
                  <a:srgbClr val="000000"/>
                </a:solidFill>
              </a:rPr>
              <a:t>‹#›</a:t>
            </a:fld>
            <a:endParaRPr sz="2000">
              <a:solidFill>
                <a:srgbClr val="000000"/>
              </a:solidFill>
            </a:endParaRPr>
          </a:p>
        </p:txBody>
      </p:sp>
      <p:sp>
        <p:nvSpPr>
          <p:cNvPr id="97" name="Google Shape;97;ga77c364bb4_1_13"/>
          <p:cNvSpPr/>
          <p:nvPr/>
        </p:nvSpPr>
        <p:spPr>
          <a:xfrm>
            <a:off x="7670750" y="1989275"/>
            <a:ext cx="1114500" cy="309600"/>
          </a:xfrm>
          <a:prstGeom prst="roundRect">
            <a:avLst>
              <a:gd fmla="val 16667" name="adj"/>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a77c364bb4_1_13"/>
          <p:cNvSpPr/>
          <p:nvPr/>
        </p:nvSpPr>
        <p:spPr>
          <a:xfrm>
            <a:off x="10843225" y="1989275"/>
            <a:ext cx="1114500" cy="309600"/>
          </a:xfrm>
          <a:prstGeom prst="roundRect">
            <a:avLst>
              <a:gd fmla="val 16667" name="adj"/>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a77c364bb4_1_13"/>
          <p:cNvSpPr/>
          <p:nvPr/>
        </p:nvSpPr>
        <p:spPr>
          <a:xfrm>
            <a:off x="7823150" y="6256475"/>
            <a:ext cx="1114500" cy="3096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a77c364bb4_1_13"/>
          <p:cNvSpPr/>
          <p:nvPr/>
        </p:nvSpPr>
        <p:spPr>
          <a:xfrm>
            <a:off x="10995625" y="6256475"/>
            <a:ext cx="1114500" cy="3096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d2d53a11e4_0_0"/>
          <p:cNvSpPr txBox="1"/>
          <p:nvPr>
            <p:ph type="title"/>
          </p:nvPr>
        </p:nvSpPr>
        <p:spPr>
          <a:xfrm>
            <a:off x="-12" y="-183363"/>
            <a:ext cx="10972800" cy="1143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b="1" lang="en-US" sz="4800"/>
              <a:t>Experimental Results </a:t>
            </a:r>
            <a:r>
              <a:rPr i="1" lang="en-US" sz="3200"/>
              <a:t>(continued)</a:t>
            </a:r>
            <a:endParaRPr i="1" sz="3200"/>
          </a:p>
        </p:txBody>
      </p:sp>
      <p:pic>
        <p:nvPicPr>
          <p:cNvPr id="107" name="Google Shape;107;gd2d53a11e4_0_0"/>
          <p:cNvPicPr preferRelativeResize="0"/>
          <p:nvPr/>
        </p:nvPicPr>
        <p:blipFill>
          <a:blip r:embed="rId3">
            <a:alphaModFix/>
          </a:blip>
          <a:stretch>
            <a:fillRect/>
          </a:stretch>
        </p:blipFill>
        <p:spPr>
          <a:xfrm>
            <a:off x="6328525" y="748725"/>
            <a:ext cx="4134973" cy="3000286"/>
          </a:xfrm>
          <a:prstGeom prst="rect">
            <a:avLst/>
          </a:prstGeom>
          <a:noFill/>
          <a:ln>
            <a:noFill/>
          </a:ln>
        </p:spPr>
      </p:pic>
      <p:pic>
        <p:nvPicPr>
          <p:cNvPr id="108" name="Google Shape;108;gd2d53a11e4_0_0"/>
          <p:cNvPicPr preferRelativeResize="0"/>
          <p:nvPr/>
        </p:nvPicPr>
        <p:blipFill>
          <a:blip r:embed="rId4">
            <a:alphaModFix/>
          </a:blip>
          <a:stretch>
            <a:fillRect/>
          </a:stretch>
        </p:blipFill>
        <p:spPr>
          <a:xfrm>
            <a:off x="6328525" y="3802400"/>
            <a:ext cx="4211226" cy="3055599"/>
          </a:xfrm>
          <a:prstGeom prst="rect">
            <a:avLst/>
          </a:prstGeom>
          <a:noFill/>
          <a:ln>
            <a:noFill/>
          </a:ln>
        </p:spPr>
      </p:pic>
      <p:pic>
        <p:nvPicPr>
          <p:cNvPr id="109" name="Google Shape;109;gd2d53a11e4_0_0"/>
          <p:cNvPicPr preferRelativeResize="0"/>
          <p:nvPr/>
        </p:nvPicPr>
        <p:blipFill>
          <a:blip r:embed="rId5">
            <a:alphaModFix/>
          </a:blip>
          <a:stretch>
            <a:fillRect/>
          </a:stretch>
        </p:blipFill>
        <p:spPr>
          <a:xfrm>
            <a:off x="2111625" y="748725"/>
            <a:ext cx="4134973" cy="3002301"/>
          </a:xfrm>
          <a:prstGeom prst="rect">
            <a:avLst/>
          </a:prstGeom>
          <a:noFill/>
          <a:ln>
            <a:noFill/>
          </a:ln>
        </p:spPr>
      </p:pic>
      <p:pic>
        <p:nvPicPr>
          <p:cNvPr id="110" name="Google Shape;110;gd2d53a11e4_0_0"/>
          <p:cNvPicPr preferRelativeResize="0"/>
          <p:nvPr/>
        </p:nvPicPr>
        <p:blipFill>
          <a:blip r:embed="rId6">
            <a:alphaModFix/>
          </a:blip>
          <a:stretch>
            <a:fillRect/>
          </a:stretch>
        </p:blipFill>
        <p:spPr>
          <a:xfrm>
            <a:off x="1964575" y="3776713"/>
            <a:ext cx="4282035" cy="3106973"/>
          </a:xfrm>
          <a:prstGeom prst="rect">
            <a:avLst/>
          </a:prstGeom>
          <a:noFill/>
          <a:ln>
            <a:noFill/>
          </a:ln>
        </p:spPr>
      </p:pic>
      <p:sp>
        <p:nvSpPr>
          <p:cNvPr id="111" name="Google Shape;111;gd2d53a11e4_0_0"/>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sz="2000">
                <a:solidFill>
                  <a:srgbClr val="000000"/>
                </a:solidFill>
              </a:rPr>
              <a:t>‹#›</a:t>
            </a:fld>
            <a:endParaRPr sz="20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d2d53a11e4_1_0"/>
          <p:cNvSpPr txBox="1"/>
          <p:nvPr>
            <p:ph type="title"/>
          </p:nvPr>
        </p:nvSpPr>
        <p:spPr>
          <a:xfrm>
            <a:off x="609600" y="12"/>
            <a:ext cx="10972800" cy="1143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b="1" lang="en-US" sz="4800"/>
              <a:t>Conclusion</a:t>
            </a:r>
            <a:endParaRPr b="1" sz="4800"/>
          </a:p>
        </p:txBody>
      </p:sp>
      <p:sp>
        <p:nvSpPr>
          <p:cNvPr id="118" name="Google Shape;118;gd2d53a11e4_1_0"/>
          <p:cNvSpPr txBox="1"/>
          <p:nvPr>
            <p:ph idx="1" type="body"/>
          </p:nvPr>
        </p:nvSpPr>
        <p:spPr>
          <a:xfrm>
            <a:off x="657950" y="1143300"/>
            <a:ext cx="10972800" cy="3885900"/>
          </a:xfrm>
          <a:prstGeom prst="rect">
            <a:avLst/>
          </a:prstGeom>
          <a:noFill/>
          <a:ln>
            <a:noFill/>
          </a:ln>
        </p:spPr>
        <p:txBody>
          <a:bodyPr anchorCtr="0" anchor="t" bIns="45700" lIns="91425" spcFirstLastPara="1" rIns="91425" wrap="square" tIns="45700">
            <a:noAutofit/>
          </a:bodyPr>
          <a:lstStyle/>
          <a:p>
            <a:pPr indent="-368300" lvl="0" marL="457200" rtl="0" algn="l">
              <a:lnSpc>
                <a:spcPct val="100000"/>
              </a:lnSpc>
              <a:spcBef>
                <a:spcPts val="480"/>
              </a:spcBef>
              <a:spcAft>
                <a:spcPts val="0"/>
              </a:spcAft>
              <a:buClr>
                <a:srgbClr val="000000"/>
              </a:buClr>
              <a:buSzPts val="2200"/>
              <a:buChar char="•"/>
            </a:pPr>
            <a:r>
              <a:rPr lang="en-US" sz="2800">
                <a:solidFill>
                  <a:srgbClr val="000000"/>
                </a:solidFill>
              </a:rPr>
              <a:t>Much smaller file size when we did pruning+quantization</a:t>
            </a:r>
            <a:endParaRPr sz="2800">
              <a:solidFill>
                <a:srgbClr val="000000"/>
              </a:solidFill>
            </a:endParaRPr>
          </a:p>
          <a:p>
            <a:pPr indent="0" lvl="0" marL="0" rtl="0" algn="l">
              <a:lnSpc>
                <a:spcPct val="100000"/>
              </a:lnSpc>
              <a:spcBef>
                <a:spcPts val="480"/>
              </a:spcBef>
              <a:spcAft>
                <a:spcPts val="0"/>
              </a:spcAft>
              <a:buNone/>
            </a:pPr>
            <a:r>
              <a:t/>
            </a:r>
            <a:endParaRPr sz="2800">
              <a:solidFill>
                <a:srgbClr val="000000"/>
              </a:solidFill>
            </a:endParaRPr>
          </a:p>
          <a:p>
            <a:pPr indent="-355600" lvl="0" marL="457200" rtl="0" algn="l">
              <a:spcBef>
                <a:spcPts val="480"/>
              </a:spcBef>
              <a:spcAft>
                <a:spcPts val="0"/>
              </a:spcAft>
              <a:buClr>
                <a:srgbClr val="000000"/>
              </a:buClr>
              <a:buSzPts val="2000"/>
              <a:buChar char="•"/>
            </a:pPr>
            <a:r>
              <a:rPr lang="en-US" sz="2600">
                <a:solidFill>
                  <a:srgbClr val="000000"/>
                </a:solidFill>
              </a:rPr>
              <a:t>Dynamic Quantization vs Static Quantization</a:t>
            </a:r>
            <a:endParaRPr sz="2600">
              <a:solidFill>
                <a:srgbClr val="000000"/>
              </a:solidFill>
            </a:endParaRPr>
          </a:p>
          <a:p>
            <a:pPr indent="-381000" lvl="1" marL="914400" rtl="0" algn="l">
              <a:spcBef>
                <a:spcPts val="480"/>
              </a:spcBef>
              <a:spcAft>
                <a:spcPts val="0"/>
              </a:spcAft>
              <a:buClr>
                <a:srgbClr val="000000"/>
              </a:buClr>
              <a:buSzPts val="2400"/>
              <a:buChar char="–"/>
            </a:pPr>
            <a:r>
              <a:rPr b="1" lang="en-US" sz="2400">
                <a:solidFill>
                  <a:srgbClr val="000000"/>
                </a:solidFill>
              </a:rPr>
              <a:t>Dynamic</a:t>
            </a:r>
            <a:r>
              <a:rPr lang="en-US" sz="2400">
                <a:solidFill>
                  <a:srgbClr val="000000"/>
                </a:solidFill>
              </a:rPr>
              <a:t>: Good if execution time dominated by loading weights, not computing GEMMs</a:t>
            </a:r>
            <a:endParaRPr sz="2400">
              <a:solidFill>
                <a:srgbClr val="000000"/>
              </a:solidFill>
            </a:endParaRPr>
          </a:p>
          <a:p>
            <a:pPr indent="-381000" lvl="2" marL="1371600" rtl="0" algn="l">
              <a:spcBef>
                <a:spcPts val="480"/>
              </a:spcBef>
              <a:spcAft>
                <a:spcPts val="0"/>
              </a:spcAft>
              <a:buClr>
                <a:srgbClr val="000000"/>
              </a:buClr>
              <a:buSzPts val="2400"/>
              <a:buChar char="•"/>
            </a:pPr>
            <a:r>
              <a:rPr lang="en-US" sz="2400">
                <a:solidFill>
                  <a:srgbClr val="000000"/>
                </a:solidFill>
              </a:rPr>
              <a:t>✔ Reduce memory consumption</a:t>
            </a:r>
            <a:endParaRPr sz="2400">
              <a:solidFill>
                <a:srgbClr val="000000"/>
              </a:solidFill>
            </a:endParaRPr>
          </a:p>
          <a:p>
            <a:pPr indent="-381000" lvl="2" marL="1371600" rtl="0" algn="l">
              <a:spcBef>
                <a:spcPts val="480"/>
              </a:spcBef>
              <a:spcAft>
                <a:spcPts val="0"/>
              </a:spcAft>
              <a:buClr>
                <a:srgbClr val="000000"/>
              </a:buClr>
              <a:buSzPts val="2400"/>
              <a:buChar char="•"/>
            </a:pPr>
            <a:r>
              <a:rPr lang="en-US" sz="2400">
                <a:solidFill>
                  <a:schemeClr val="dk1"/>
                </a:solidFill>
              </a:rPr>
              <a:t>✔ Model accuracy maintained</a:t>
            </a:r>
            <a:endParaRPr sz="2400">
              <a:solidFill>
                <a:schemeClr val="dk1"/>
              </a:solidFill>
            </a:endParaRPr>
          </a:p>
          <a:p>
            <a:pPr indent="-381000" lvl="2" marL="1371600" rtl="0" algn="l">
              <a:spcBef>
                <a:spcPts val="480"/>
              </a:spcBef>
              <a:spcAft>
                <a:spcPts val="0"/>
              </a:spcAft>
              <a:buClr>
                <a:schemeClr val="dk1"/>
              </a:buClr>
              <a:buSzPts val="2400"/>
              <a:buChar char="•"/>
            </a:pPr>
            <a:r>
              <a:rPr lang="en-US" sz="2400">
                <a:solidFill>
                  <a:schemeClr val="dk1"/>
                </a:solidFill>
              </a:rPr>
              <a:t>✘ Energy use and latency overhead</a:t>
            </a:r>
            <a:endParaRPr sz="2400">
              <a:solidFill>
                <a:schemeClr val="dk1"/>
              </a:solidFill>
            </a:endParaRPr>
          </a:p>
          <a:p>
            <a:pPr indent="-381000" lvl="1" marL="914400" rtl="0" algn="l">
              <a:spcBef>
                <a:spcPts val="480"/>
              </a:spcBef>
              <a:spcAft>
                <a:spcPts val="0"/>
              </a:spcAft>
              <a:buClr>
                <a:schemeClr val="dk1"/>
              </a:buClr>
              <a:buSzPts val="2400"/>
              <a:buChar char="–"/>
            </a:pPr>
            <a:r>
              <a:rPr b="1" lang="en-US" sz="2400">
                <a:solidFill>
                  <a:schemeClr val="dk1"/>
                </a:solidFill>
              </a:rPr>
              <a:t>Static: </a:t>
            </a:r>
            <a:r>
              <a:rPr lang="en-US" sz="2400">
                <a:solidFill>
                  <a:schemeClr val="dk1"/>
                </a:solidFill>
              </a:rPr>
              <a:t>Experiments to be conducted in M3</a:t>
            </a:r>
            <a:endParaRPr sz="2400">
              <a:solidFill>
                <a:schemeClr val="dk1"/>
              </a:solidFill>
            </a:endParaRPr>
          </a:p>
        </p:txBody>
      </p:sp>
      <p:sp>
        <p:nvSpPr>
          <p:cNvPr id="119" name="Google Shape;119;gd2d53a11e4_1_0"/>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sz="2000">
                <a:solidFill>
                  <a:srgbClr val="000000"/>
                </a:solidFill>
              </a:rPr>
              <a:t>‹#›</a:t>
            </a:fld>
            <a:endParaRPr sz="20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2018-08-31T13:32:56Z</dcterms:created>
  <dc:creator>Mitch Pryor</dc:creator>
</cp:coreProperties>
</file>