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31"/>
  </p:notesMasterIdLst>
  <p:sldIdLst>
    <p:sldId id="256" r:id="rId2"/>
    <p:sldId id="285" r:id="rId3"/>
    <p:sldId id="286" r:id="rId4"/>
    <p:sldId id="287" r:id="rId5"/>
    <p:sldId id="281" r:id="rId6"/>
    <p:sldId id="259" r:id="rId7"/>
    <p:sldId id="289" r:id="rId8"/>
    <p:sldId id="260" r:id="rId9"/>
    <p:sldId id="261" r:id="rId10"/>
    <p:sldId id="263" r:id="rId11"/>
    <p:sldId id="264" r:id="rId12"/>
    <p:sldId id="291" r:id="rId13"/>
    <p:sldId id="265" r:id="rId14"/>
    <p:sldId id="266" r:id="rId15"/>
    <p:sldId id="267" r:id="rId16"/>
    <p:sldId id="268" r:id="rId17"/>
    <p:sldId id="270" r:id="rId18"/>
    <p:sldId id="271" r:id="rId19"/>
    <p:sldId id="292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90" r:id="rId29"/>
    <p:sldId id="283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3E6B4-6B00-4F94-906A-28D568F8CFC6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DBC6C-5BFE-43C4-A042-B143ED3030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98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DBC6C-5BFE-43C4-A042-B143ED3030C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11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11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6" y="2571751"/>
            <a:ext cx="3491229" cy="22749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ctr">
              <a:lnSpc>
                <a:spcPts val="5700"/>
              </a:lnSpc>
              <a:spcBef>
                <a:spcPts val="340"/>
              </a:spcBef>
            </a:pPr>
            <a:r>
              <a:rPr lang="en-US" sz="3600" b="1" spc="-5" dirty="0" smtClean="0">
                <a:solidFill>
                  <a:srgbClr val="404040"/>
                </a:solidFill>
                <a:latin typeface="Calibri"/>
                <a:cs typeface="Calibri"/>
              </a:rPr>
              <a:t>Prepared by: </a:t>
            </a:r>
            <a:r>
              <a:rPr lang="en-US" sz="28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Rishabh</a:t>
            </a:r>
            <a:r>
              <a:rPr lang="en-US" sz="2800" spc="-5" dirty="0" smtClean="0">
                <a:solidFill>
                  <a:srgbClr val="404040"/>
                </a:solidFill>
                <a:latin typeface="Calibri"/>
                <a:cs typeface="Calibri"/>
              </a:rPr>
              <a:t> Patel</a:t>
            </a:r>
          </a:p>
          <a:p>
            <a:pPr marL="12700" marR="5080" algn="ctr">
              <a:lnSpc>
                <a:spcPts val="5700"/>
              </a:lnSpc>
              <a:spcBef>
                <a:spcPts val="340"/>
              </a:spcBef>
            </a:pPr>
            <a:r>
              <a:rPr lang="en-US" sz="2800" spc="-5" dirty="0" smtClean="0">
                <a:solidFill>
                  <a:srgbClr val="404040"/>
                </a:solidFill>
                <a:latin typeface="Calibri"/>
                <a:cs typeface="Calibri"/>
              </a:rPr>
              <a:t> (16IT088)</a:t>
            </a:r>
            <a:endParaRPr lang="en-US" sz="3200" spc="-5" dirty="0" smtClean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-2971800" y="514350"/>
            <a:ext cx="8915400" cy="13824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z="3600" b="1" spc="-5" dirty="0" smtClean="0"/>
              <a:t>  </a:t>
            </a:r>
            <a:r>
              <a:rPr sz="3600" b="1" spc="-5" smtClean="0"/>
              <a:t>Large </a:t>
            </a:r>
            <a:r>
              <a:rPr lang="en-US" sz="3600" b="1" spc="-5" dirty="0" smtClean="0"/>
              <a:t>S</a:t>
            </a:r>
            <a:r>
              <a:rPr sz="3600" b="1" spc="-5" smtClean="0"/>
              <a:t>cale </a:t>
            </a:r>
            <a:endParaRPr lang="en-US" sz="3600" b="1" spc="-5" dirty="0" smtClean="0"/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z="3600" b="1" spc="-5" dirty="0" smtClean="0"/>
              <a:t>  Classification</a:t>
            </a:r>
            <a:endParaRPr sz="4000" b="1"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5652777" y="2495550"/>
            <a:ext cx="3491229" cy="231345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ctr">
              <a:lnSpc>
                <a:spcPts val="5700"/>
              </a:lnSpc>
              <a:spcBef>
                <a:spcPts val="340"/>
              </a:spcBef>
            </a:pPr>
            <a:r>
              <a:rPr lang="en-US" sz="3600" b="1" spc="-5" dirty="0" smtClean="0">
                <a:solidFill>
                  <a:srgbClr val="404040"/>
                </a:solidFill>
                <a:latin typeface="Calibri"/>
                <a:cs typeface="Calibri"/>
              </a:rPr>
              <a:t>Guided by: </a:t>
            </a:r>
          </a:p>
          <a:p>
            <a:pPr marL="12700" marR="5080" algn="ctr">
              <a:lnSpc>
                <a:spcPts val="5700"/>
              </a:lnSpc>
              <a:spcBef>
                <a:spcPts val="340"/>
              </a:spcBef>
            </a:pPr>
            <a:r>
              <a:rPr lang="en-US" sz="3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Purvi</a:t>
            </a:r>
            <a:r>
              <a:rPr lang="en-US" sz="32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3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Prajapati</a:t>
            </a:r>
            <a:endParaRPr lang="en-US" sz="3200" spc="-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ts val="5700"/>
              </a:lnSpc>
              <a:spcBef>
                <a:spcPts val="340"/>
              </a:spcBef>
            </a:pPr>
            <a:r>
              <a:rPr lang="en-US" sz="3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Hemant</a:t>
            </a:r>
            <a:r>
              <a:rPr lang="en-US" sz="32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3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Yadav</a:t>
            </a:r>
            <a:endParaRPr lang="en-US" sz="3200" spc="-5" dirty="0" smtClean="0">
              <a:solidFill>
                <a:srgbClr val="40404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1513" y="925781"/>
            <a:ext cx="3620626" cy="2777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4429" y="183485"/>
            <a:ext cx="4574777" cy="1444626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7780" algn="r">
              <a:lnSpc>
                <a:spcPct val="100000"/>
              </a:lnSpc>
              <a:spcBef>
                <a:spcPts val="1105"/>
              </a:spcBef>
            </a:pPr>
            <a:r>
              <a:rPr sz="2800" b="1" spc="-5" smtClean="0">
                <a:latin typeface="Calibri"/>
                <a:cs typeface="Calibri"/>
              </a:rPr>
              <a:t>Stochastic</a:t>
            </a:r>
            <a:r>
              <a:rPr lang="en-US" sz="2800" b="1" spc="-5" dirty="0" smtClean="0">
                <a:latin typeface="Calibri"/>
                <a:cs typeface="Calibri"/>
              </a:rPr>
              <a:t> G</a:t>
            </a:r>
            <a:r>
              <a:rPr sz="2800" b="1" spc="-5" smtClean="0">
                <a:latin typeface="Calibri"/>
                <a:cs typeface="Calibri"/>
              </a:rPr>
              <a:t>radient </a:t>
            </a:r>
            <a:r>
              <a:rPr lang="en-US" sz="2800" b="1" spc="-5" dirty="0" smtClean="0">
                <a:latin typeface="Calibri"/>
                <a:cs typeface="Calibri"/>
              </a:rPr>
              <a:t>D</a:t>
            </a:r>
            <a:r>
              <a:rPr sz="2800" b="1" spc="-5" smtClean="0">
                <a:latin typeface="Calibri"/>
                <a:cs typeface="Calibri"/>
              </a:rPr>
              <a:t>escent</a:t>
            </a:r>
            <a:endParaRPr sz="2800">
              <a:latin typeface="Calibri"/>
              <a:cs typeface="Calibri"/>
            </a:endParaRPr>
          </a:p>
          <a:p>
            <a:pPr marL="469265" marR="5080" indent="-457200">
              <a:lnSpc>
                <a:spcPts val="2800"/>
              </a:lnSpc>
              <a:spcBef>
                <a:spcPts val="1165"/>
              </a:spcBef>
              <a:tabLst>
                <a:tab pos="469265" algn="l"/>
              </a:tabLst>
            </a:pPr>
            <a:r>
              <a:rPr sz="2400" spc="-5" smtClean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.	Randomly </a:t>
            </a:r>
            <a:r>
              <a:rPr sz="2400" dirty="0">
                <a:latin typeface="Calibri"/>
                <a:cs typeface="Calibri"/>
              </a:rPr>
              <a:t>shuﬄe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(reorder)  training examples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429" y="1897053"/>
            <a:ext cx="15246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2.	Repeat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7627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4153" y="2265353"/>
            <a:ext cx="1212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6898" y="3179753"/>
            <a:ext cx="4781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425" y="3548054"/>
            <a:ext cx="711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every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785" y="3548054"/>
            <a:ext cx="1181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836" y="3903653"/>
            <a:ext cx="3282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8289" y="2389993"/>
            <a:ext cx="1394460" cy="21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1431" y="3305053"/>
            <a:ext cx="1293495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7" y="2775301"/>
            <a:ext cx="3404233" cy="375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6910" y="1523634"/>
            <a:ext cx="1436896" cy="1716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27092" y="4971989"/>
            <a:ext cx="60198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905000" y="4476753"/>
            <a:ext cx="6858000" cy="511037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5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Calibri"/>
                <a:cs typeface="Calibri"/>
              </a:rPr>
              <a:t>  SGD exploits the redundancy in the training data.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133353"/>
            <a:ext cx="6477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 smtClean="0">
                <a:solidFill>
                  <a:srgbClr val="000000"/>
                </a:solidFill>
                <a:latin typeface="Calibri"/>
                <a:cs typeface="Calibri"/>
              </a:rPr>
              <a:t>Stochastic Gradient Descent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28750"/>
            <a:ext cx="8183880" cy="31409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SGD is applicable to many optimization problems including: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• K-means clustering </a:t>
            </a:r>
          </a:p>
          <a:p>
            <a:pPr>
              <a:buNone/>
            </a:pPr>
            <a:r>
              <a:rPr lang="en-US" dirty="0" smtClean="0"/>
              <a:t> • Metric learning </a:t>
            </a:r>
          </a:p>
          <a:p>
            <a:pPr>
              <a:buNone/>
            </a:pPr>
            <a:r>
              <a:rPr lang="en-US" dirty="0" smtClean="0"/>
              <a:t> • Learning to Rank </a:t>
            </a:r>
          </a:p>
          <a:p>
            <a:pPr>
              <a:buNone/>
            </a:pPr>
            <a:r>
              <a:rPr lang="en-US" dirty="0" smtClean="0"/>
              <a:t> • Multiclass Learning </a:t>
            </a:r>
          </a:p>
          <a:p>
            <a:pPr>
              <a:buNone/>
            </a:pPr>
            <a:r>
              <a:rPr lang="en-US" dirty="0" smtClean="0"/>
              <a:t> • Structured Learning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7145" y="2111434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24864" y="2150527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0" y="0"/>
                </a:moveTo>
                <a:lnTo>
                  <a:pt x="429767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3400" y="2193289"/>
            <a:ext cx="4191000" cy="141577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sz="4400" spc="-225" smtClean="0">
                <a:solidFill>
                  <a:srgbClr val="404040"/>
                </a:solidFill>
                <a:latin typeface="Calibri"/>
                <a:cs typeface="Calibri"/>
              </a:rPr>
              <a:t>Mini­</a:t>
            </a:r>
            <a:r>
              <a:rPr lang="en-US" sz="4400" spc="-22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4400" spc="-225" smtClean="0">
                <a:solidFill>
                  <a:srgbClr val="404040"/>
                </a:solidFill>
                <a:latin typeface="Calibri"/>
                <a:cs typeface="Calibri"/>
              </a:rPr>
              <a:t>atch  </a:t>
            </a:r>
            <a:endParaRPr lang="en-US" sz="4400" spc="-22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lang="en-US" sz="4400" spc="-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4400" spc="-5" smtClean="0">
                <a:solidFill>
                  <a:srgbClr val="404040"/>
                </a:solidFill>
                <a:latin typeface="Calibri"/>
                <a:cs typeface="Calibri"/>
              </a:rPr>
              <a:t>radient</a:t>
            </a:r>
            <a:r>
              <a:rPr lang="en-US" sz="44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44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4400" spc="-5" smtClean="0">
                <a:solidFill>
                  <a:srgbClr val="404040"/>
                </a:solidFill>
                <a:latin typeface="Calibri"/>
                <a:cs typeface="Calibri"/>
              </a:rPr>
              <a:t>escent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02920" y="397768"/>
            <a:ext cx="8183880" cy="207492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   Large Scale </a:t>
            </a:r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   Machine</a:t>
            </a:r>
            <a:r>
              <a:rPr lang="en-US" spc="-40" dirty="0" smtClean="0"/>
              <a:t> </a:t>
            </a:r>
            <a:r>
              <a:rPr lang="en-US" spc="-5" dirty="0" smtClean="0"/>
              <a:t>Learning</a:t>
            </a:r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5" y="140638"/>
            <a:ext cx="7685405" cy="301877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305"/>
              </a:spcBef>
              <a:tabLst>
                <a:tab pos="4183379" algn="l"/>
                <a:tab pos="4407535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4300"/>
              </a:lnSpc>
              <a:spcBef>
                <a:spcPts val="305"/>
              </a:spcBef>
              <a:tabLst>
                <a:tab pos="4183379" algn="l"/>
                <a:tab pos="4407535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4300"/>
              </a:lnSpc>
              <a:spcBef>
                <a:spcPts val="305"/>
              </a:spcBef>
              <a:tabLst>
                <a:tab pos="4183379" algn="l"/>
                <a:tab pos="4407535" algn="l"/>
              </a:tabLst>
            </a:pPr>
            <a:r>
              <a:rPr sz="2400" spc="-5" smtClean="0">
                <a:latin typeface="Calibri"/>
                <a:cs typeface="Calibri"/>
              </a:rPr>
              <a:t>Batch </a:t>
            </a:r>
            <a:r>
              <a:rPr sz="2400" spc="-5" dirty="0">
                <a:latin typeface="Calibri"/>
                <a:cs typeface="Calibri"/>
              </a:rPr>
              <a:t>gradient </a:t>
            </a:r>
            <a:r>
              <a:rPr sz="2400" dirty="0">
                <a:latin typeface="Calibri"/>
                <a:cs typeface="Calibri"/>
              </a:rPr>
              <a:t>descent: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	</a:t>
            </a:r>
            <a:r>
              <a:rPr sz="2400" spc="-5" dirty="0">
                <a:latin typeface="Calibri"/>
                <a:cs typeface="Calibri"/>
              </a:rPr>
              <a:t>examples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each iteration  Stochastic gradient </a:t>
            </a:r>
            <a:r>
              <a:rPr sz="2400" dirty="0">
                <a:latin typeface="Calibri"/>
                <a:cs typeface="Calibri"/>
              </a:rPr>
              <a:t>descent: Use 1 </a:t>
            </a:r>
            <a:r>
              <a:rPr sz="2400" spc="-5" dirty="0">
                <a:latin typeface="Calibri"/>
                <a:cs typeface="Calibri"/>
              </a:rPr>
              <a:t>example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each iteration  </a:t>
            </a:r>
            <a:r>
              <a:rPr sz="2400" spc="-125" dirty="0">
                <a:latin typeface="Calibri"/>
                <a:cs typeface="Calibri"/>
              </a:rPr>
              <a:t>Mini-­‐batch  </a:t>
            </a:r>
            <a:r>
              <a:rPr sz="2400" spc="-5" dirty="0">
                <a:latin typeface="Calibri"/>
                <a:cs typeface="Calibri"/>
              </a:rPr>
              <a:t>gradient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descent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		</a:t>
            </a:r>
            <a:r>
              <a:rPr sz="2400" spc="-5" dirty="0">
                <a:latin typeface="Calibri"/>
                <a:cs typeface="Calibri"/>
              </a:rPr>
              <a:t>examples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8200" y="2647953"/>
            <a:ext cx="76200" cy="179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6" y="1581153"/>
            <a:ext cx="20954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457200" y="209553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145" smtClean="0">
                <a:latin typeface="Calibri"/>
                <a:cs typeface="Calibri"/>
              </a:rPr>
              <a:t>Mini</a:t>
            </a:r>
            <a:r>
              <a:rPr lang="en-US" sz="2800" b="1" spc="-145" dirty="0" smtClean="0">
                <a:latin typeface="Calibri"/>
                <a:cs typeface="Calibri"/>
              </a:rPr>
              <a:t>-B</a:t>
            </a:r>
            <a:r>
              <a:rPr sz="2800" b="1" spc="-145" smtClean="0">
                <a:latin typeface="Calibri"/>
                <a:cs typeface="Calibri"/>
              </a:rPr>
              <a:t>atch </a:t>
            </a:r>
            <a:r>
              <a:rPr lang="en-US" sz="2800" b="1" spc="-5" dirty="0" smtClean="0">
                <a:latin typeface="Calibri"/>
                <a:cs typeface="Calibri"/>
              </a:rPr>
              <a:t>G</a:t>
            </a:r>
            <a:r>
              <a:rPr sz="2800" b="1" spc="-5" smtClean="0">
                <a:latin typeface="Calibri"/>
                <a:cs typeface="Calibri"/>
              </a:rPr>
              <a:t>radient</a:t>
            </a:r>
            <a:r>
              <a:rPr sz="2800" b="1" spc="85" smtClean="0">
                <a:latin typeface="Calibri"/>
                <a:cs typeface="Calibri"/>
              </a:rPr>
              <a:t> </a:t>
            </a:r>
            <a:r>
              <a:rPr lang="en-US" sz="2800" b="1" spc="-5" dirty="0" smtClean="0">
                <a:latin typeface="Calibri"/>
                <a:cs typeface="Calibri"/>
              </a:rPr>
              <a:t>D</a:t>
            </a:r>
            <a:r>
              <a:rPr sz="2800" b="1" spc="-5" smtClean="0">
                <a:latin typeface="Calibri"/>
                <a:cs typeface="Calibri"/>
              </a:rPr>
              <a:t>escent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9553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145" smtClean="0">
                <a:latin typeface="Calibri"/>
                <a:cs typeface="Calibri"/>
              </a:rPr>
              <a:t>Mini</a:t>
            </a:r>
            <a:r>
              <a:rPr lang="en-US" sz="2800" b="1" spc="-145" dirty="0" smtClean="0">
                <a:latin typeface="Calibri"/>
                <a:cs typeface="Calibri"/>
              </a:rPr>
              <a:t>-B</a:t>
            </a:r>
            <a:r>
              <a:rPr sz="2800" b="1" spc="-145" smtClean="0">
                <a:latin typeface="Calibri"/>
                <a:cs typeface="Calibri"/>
              </a:rPr>
              <a:t>atch </a:t>
            </a:r>
            <a:r>
              <a:rPr lang="en-US" sz="2800" b="1" spc="-5" dirty="0" smtClean="0">
                <a:latin typeface="Calibri"/>
                <a:cs typeface="Calibri"/>
              </a:rPr>
              <a:t>G</a:t>
            </a:r>
            <a:r>
              <a:rPr sz="2800" b="1" spc="-5" smtClean="0">
                <a:latin typeface="Calibri"/>
                <a:cs typeface="Calibri"/>
              </a:rPr>
              <a:t>radient</a:t>
            </a:r>
            <a:r>
              <a:rPr sz="2800" b="1" spc="85" smtClean="0">
                <a:latin typeface="Calibri"/>
                <a:cs typeface="Calibri"/>
              </a:rPr>
              <a:t> </a:t>
            </a:r>
            <a:r>
              <a:rPr lang="en-US" sz="2800" b="1" spc="-5" dirty="0" smtClean="0">
                <a:latin typeface="Calibri"/>
                <a:cs typeface="Calibri"/>
              </a:rPr>
              <a:t>D</a:t>
            </a:r>
            <a:r>
              <a:rPr sz="2800" b="1" spc="-5" smtClean="0">
                <a:latin typeface="Calibri"/>
                <a:cs typeface="Calibri"/>
              </a:rPr>
              <a:t>escent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8551" y="856557"/>
            <a:ext cx="115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548" y="856557"/>
            <a:ext cx="1240790" cy="130292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dirty="0">
                <a:latin typeface="Calibri"/>
                <a:cs typeface="Calibri"/>
              </a:rPr>
              <a:t>Say  </a:t>
            </a:r>
            <a:r>
              <a:rPr sz="2800" spc="-5" dirty="0">
                <a:latin typeface="Calibri"/>
                <a:cs typeface="Calibri"/>
              </a:rPr>
              <a:t>Repeat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334010">
              <a:lnSpc>
                <a:spcPts val="3300"/>
              </a:lnSpc>
            </a:pPr>
            <a:r>
              <a:rPr sz="2800" spc="-5" dirty="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4160" y="1707458"/>
            <a:ext cx="1377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0553" y="2990157"/>
            <a:ext cx="14325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(for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every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5913" y="2990157"/>
            <a:ext cx="1333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548" y="3409255"/>
            <a:ext cx="37846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9" y="987936"/>
            <a:ext cx="2224276" cy="272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8422" y="1873115"/>
            <a:ext cx="3076956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1866" y="2190751"/>
            <a:ext cx="4668772" cy="817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406" y="3127843"/>
            <a:ext cx="1683973" cy="28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838200" y="438153"/>
            <a:ext cx="7696200" cy="207492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Large Scale </a:t>
            </a:r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Machine</a:t>
            </a:r>
            <a:r>
              <a:rPr lang="en-US" spc="-40" dirty="0" smtClean="0"/>
              <a:t> </a:t>
            </a:r>
            <a:r>
              <a:rPr lang="en-US" spc="-5" dirty="0" smtClean="0"/>
              <a:t>Learning</a:t>
            </a:r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77145" y="2111434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4864" y="2150527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0" y="0"/>
                </a:moveTo>
                <a:lnTo>
                  <a:pt x="429767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3400" y="2266950"/>
            <a:ext cx="4800600" cy="2053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30"/>
              </a:spcBef>
            </a:pPr>
            <a:r>
              <a:rPr sz="4400" spc="-5">
                <a:solidFill>
                  <a:srgbClr val="404040"/>
                </a:solidFill>
                <a:latin typeface="Calibri"/>
                <a:cs typeface="Calibri"/>
              </a:rPr>
              <a:t>Stochastic </a:t>
            </a:r>
            <a:endParaRPr lang="en-US" sz="4400" spc="-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99400"/>
              </a:lnSpc>
              <a:spcBef>
                <a:spcPts val="130"/>
              </a:spcBef>
            </a:pPr>
            <a:r>
              <a:rPr lang="en-US" sz="4400" spc="-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4400" spc="-5" smtClean="0">
                <a:solidFill>
                  <a:srgbClr val="404040"/>
                </a:solidFill>
                <a:latin typeface="Calibri"/>
                <a:cs typeface="Calibri"/>
              </a:rPr>
              <a:t>radient</a:t>
            </a:r>
            <a:r>
              <a:rPr sz="4400" spc="-35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44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4400" spc="-5" smtClean="0">
                <a:solidFill>
                  <a:srgbClr val="404040"/>
                </a:solidFill>
                <a:latin typeface="Calibri"/>
                <a:cs typeface="Calibri"/>
              </a:rPr>
              <a:t>escent</a:t>
            </a:r>
            <a:endParaRPr lang="en-US" sz="4400" spc="-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99400"/>
              </a:lnSpc>
              <a:spcBef>
                <a:spcPts val="130"/>
              </a:spcBef>
            </a:pPr>
            <a:r>
              <a:rPr lang="en-US" sz="4400" spc="-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4400" smtClean="0">
                <a:solidFill>
                  <a:srgbClr val="404040"/>
                </a:solidFill>
                <a:latin typeface="Calibri"/>
                <a:cs typeface="Calibri"/>
              </a:rPr>
              <a:t>onvergence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09553"/>
            <a:ext cx="6096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 smtClean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1" spc="-5" smtClean="0">
                <a:solidFill>
                  <a:srgbClr val="000000"/>
                </a:solidFill>
                <a:latin typeface="Calibri"/>
                <a:cs typeface="Calibri"/>
              </a:rPr>
              <a:t>Checking </a:t>
            </a:r>
            <a:r>
              <a:rPr sz="28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b="1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1" spc="-5" smtClean="0">
                <a:solidFill>
                  <a:srgbClr val="000000"/>
                </a:solidFill>
                <a:latin typeface="Calibri"/>
                <a:cs typeface="Calibri"/>
              </a:rPr>
              <a:t>onvergence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1" y="1210333"/>
            <a:ext cx="1010030" cy="280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7562" y="1820774"/>
            <a:ext cx="3912868" cy="69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917" y="772955"/>
            <a:ext cx="7482840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400" i="1" spc="-5" dirty="0" smtClean="0">
                <a:latin typeface="Calibri"/>
                <a:cs typeface="Calibri"/>
              </a:rPr>
              <a:t>   </a:t>
            </a:r>
            <a:r>
              <a:rPr sz="2400" i="1" spc="-5" smtClean="0">
                <a:latin typeface="Calibri"/>
                <a:cs typeface="Calibri"/>
              </a:rPr>
              <a:t>Batch </a:t>
            </a:r>
            <a:r>
              <a:rPr lang="en-US" sz="2400" i="1" spc="-5" dirty="0" smtClean="0">
                <a:latin typeface="Calibri"/>
                <a:cs typeface="Calibri"/>
              </a:rPr>
              <a:t>G</a:t>
            </a:r>
            <a:r>
              <a:rPr sz="2400" i="1" spc="-5" smtClean="0">
                <a:latin typeface="Calibri"/>
                <a:cs typeface="Calibri"/>
              </a:rPr>
              <a:t>radient</a:t>
            </a:r>
            <a:r>
              <a:rPr sz="2400" i="1" smtClean="0">
                <a:latin typeface="Calibri"/>
                <a:cs typeface="Calibri"/>
              </a:rPr>
              <a:t> </a:t>
            </a:r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sz="2400" i="1" smtClean="0">
                <a:latin typeface="Calibri"/>
                <a:cs typeface="Calibri"/>
              </a:rPr>
              <a:t>escent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265" marR="5080">
              <a:lnSpc>
                <a:spcPts val="2900"/>
              </a:lnSpc>
              <a:spcBef>
                <a:spcPts val="40"/>
              </a:spcBef>
              <a:tabLst>
                <a:tab pos="2131060" algn="l"/>
              </a:tabLst>
            </a:pPr>
            <a:r>
              <a:rPr sz="2400" spc="-5" dirty="0">
                <a:latin typeface="Calibri"/>
                <a:cs typeface="Calibri"/>
              </a:rPr>
              <a:t>Plot	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function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 of iterations of  gradient </a:t>
            </a:r>
            <a:r>
              <a:rPr sz="2400" dirty="0">
                <a:latin typeface="Calibri"/>
                <a:cs typeface="Calibri"/>
              </a:rPr>
              <a:t>descent.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buFont typeface="Wingdings" pitchFamily="2" charset="2"/>
              <a:buChar char="Ø"/>
            </a:pPr>
            <a:r>
              <a:rPr lang="en-US" sz="2400" spc="-5" dirty="0" smtClean="0">
                <a:latin typeface="Calibri"/>
                <a:cs typeface="Calibri"/>
              </a:rPr>
              <a:t>   </a:t>
            </a:r>
            <a:r>
              <a:rPr sz="2400" i="1" spc="-5" smtClean="0">
                <a:latin typeface="Calibri"/>
                <a:cs typeface="Calibri"/>
              </a:rPr>
              <a:t>Stochastic </a:t>
            </a:r>
            <a:r>
              <a:rPr lang="en-US" sz="2400" i="1" spc="-5" dirty="0" smtClean="0">
                <a:latin typeface="Calibri"/>
                <a:cs typeface="Calibri"/>
              </a:rPr>
              <a:t>G</a:t>
            </a:r>
            <a:r>
              <a:rPr sz="2400" i="1" spc="-5" smtClean="0">
                <a:latin typeface="Calibri"/>
                <a:cs typeface="Calibri"/>
              </a:rPr>
              <a:t>radient</a:t>
            </a:r>
            <a:r>
              <a:rPr sz="2400" i="1" smtClean="0">
                <a:latin typeface="Calibri"/>
                <a:cs typeface="Calibri"/>
              </a:rPr>
              <a:t> </a:t>
            </a:r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sz="2400" i="1" smtClean="0">
                <a:latin typeface="Calibri"/>
                <a:cs typeface="Calibri"/>
              </a:rPr>
              <a:t>escent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977" y="3252470"/>
            <a:ext cx="20180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before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updating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117" y="3252473"/>
            <a:ext cx="3181985" cy="75636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1838325" algn="l"/>
              </a:tabLst>
            </a:pPr>
            <a:r>
              <a:rPr sz="2400" spc="-5">
                <a:latin typeface="Calibri"/>
                <a:cs typeface="Calibri"/>
              </a:rPr>
              <a:t>During </a:t>
            </a:r>
            <a:r>
              <a:rPr sz="2400" spc="-5" smtClean="0">
                <a:latin typeface="Calibri"/>
                <a:cs typeface="Calibri"/>
              </a:rPr>
              <a:t>learning, </a:t>
            </a:r>
            <a:r>
              <a:rPr sz="2400" spc="-5" dirty="0">
                <a:latin typeface="Calibri"/>
                <a:cs typeface="Calibri"/>
              </a:rPr>
              <a:t>compute  </a:t>
            </a:r>
            <a:r>
              <a:rPr sz="2400" dirty="0">
                <a:latin typeface="Calibri"/>
                <a:cs typeface="Calibri"/>
              </a:rPr>
              <a:t>using	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7562" y="2859895"/>
            <a:ext cx="4282438" cy="514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4859" y="3301648"/>
            <a:ext cx="1916428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05806" y="3359771"/>
            <a:ext cx="106679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6400" y="3651344"/>
            <a:ext cx="1022984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6945" y="4075017"/>
            <a:ext cx="7181215" cy="751487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  <a:tabLst>
                <a:tab pos="6024880" algn="l"/>
              </a:tabLst>
            </a:pPr>
            <a:r>
              <a:rPr sz="2400" dirty="0">
                <a:latin typeface="Calibri"/>
                <a:cs typeface="Calibri"/>
              </a:rPr>
              <a:t>Eve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100</a:t>
            </a:r>
            <a:r>
              <a:rPr sz="2400" dirty="0">
                <a:latin typeface="Calibri"/>
                <a:cs typeface="Calibri"/>
              </a:rPr>
              <a:t>0 it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-10" dirty="0">
                <a:latin typeface="Calibri"/>
                <a:cs typeface="Calibri"/>
              </a:rPr>
              <a:t>ati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sa</a:t>
            </a:r>
            <a:r>
              <a:rPr sz="2400" spc="-5" dirty="0">
                <a:latin typeface="Calibri"/>
                <a:cs typeface="Calibri"/>
              </a:rPr>
              <a:t>y)</a:t>
            </a:r>
            <a:r>
              <a:rPr sz="2400" dirty="0">
                <a:latin typeface="Calibri"/>
                <a:cs typeface="Calibri"/>
              </a:rPr>
              <a:t>, 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	a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ed  </a:t>
            </a:r>
            <a:r>
              <a:rPr sz="2400" spc="-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the last </a:t>
            </a:r>
            <a:r>
              <a:rPr sz="2400" spc="-5" dirty="0">
                <a:latin typeface="Calibri"/>
                <a:cs typeface="Calibri"/>
              </a:rPr>
              <a:t>1000 examples processed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7647" y="4125171"/>
            <a:ext cx="1916428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53"/>
            <a:ext cx="502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>
                <a:solidFill>
                  <a:srgbClr val="000000"/>
                </a:solidFill>
                <a:latin typeface="Calibri"/>
                <a:cs typeface="Calibri"/>
              </a:rPr>
              <a:t>Stochastic </a:t>
            </a:r>
            <a:r>
              <a:rPr lang="en-US" sz="2800" b="1" spc="-5" dirty="0" smtClean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800" b="1" spc="-5" smtClean="0">
                <a:solidFill>
                  <a:srgbClr val="000000"/>
                </a:solidFill>
                <a:latin typeface="Calibri"/>
                <a:cs typeface="Calibri"/>
              </a:rPr>
              <a:t>radient</a:t>
            </a:r>
            <a:r>
              <a:rPr lang="en-US" sz="2800" b="1" spc="-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800" b="1" spc="-5" smtClean="0">
                <a:solidFill>
                  <a:srgbClr val="000000"/>
                </a:solidFill>
                <a:latin typeface="Calibri"/>
                <a:cs typeface="Calibri"/>
              </a:rPr>
              <a:t>escent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664751"/>
            <a:ext cx="4282440" cy="51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261404"/>
            <a:ext cx="4065268" cy="69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39" y="1961479"/>
            <a:ext cx="3176270" cy="1867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Randomly </a:t>
            </a:r>
            <a:r>
              <a:rPr sz="2000" dirty="0">
                <a:latin typeface="Calibri"/>
                <a:cs typeface="Calibri"/>
              </a:rPr>
              <a:t>shuﬄe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Repeat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699135">
              <a:lnSpc>
                <a:spcPct val="100000"/>
              </a:lnSpc>
              <a:tabLst>
                <a:tab pos="2755265" algn="l"/>
              </a:tabLst>
            </a:pPr>
            <a:r>
              <a:rPr sz="2000" spc="-5" dirty="0">
                <a:latin typeface="Calibri"/>
                <a:cs typeface="Calibri"/>
              </a:rPr>
              <a:t>for	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560830">
              <a:lnSpc>
                <a:spcPct val="100000"/>
              </a:lnSpc>
              <a:tabLst>
                <a:tab pos="3086100" algn="l"/>
              </a:tabLst>
            </a:pPr>
            <a:r>
              <a:rPr sz="2000" spc="-5" dirty="0">
                <a:latin typeface="Calibri"/>
                <a:cs typeface="Calibri"/>
              </a:rPr>
              <a:t>(fo</a:t>
            </a:r>
            <a:r>
              <a:rPr sz="2000" dirty="0">
                <a:latin typeface="Calibri"/>
                <a:cs typeface="Calibri"/>
              </a:rPr>
              <a:t>r	)</a:t>
            </a:r>
            <a:endParaRPr sz="2000">
              <a:latin typeface="Calibri"/>
              <a:cs typeface="Calibri"/>
            </a:endParaRPr>
          </a:p>
          <a:p>
            <a:pPr marL="6991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2724150"/>
            <a:ext cx="1168356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6121" y="3290958"/>
            <a:ext cx="1083761" cy="185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7899" y="2892987"/>
            <a:ext cx="2852257" cy="3144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4304060"/>
            <a:ext cx="142874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0072" y="4300279"/>
            <a:ext cx="142874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6" y="4607887"/>
            <a:ext cx="106679" cy="182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2606" y="4674076"/>
            <a:ext cx="407669" cy="114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1513" y="925781"/>
            <a:ext cx="3620626" cy="27776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8589" y="1530473"/>
            <a:ext cx="1143136" cy="10232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6939" y="3802435"/>
            <a:ext cx="105410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1369" y="4143358"/>
            <a:ext cx="570992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typically </a:t>
            </a:r>
            <a:r>
              <a:rPr sz="2400" dirty="0">
                <a:latin typeface="Calibri"/>
                <a:cs typeface="Calibri"/>
              </a:rPr>
              <a:t>held </a:t>
            </a:r>
            <a:r>
              <a:rPr sz="2400" spc="-5" dirty="0">
                <a:latin typeface="Calibri"/>
                <a:cs typeface="Calibri"/>
              </a:rPr>
              <a:t>constant.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slowly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decrease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6352" y="4498957"/>
            <a:ext cx="258127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smtClean="0">
                <a:latin typeface="Calibri"/>
                <a:cs typeface="Calibri"/>
              </a:rPr>
              <a:t>over </a:t>
            </a:r>
            <a:r>
              <a:rPr sz="2400" spc="-10" smtClean="0">
                <a:latin typeface="Calibri"/>
                <a:cs typeface="Calibri"/>
              </a:rPr>
              <a:t>time </a:t>
            </a:r>
            <a:r>
              <a:rPr sz="2400" smtClean="0">
                <a:latin typeface="Calibri"/>
                <a:cs typeface="Calibri"/>
              </a:rPr>
              <a:t>if </a:t>
            </a:r>
            <a:r>
              <a:rPr sz="2400" spc="-5" smtClean="0">
                <a:latin typeface="Calibri"/>
                <a:cs typeface="Calibri"/>
              </a:rPr>
              <a:t>we</a:t>
            </a:r>
            <a:r>
              <a:rPr sz="2400" spc="-35" smtClean="0">
                <a:latin typeface="Calibri"/>
                <a:cs typeface="Calibri"/>
              </a:rPr>
              <a:t> </a:t>
            </a:r>
            <a:r>
              <a:rPr sz="2400" spc="-5" smtClean="0">
                <a:latin typeface="Calibri"/>
                <a:cs typeface="Calibri"/>
              </a:rPr>
              <a:t>want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6624" y="4498957"/>
            <a:ext cx="218249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converge.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(E.g.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16123" y="4498957"/>
            <a:ext cx="11811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91854" y="4542035"/>
            <a:ext cx="2037714" cy="34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235"/>
              </a:lnSpc>
              <a:tabLst>
                <a:tab pos="730885" algn="l"/>
                <a:tab pos="2008505" algn="l"/>
              </a:tabLst>
            </a:pPr>
            <a:r>
              <a:rPr sz="1100" b="1" u="sng" dirty="0">
                <a:solidFill>
                  <a:srgbClr val="254061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100" b="1" u="sng" spc="-5" dirty="0">
                <a:solidFill>
                  <a:srgbClr val="254061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const1	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dirty="0">
                <a:solidFill>
                  <a:srgbClr val="254061"/>
                </a:solidFill>
                <a:latin typeface="Courier New"/>
                <a:cs typeface="Courier New"/>
              </a:rPr>
              <a:t>iterationNumber +</a:t>
            </a:r>
            <a:r>
              <a:rPr sz="1100" b="1" spc="-100" dirty="0">
                <a:solidFill>
                  <a:srgbClr val="254061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254061"/>
                </a:solidFill>
                <a:latin typeface="Courier New"/>
                <a:cs typeface="Courier New"/>
              </a:rPr>
              <a:t>const2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" y="4095750"/>
            <a:ext cx="2057400" cy="46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2865"/>
              </a:lnSpc>
            </a:pPr>
            <a:r>
              <a:rPr lang="en-US" sz="2000" spc="-5" dirty="0" smtClean="0">
                <a:cs typeface="Calibri"/>
              </a:rPr>
              <a:t>Learning rate</a:t>
            </a:r>
            <a:r>
              <a:rPr lang="en-US" sz="2400" spc="-5" dirty="0" smtClean="0">
                <a:cs typeface="Calibri"/>
              </a:rPr>
              <a:t> </a:t>
            </a:r>
            <a:endParaRPr lang="en-US" sz="20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6" y="209550"/>
            <a:ext cx="43408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000000"/>
                </a:solidFill>
                <a:latin typeface="Calibri"/>
                <a:cs typeface="Calibri"/>
              </a:rPr>
              <a:t>Stochastic </a:t>
            </a:r>
            <a:r>
              <a:rPr lang="en-US" sz="2400" b="1" spc="-5" dirty="0" smtClean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400" b="1" spc="-5" smtClean="0">
                <a:solidFill>
                  <a:srgbClr val="000000"/>
                </a:solidFill>
                <a:latin typeface="Calibri"/>
                <a:cs typeface="Calibri"/>
              </a:rPr>
              <a:t>radient </a:t>
            </a:r>
            <a:r>
              <a:rPr lang="en-US" sz="2400" spc="-5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400" b="1" spc="-5" smtClean="0">
                <a:solidFill>
                  <a:srgbClr val="000000"/>
                </a:solidFill>
                <a:latin typeface="Calibri"/>
                <a:cs typeface="Calibri"/>
              </a:rPr>
              <a:t>escent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664751"/>
            <a:ext cx="4282440" cy="51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261404"/>
            <a:ext cx="4065268" cy="69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39" y="1961479"/>
            <a:ext cx="3176270" cy="1867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Randomly </a:t>
            </a:r>
            <a:r>
              <a:rPr sz="2000" dirty="0">
                <a:latin typeface="Calibri"/>
                <a:cs typeface="Calibri"/>
              </a:rPr>
              <a:t>shuﬄe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Repeat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699135">
              <a:lnSpc>
                <a:spcPct val="100000"/>
              </a:lnSpc>
              <a:tabLst>
                <a:tab pos="2755265" algn="l"/>
              </a:tabLst>
            </a:pPr>
            <a:r>
              <a:rPr sz="2000" spc="-5" dirty="0">
                <a:latin typeface="Calibri"/>
                <a:cs typeface="Calibri"/>
              </a:rPr>
              <a:t>for	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560830">
              <a:lnSpc>
                <a:spcPct val="100000"/>
              </a:lnSpc>
              <a:tabLst>
                <a:tab pos="3086100" algn="l"/>
              </a:tabLst>
            </a:pPr>
            <a:r>
              <a:rPr sz="2000" spc="-5" dirty="0">
                <a:latin typeface="Calibri"/>
                <a:cs typeface="Calibri"/>
              </a:rPr>
              <a:t>(fo</a:t>
            </a:r>
            <a:r>
              <a:rPr sz="2000" dirty="0">
                <a:latin typeface="Calibri"/>
                <a:cs typeface="Calibri"/>
              </a:rPr>
              <a:t>r	)</a:t>
            </a:r>
            <a:endParaRPr sz="2000">
              <a:latin typeface="Calibri"/>
              <a:cs typeface="Calibri"/>
            </a:endParaRPr>
          </a:p>
          <a:p>
            <a:pPr marL="6991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2647950"/>
            <a:ext cx="1168356" cy="183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6121" y="3290958"/>
            <a:ext cx="1083761" cy="185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7899" y="2892987"/>
            <a:ext cx="2852257" cy="3144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4304060"/>
            <a:ext cx="142874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0072" y="4300279"/>
            <a:ext cx="142874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6" y="4607887"/>
            <a:ext cx="106679" cy="182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2606" y="4674076"/>
            <a:ext cx="407669" cy="114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1513" y="925781"/>
            <a:ext cx="3620626" cy="27776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1396" y="1666551"/>
            <a:ext cx="1150335" cy="822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6939" y="3802435"/>
            <a:ext cx="105410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348" y="4143358"/>
            <a:ext cx="166623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smtClean="0">
                <a:latin typeface="Calibri"/>
                <a:cs typeface="Calibri"/>
              </a:rPr>
              <a:t>Learnin</a:t>
            </a:r>
            <a:r>
              <a:rPr sz="2400" spc="-45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1369" y="4143358"/>
            <a:ext cx="570992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typically </a:t>
            </a:r>
            <a:r>
              <a:rPr sz="2400" dirty="0">
                <a:latin typeface="Calibri"/>
                <a:cs typeface="Calibri"/>
              </a:rPr>
              <a:t>held </a:t>
            </a:r>
            <a:r>
              <a:rPr sz="2400" spc="-5" dirty="0">
                <a:latin typeface="Calibri"/>
                <a:cs typeface="Calibri"/>
              </a:rPr>
              <a:t>constant.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slowly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decrease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352" y="4498957"/>
            <a:ext cx="258127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latin typeface="Calibri"/>
                <a:cs typeface="Calibri"/>
              </a:rPr>
              <a:t>over </a:t>
            </a:r>
            <a:r>
              <a:rPr sz="2400" spc="-10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6624" y="4498957"/>
            <a:ext cx="218249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converge.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(E.g.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6123" y="4498957"/>
            <a:ext cx="11811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991854" y="4542035"/>
            <a:ext cx="2037714" cy="34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235"/>
              </a:lnSpc>
              <a:tabLst>
                <a:tab pos="730885" algn="l"/>
                <a:tab pos="2008505" algn="l"/>
              </a:tabLst>
            </a:pPr>
            <a:r>
              <a:rPr sz="1100" b="1" u="sng" dirty="0">
                <a:solidFill>
                  <a:srgbClr val="254061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100" b="1" u="sng" spc="-5" dirty="0">
                <a:solidFill>
                  <a:srgbClr val="254061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const1	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dirty="0">
                <a:solidFill>
                  <a:srgbClr val="254061"/>
                </a:solidFill>
                <a:latin typeface="Courier New"/>
                <a:cs typeface="Courier New"/>
              </a:rPr>
              <a:t>iterationNumber +</a:t>
            </a:r>
            <a:r>
              <a:rPr sz="1100" b="1" spc="-100" dirty="0">
                <a:solidFill>
                  <a:srgbClr val="254061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254061"/>
                </a:solidFill>
                <a:latin typeface="Courier New"/>
                <a:cs typeface="Courier New"/>
              </a:rPr>
              <a:t>const2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50"/>
            <a:ext cx="8183880" cy="788670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404040"/>
                </a:solidFill>
                <a:latin typeface="Calibri"/>
                <a:cs typeface="Calibri"/>
              </a:rPr>
              <a:t>BGD </a:t>
            </a:r>
            <a:r>
              <a:rPr lang="en-US" spc="-5" dirty="0" err="1" smtClean="0">
                <a:solidFill>
                  <a:srgbClr val="404040"/>
                </a:solidFill>
                <a:latin typeface="Calibri"/>
                <a:cs typeface="Calibri"/>
              </a:rPr>
              <a:t>vs</a:t>
            </a:r>
            <a:r>
              <a:rPr lang="en-US" spc="-5" dirty="0" smtClean="0">
                <a:solidFill>
                  <a:srgbClr val="404040"/>
                </a:solidFill>
                <a:latin typeface="Calibri"/>
                <a:cs typeface="Calibri"/>
              </a:rPr>
              <a:t> SGD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183880" cy="3140964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2290"/>
              </a:spcBef>
            </a:pPr>
            <a:r>
              <a:rPr lang="en-US" sz="2200" spc="5" dirty="0" smtClean="0">
                <a:latin typeface="Arial"/>
                <a:cs typeface="Arial"/>
              </a:rPr>
              <a:t>Imagine</a:t>
            </a:r>
            <a:r>
              <a:rPr lang="en-US" sz="2200" spc="-85" dirty="0" smtClean="0">
                <a:latin typeface="Arial"/>
                <a:cs typeface="Arial"/>
              </a:rPr>
              <a:t> </a:t>
            </a:r>
            <a:r>
              <a:rPr lang="en-US" sz="2200" spc="-35" dirty="0" smtClean="0">
                <a:latin typeface="Arial"/>
                <a:cs typeface="Arial"/>
              </a:rPr>
              <a:t>you</a:t>
            </a:r>
            <a:r>
              <a:rPr lang="en-US" sz="2200" spc="-85" dirty="0" smtClean="0">
                <a:latin typeface="Arial"/>
                <a:cs typeface="Arial"/>
              </a:rPr>
              <a:t> </a:t>
            </a:r>
            <a:r>
              <a:rPr lang="en-US" sz="2200" spc="-65" dirty="0" smtClean="0">
                <a:latin typeface="Arial"/>
                <a:cs typeface="Arial"/>
              </a:rPr>
              <a:t>have</a:t>
            </a:r>
            <a:r>
              <a:rPr lang="en-US" sz="2200" spc="-85" dirty="0" smtClean="0">
                <a:latin typeface="Arial"/>
                <a:cs typeface="Arial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100</a:t>
            </a:r>
            <a:r>
              <a:rPr lang="en-US" sz="2200" spc="-85" dirty="0" smtClean="0">
                <a:latin typeface="Arial"/>
                <a:cs typeface="Arial"/>
              </a:rPr>
              <a:t> </a:t>
            </a:r>
            <a:r>
              <a:rPr lang="en-US" sz="2200" spc="10" dirty="0" smtClean="0">
                <a:latin typeface="Arial"/>
                <a:cs typeface="Arial"/>
              </a:rPr>
              <a:t>training</a:t>
            </a:r>
            <a:r>
              <a:rPr lang="en-US" sz="2200" spc="-85" dirty="0" smtClean="0">
                <a:latin typeface="Arial"/>
                <a:cs typeface="Arial"/>
              </a:rPr>
              <a:t> samples </a:t>
            </a:r>
            <a:r>
              <a:rPr lang="en-US" sz="2200" spc="-25" dirty="0" smtClean="0">
                <a:latin typeface="Arial"/>
                <a:cs typeface="Arial"/>
              </a:rPr>
              <a:t>and</a:t>
            </a:r>
            <a:r>
              <a:rPr lang="en-US" sz="2200" spc="-85" dirty="0" smtClean="0">
                <a:latin typeface="Arial"/>
                <a:cs typeface="Arial"/>
              </a:rPr>
              <a:t> </a:t>
            </a:r>
            <a:r>
              <a:rPr lang="en-US" sz="2200" spc="60" dirty="0" smtClean="0">
                <a:latin typeface="Arial"/>
                <a:cs typeface="Arial"/>
              </a:rPr>
              <a:t>that</a:t>
            </a:r>
            <a:r>
              <a:rPr lang="en-US" sz="2200" spc="-85" dirty="0" smtClean="0">
                <a:latin typeface="Arial"/>
                <a:cs typeface="Arial"/>
              </a:rPr>
              <a:t> </a:t>
            </a:r>
            <a:r>
              <a:rPr lang="en-US" sz="2200" spc="-35" dirty="0" smtClean="0">
                <a:latin typeface="Arial"/>
                <a:cs typeface="Arial"/>
              </a:rPr>
              <a:t>you</a:t>
            </a:r>
            <a:r>
              <a:rPr lang="en-US" sz="2200" spc="-85" dirty="0" smtClean="0">
                <a:latin typeface="Arial"/>
                <a:cs typeface="Arial"/>
              </a:rPr>
              <a:t> </a:t>
            </a:r>
            <a:r>
              <a:rPr lang="en-US" sz="2200" spc="-55" dirty="0" smtClean="0">
                <a:latin typeface="Arial"/>
                <a:cs typeface="Arial"/>
              </a:rPr>
              <a:t>copy</a:t>
            </a:r>
            <a:r>
              <a:rPr lang="en-US" sz="2200" spc="-85" dirty="0" smtClean="0">
                <a:latin typeface="Arial"/>
                <a:cs typeface="Arial"/>
              </a:rPr>
              <a:t> </a:t>
            </a:r>
            <a:r>
              <a:rPr lang="en-US" sz="2200" spc="5" dirty="0" smtClean="0">
                <a:latin typeface="Arial"/>
                <a:cs typeface="Arial"/>
              </a:rPr>
              <a:t>them</a:t>
            </a:r>
            <a:r>
              <a:rPr lang="en-US" sz="2200" spc="-80" dirty="0" smtClean="0">
                <a:latin typeface="Arial"/>
                <a:cs typeface="Arial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10</a:t>
            </a:r>
            <a:r>
              <a:rPr lang="en-US" sz="2200" spc="-85" dirty="0" smtClean="0">
                <a:latin typeface="Arial"/>
                <a:cs typeface="Arial"/>
              </a:rPr>
              <a:t> </a:t>
            </a:r>
            <a:r>
              <a:rPr lang="en-US" sz="2200" spc="-30" dirty="0" smtClean="0">
                <a:latin typeface="Arial"/>
                <a:cs typeface="Arial"/>
              </a:rPr>
              <a:t>times</a:t>
            </a:r>
            <a:endParaRPr lang="en-US"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200" spc="-15" dirty="0" smtClean="0">
                <a:latin typeface="Arial"/>
                <a:cs typeface="Arial"/>
              </a:rPr>
              <a:t>10x100 </a:t>
            </a:r>
            <a:r>
              <a:rPr lang="en-US" sz="2200" spc="-145" dirty="0" smtClean="0">
                <a:latin typeface="Arial"/>
                <a:cs typeface="Arial"/>
              </a:rPr>
              <a:t>= </a:t>
            </a:r>
            <a:r>
              <a:rPr lang="en-US" sz="2200" spc="-35" dirty="0" smtClean="0">
                <a:latin typeface="Arial"/>
                <a:cs typeface="Arial"/>
              </a:rPr>
              <a:t>1,000 </a:t>
            </a:r>
            <a:r>
              <a:rPr lang="en-US" sz="2200" spc="10" dirty="0" smtClean="0">
                <a:latin typeface="Arial"/>
                <a:cs typeface="Arial"/>
              </a:rPr>
              <a:t>training </a:t>
            </a:r>
            <a:r>
              <a:rPr lang="en-US" sz="2200" spc="-85" dirty="0" smtClean="0">
                <a:latin typeface="Arial"/>
                <a:cs typeface="Arial"/>
              </a:rPr>
              <a:t>samples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200" spc="175" dirty="0" smtClean="0">
                <a:latin typeface="Arial"/>
                <a:cs typeface="Arial"/>
              </a:rPr>
              <a:t>If</a:t>
            </a:r>
            <a:r>
              <a:rPr lang="en-US" sz="2200" spc="-285" dirty="0" smtClean="0">
                <a:latin typeface="Arial"/>
                <a:cs typeface="Arial"/>
              </a:rPr>
              <a:t> </a:t>
            </a:r>
            <a:r>
              <a:rPr lang="en-US" sz="2200" spc="-80" dirty="0" smtClean="0">
                <a:latin typeface="Arial"/>
                <a:cs typeface="Arial"/>
              </a:rPr>
              <a:t>we </a:t>
            </a:r>
            <a:r>
              <a:rPr lang="en-US" sz="2200" spc="-25" dirty="0" smtClean="0">
                <a:latin typeface="Arial"/>
                <a:cs typeface="Arial"/>
              </a:rPr>
              <a:t>do </a:t>
            </a:r>
            <a:r>
              <a:rPr lang="en-US" sz="2200" spc="-60" dirty="0" smtClean="0">
                <a:latin typeface="Arial"/>
                <a:cs typeface="Arial"/>
              </a:rPr>
              <a:t>one </a:t>
            </a:r>
            <a:r>
              <a:rPr lang="en-US" sz="2200" spc="-125" dirty="0" smtClean="0">
                <a:latin typeface="Arial"/>
                <a:cs typeface="Arial"/>
              </a:rPr>
              <a:t>pass </a:t>
            </a:r>
            <a:r>
              <a:rPr lang="en-US" sz="2200" spc="-65" dirty="0" smtClean="0">
                <a:latin typeface="Arial"/>
                <a:cs typeface="Arial"/>
              </a:rPr>
              <a:t>over </a:t>
            </a:r>
            <a:r>
              <a:rPr lang="en-US" sz="2200" spc="5" dirty="0" smtClean="0">
                <a:latin typeface="Arial"/>
                <a:cs typeface="Arial"/>
              </a:rPr>
              <a:t>the </a:t>
            </a:r>
            <a:r>
              <a:rPr lang="en-US" sz="2200" spc="-10" dirty="0" smtClean="0">
                <a:latin typeface="Arial"/>
                <a:cs typeface="Arial"/>
              </a:rPr>
              <a:t>data:</a:t>
            </a:r>
            <a:endParaRPr lang="en-US" sz="2200" dirty="0" smtClean="0">
              <a:latin typeface="Arial"/>
              <a:cs typeface="Arial"/>
            </a:endParaRPr>
          </a:p>
          <a:p>
            <a:pPr marL="485775" indent="-236854">
              <a:lnSpc>
                <a:spcPct val="100000"/>
              </a:lnSpc>
              <a:spcBef>
                <a:spcPts val="480"/>
              </a:spcBef>
              <a:buSzPct val="75675"/>
              <a:buChar char="•"/>
              <a:tabLst>
                <a:tab pos="485775" algn="l"/>
                <a:tab pos="486409" algn="l"/>
              </a:tabLst>
            </a:pPr>
            <a:r>
              <a:rPr lang="en-US" sz="1900" spc="-150" dirty="0" smtClean="0">
                <a:latin typeface="Arial"/>
                <a:cs typeface="Arial"/>
              </a:rPr>
              <a:t>BGD: </a:t>
            </a:r>
            <a:r>
              <a:rPr lang="en-US" sz="1900" spc="-10" dirty="0" smtClean="0">
                <a:latin typeface="Arial"/>
                <a:cs typeface="Arial"/>
              </a:rPr>
              <a:t>gradient </a:t>
            </a:r>
            <a:r>
              <a:rPr lang="en-US" sz="1900" spc="20" dirty="0" smtClean="0">
                <a:latin typeface="Arial"/>
                <a:cs typeface="Arial"/>
              </a:rPr>
              <a:t>with </a:t>
            </a:r>
            <a:r>
              <a:rPr lang="en-US" sz="1900" spc="-5" dirty="0" smtClean="0">
                <a:latin typeface="Arial"/>
                <a:cs typeface="Arial"/>
              </a:rPr>
              <a:t>100 </a:t>
            </a:r>
            <a:r>
              <a:rPr lang="en-US" sz="1900" spc="-80" dirty="0" smtClean="0">
                <a:latin typeface="Arial"/>
                <a:cs typeface="Arial"/>
              </a:rPr>
              <a:t>samples </a:t>
            </a:r>
            <a:r>
              <a:rPr lang="en-US" sz="1900" spc="-135" dirty="0" smtClean="0">
                <a:latin typeface="Arial"/>
                <a:cs typeface="Arial"/>
              </a:rPr>
              <a:t>= </a:t>
            </a:r>
            <a:r>
              <a:rPr lang="en-US" sz="1900" spc="-10" dirty="0" smtClean="0">
                <a:latin typeface="Arial"/>
                <a:cs typeface="Arial"/>
              </a:rPr>
              <a:t>gradient </a:t>
            </a:r>
            <a:r>
              <a:rPr lang="en-US" sz="1900" spc="20" dirty="0" smtClean="0">
                <a:latin typeface="Arial"/>
                <a:cs typeface="Arial"/>
              </a:rPr>
              <a:t>with</a:t>
            </a:r>
            <a:r>
              <a:rPr lang="en-US" sz="1900" spc="-350" dirty="0" smtClean="0">
                <a:latin typeface="Arial"/>
                <a:cs typeface="Arial"/>
              </a:rPr>
              <a:t> </a:t>
            </a:r>
            <a:r>
              <a:rPr lang="en-US" sz="1900" spc="-35" dirty="0" smtClean="0">
                <a:latin typeface="Arial"/>
                <a:cs typeface="Arial"/>
              </a:rPr>
              <a:t>1,000 </a:t>
            </a:r>
            <a:r>
              <a:rPr lang="en-US" sz="1900" spc="-80" dirty="0" smtClean="0">
                <a:latin typeface="Arial"/>
                <a:cs typeface="Arial"/>
              </a:rPr>
              <a:t>samples</a:t>
            </a:r>
            <a:endParaRPr lang="en-US" sz="1900" dirty="0" smtClean="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470"/>
              </a:spcBef>
            </a:pPr>
            <a:r>
              <a:rPr lang="en-US" sz="1900" spc="-30" dirty="0" smtClean="0">
                <a:latin typeface="Times New Roman"/>
                <a:cs typeface="Times New Roman"/>
              </a:rPr>
              <a:t> </a:t>
            </a:r>
            <a:r>
              <a:rPr lang="en-US" sz="1900" spc="-5" dirty="0" smtClean="0">
                <a:latin typeface="Arial"/>
                <a:cs typeface="Arial"/>
              </a:rPr>
              <a:t>Computational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-55" dirty="0" smtClean="0">
                <a:latin typeface="Arial"/>
                <a:cs typeface="Arial"/>
              </a:rPr>
              <a:t>cost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-25" dirty="0" smtClean="0">
                <a:latin typeface="Arial"/>
                <a:cs typeface="Arial"/>
              </a:rPr>
              <a:t>x10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20" dirty="0" smtClean="0">
                <a:latin typeface="Arial"/>
                <a:cs typeface="Arial"/>
              </a:rPr>
              <a:t>for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dirty="0" smtClean="0">
                <a:latin typeface="Arial"/>
                <a:cs typeface="Arial"/>
              </a:rPr>
              <a:t>the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-35" dirty="0" smtClean="0">
                <a:latin typeface="Arial"/>
                <a:cs typeface="Arial"/>
              </a:rPr>
              <a:t>exact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-80" dirty="0" smtClean="0">
                <a:latin typeface="Arial"/>
                <a:cs typeface="Arial"/>
              </a:rPr>
              <a:t>same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-40" dirty="0" smtClean="0">
                <a:latin typeface="Arial"/>
                <a:cs typeface="Arial"/>
              </a:rPr>
              <a:t>result</a:t>
            </a:r>
            <a:endParaRPr lang="en-US" sz="1900" dirty="0" smtClean="0">
              <a:latin typeface="Arial"/>
              <a:cs typeface="Arial"/>
            </a:endParaRPr>
          </a:p>
          <a:p>
            <a:pPr marL="485775" indent="-236854">
              <a:lnSpc>
                <a:spcPct val="100000"/>
              </a:lnSpc>
              <a:spcBef>
                <a:spcPts val="470"/>
              </a:spcBef>
              <a:buSzPct val="75675"/>
              <a:buChar char="•"/>
              <a:tabLst>
                <a:tab pos="485775" algn="l"/>
                <a:tab pos="486409" algn="l"/>
              </a:tabLst>
            </a:pPr>
            <a:r>
              <a:rPr lang="en-US" sz="1900" spc="-180" dirty="0" smtClean="0">
                <a:latin typeface="Arial"/>
                <a:cs typeface="Arial"/>
              </a:rPr>
              <a:t>SGD: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dirty="0" smtClean="0">
                <a:latin typeface="Arial"/>
                <a:cs typeface="Arial"/>
              </a:rPr>
              <a:t>better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-65" dirty="0" smtClean="0">
                <a:latin typeface="Arial"/>
                <a:cs typeface="Arial"/>
              </a:rPr>
              <a:t>results</a:t>
            </a:r>
            <a:r>
              <a:rPr lang="en-US" sz="1900" spc="-80" dirty="0" smtClean="0">
                <a:latin typeface="Arial"/>
                <a:cs typeface="Arial"/>
              </a:rPr>
              <a:t> </a:t>
            </a:r>
            <a:r>
              <a:rPr lang="en-US" sz="1900" spc="20" dirty="0" smtClean="0">
                <a:latin typeface="Arial"/>
                <a:cs typeface="Arial"/>
              </a:rPr>
              <a:t>with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dirty="0" smtClean="0">
                <a:latin typeface="Arial"/>
                <a:cs typeface="Arial"/>
              </a:rPr>
              <a:t>the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-35" dirty="0" smtClean="0">
                <a:latin typeface="Arial"/>
                <a:cs typeface="Arial"/>
              </a:rPr>
              <a:t>1,000</a:t>
            </a:r>
            <a:r>
              <a:rPr lang="en-US" sz="1900" spc="-80" dirty="0" smtClean="0">
                <a:latin typeface="Arial"/>
                <a:cs typeface="Arial"/>
              </a:rPr>
              <a:t> samples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15" dirty="0" smtClean="0">
                <a:latin typeface="Arial"/>
                <a:cs typeface="Arial"/>
              </a:rPr>
              <a:t>than</a:t>
            </a:r>
            <a:r>
              <a:rPr lang="en-US" sz="1900" spc="-80" dirty="0" smtClean="0">
                <a:latin typeface="Arial"/>
                <a:cs typeface="Arial"/>
              </a:rPr>
              <a:t> </a:t>
            </a:r>
            <a:r>
              <a:rPr lang="en-US" sz="1900" spc="20" dirty="0" smtClean="0">
                <a:latin typeface="Arial"/>
                <a:cs typeface="Arial"/>
              </a:rPr>
              <a:t>with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-5" dirty="0" smtClean="0">
                <a:latin typeface="Arial"/>
                <a:cs typeface="Arial"/>
              </a:rPr>
              <a:t>100</a:t>
            </a:r>
            <a:r>
              <a:rPr lang="en-US" sz="1900" spc="-85" dirty="0" smtClean="0">
                <a:latin typeface="Arial"/>
                <a:cs typeface="Arial"/>
              </a:rPr>
              <a:t> </a:t>
            </a:r>
            <a:r>
              <a:rPr lang="en-US" sz="1900" spc="-80" dirty="0" smtClean="0">
                <a:latin typeface="Arial"/>
                <a:cs typeface="Arial"/>
              </a:rPr>
              <a:t>samples</a:t>
            </a:r>
          </a:p>
          <a:p>
            <a:pPr marL="485775" indent="-236854">
              <a:spcBef>
                <a:spcPts val="470"/>
              </a:spcBef>
              <a:buSzPct val="75675"/>
              <a:buFont typeface="Wingdings 2"/>
              <a:buChar char="•"/>
              <a:tabLst>
                <a:tab pos="485775" algn="l"/>
                <a:tab pos="486409" algn="l"/>
              </a:tabLst>
            </a:pPr>
            <a:r>
              <a:rPr lang="en-US" sz="2000" spc="1360" dirty="0" smtClean="0">
                <a:latin typeface="Symbol"/>
                <a:cs typeface="Arial"/>
              </a:rPr>
              <a:t>*</a:t>
            </a:r>
            <a:r>
              <a:rPr lang="en-US" sz="2000" spc="-215" dirty="0" smtClean="0">
                <a:latin typeface="Arial"/>
                <a:cs typeface="Arial"/>
              </a:rPr>
              <a:t>SGD  </a:t>
            </a:r>
            <a:r>
              <a:rPr lang="en-US" sz="2000" spc="-35" dirty="0" smtClean="0">
                <a:latin typeface="Arial"/>
                <a:cs typeface="Arial"/>
              </a:rPr>
              <a:t>exploits </a:t>
            </a:r>
            <a:r>
              <a:rPr lang="en-US" sz="2000" spc="5" dirty="0" smtClean="0">
                <a:latin typeface="Arial"/>
                <a:cs typeface="Arial"/>
              </a:rPr>
              <a:t>the </a:t>
            </a:r>
            <a:r>
              <a:rPr lang="en-US" sz="2000" spc="-45" dirty="0" smtClean="0">
                <a:latin typeface="Arial"/>
                <a:cs typeface="Arial"/>
              </a:rPr>
              <a:t>redundancy </a:t>
            </a:r>
            <a:r>
              <a:rPr lang="en-US" sz="2000" dirty="0" smtClean="0">
                <a:latin typeface="Arial"/>
                <a:cs typeface="Arial"/>
              </a:rPr>
              <a:t>in </a:t>
            </a:r>
            <a:r>
              <a:rPr lang="en-US" sz="2000" spc="5" dirty="0" smtClean="0">
                <a:latin typeface="Arial"/>
                <a:cs typeface="Arial"/>
              </a:rPr>
              <a:t>the </a:t>
            </a:r>
            <a:r>
              <a:rPr lang="en-US" sz="2000" spc="10" dirty="0" smtClean="0">
                <a:latin typeface="Arial"/>
                <a:cs typeface="Arial"/>
              </a:rPr>
              <a:t>training </a:t>
            </a:r>
            <a:r>
              <a:rPr lang="en-US" sz="2000" spc="20" dirty="0" smtClean="0">
                <a:latin typeface="Arial"/>
                <a:cs typeface="Arial"/>
              </a:rPr>
              <a:t>data</a:t>
            </a:r>
            <a:endParaRPr lang="en-US" sz="2000" dirty="0" smtClean="0">
              <a:latin typeface="Arial"/>
              <a:cs typeface="Arial"/>
            </a:endParaRPr>
          </a:p>
          <a:p>
            <a:pPr marL="485775" indent="-236854">
              <a:lnSpc>
                <a:spcPct val="100000"/>
              </a:lnSpc>
              <a:spcBef>
                <a:spcPts val="470"/>
              </a:spcBef>
              <a:buSzPct val="75675"/>
              <a:buChar char="•"/>
              <a:tabLst>
                <a:tab pos="485775" algn="l"/>
                <a:tab pos="486409" algn="l"/>
              </a:tabLst>
            </a:pPr>
            <a:endParaRPr lang="en-US" sz="19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50"/>
            <a:ext cx="8183880" cy="31409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Machine Learning</a:t>
            </a:r>
          </a:p>
          <a:p>
            <a:r>
              <a:rPr lang="en-US" sz="2400" dirty="0" smtClean="0"/>
              <a:t>Large Scale Classification</a:t>
            </a:r>
          </a:p>
          <a:p>
            <a:r>
              <a:rPr lang="en-US" sz="2400" dirty="0" smtClean="0"/>
              <a:t>Advantages</a:t>
            </a:r>
          </a:p>
          <a:p>
            <a:r>
              <a:rPr lang="en-US" sz="2400" dirty="0" smtClean="0"/>
              <a:t>Applications</a:t>
            </a:r>
          </a:p>
          <a:p>
            <a:r>
              <a:rPr lang="en-US" sz="2400" dirty="0" smtClean="0"/>
              <a:t>Algorithms and Convergence</a:t>
            </a:r>
          </a:p>
          <a:p>
            <a:r>
              <a:rPr lang="en-US" sz="2400" dirty="0" smtClean="0"/>
              <a:t>Text Classification</a:t>
            </a:r>
          </a:p>
          <a:p>
            <a:r>
              <a:rPr lang="en-US" sz="2400" dirty="0" smtClean="0"/>
              <a:t>Future Goals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762000" y="666751"/>
            <a:ext cx="7696200" cy="430887"/>
          </a:xfrm>
          <a:prstGeom prst="rect">
            <a:avLst/>
          </a:prstGeom>
        </p:spPr>
        <p:txBody>
          <a:bodyPr vert="horz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1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Outline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502920" y="397768"/>
            <a:ext cx="8183880" cy="207492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	Large Scale </a:t>
            </a:r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	Machine</a:t>
            </a:r>
            <a:r>
              <a:rPr lang="en-US" spc="-40" dirty="0" smtClean="0"/>
              <a:t> </a:t>
            </a:r>
            <a:r>
              <a:rPr lang="en-US" spc="-5" dirty="0" smtClean="0"/>
              <a:t>Learning</a:t>
            </a:r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77145" y="2111434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4864" y="2150527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0" y="0"/>
                </a:moveTo>
                <a:lnTo>
                  <a:pt x="429767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2140" y="2345689"/>
            <a:ext cx="380555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4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206" y="1962153"/>
            <a:ext cx="57149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606" y="2266953"/>
            <a:ext cx="582929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39" y="311292"/>
            <a:ext cx="8126730" cy="4314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Calibri"/>
                <a:cs typeface="Calibri"/>
              </a:rPr>
              <a:t>	</a:t>
            </a:r>
            <a:r>
              <a:rPr sz="2800" b="1" spc="-5" smtClean="0">
                <a:latin typeface="Calibri"/>
                <a:cs typeface="Calibri"/>
              </a:rPr>
              <a:t>Online</a:t>
            </a:r>
            <a:r>
              <a:rPr sz="2800" b="1" spc="-10" smtClean="0">
                <a:latin typeface="Calibri"/>
                <a:cs typeface="Calibri"/>
              </a:rPr>
              <a:t> </a:t>
            </a:r>
            <a:r>
              <a:rPr lang="en-US" sz="2800" b="1" spc="-5" dirty="0" smtClean="0">
                <a:latin typeface="Calibri"/>
                <a:cs typeface="Calibri"/>
              </a:rPr>
              <a:t>L</a:t>
            </a:r>
            <a:r>
              <a:rPr sz="2800" b="1" spc="-5" smtClean="0">
                <a:latin typeface="Calibri"/>
                <a:cs typeface="Calibri"/>
              </a:rPr>
              <a:t>earning</a:t>
            </a:r>
            <a:endParaRPr lang="en-US" sz="24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99500"/>
              </a:lnSpc>
              <a:spcBef>
                <a:spcPts val="150"/>
              </a:spcBef>
              <a:tabLst>
                <a:tab pos="2713990" algn="l"/>
                <a:tab pos="7875905" algn="l"/>
              </a:tabLst>
            </a:pPr>
            <a:endParaRPr lang="en-US" sz="2400" dirty="0" smtClean="0">
              <a:latin typeface="Calibri"/>
              <a:cs typeface="Calibri"/>
            </a:endParaRPr>
          </a:p>
          <a:p>
            <a:pPr marL="12700" marR="5080">
              <a:lnSpc>
                <a:spcPct val="99500"/>
              </a:lnSpc>
              <a:spcBef>
                <a:spcPts val="150"/>
              </a:spcBef>
              <a:buFont typeface="Wingdings" pitchFamily="2" charset="2"/>
              <a:buChar char="Ø"/>
              <a:tabLst>
                <a:tab pos="2713990" algn="l"/>
                <a:tab pos="7875905" algn="l"/>
              </a:tabLst>
            </a:pPr>
            <a:r>
              <a:rPr lang="en-US" sz="2400" dirty="0" smtClean="0">
                <a:latin typeface="Calibri"/>
                <a:cs typeface="Calibri"/>
              </a:rPr>
              <a:t>Shipping </a:t>
            </a:r>
            <a:r>
              <a:rPr lang="en-US" sz="2400" spc="-5" dirty="0" smtClean="0">
                <a:latin typeface="Calibri"/>
                <a:cs typeface="Calibri"/>
              </a:rPr>
              <a:t>service website where </a:t>
            </a:r>
            <a:r>
              <a:rPr lang="en-US" sz="2400" dirty="0" smtClean="0">
                <a:latin typeface="Calibri"/>
                <a:cs typeface="Calibri"/>
              </a:rPr>
              <a:t>user </a:t>
            </a:r>
            <a:r>
              <a:rPr lang="en-US" sz="2400" spc="-5" dirty="0" smtClean="0">
                <a:latin typeface="Calibri"/>
                <a:cs typeface="Calibri"/>
              </a:rPr>
              <a:t>comes, </a:t>
            </a:r>
            <a:r>
              <a:rPr lang="en-US" sz="2400" dirty="0" err="1" smtClean="0">
                <a:latin typeface="Calibri"/>
                <a:cs typeface="Calibri"/>
              </a:rPr>
              <a:t>speciﬁes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origin </a:t>
            </a:r>
            <a:r>
              <a:rPr lang="en-US" sz="2400" dirty="0" smtClean="0">
                <a:latin typeface="Calibri"/>
                <a:cs typeface="Calibri"/>
              </a:rPr>
              <a:t>and  </a:t>
            </a:r>
            <a:r>
              <a:rPr lang="en-US" sz="2400" spc="-5" dirty="0" smtClean="0">
                <a:latin typeface="Calibri"/>
                <a:cs typeface="Calibri"/>
              </a:rPr>
              <a:t>destination, you </a:t>
            </a:r>
            <a:r>
              <a:rPr lang="en-US" sz="2400" spc="-5" dirty="0" err="1" smtClean="0">
                <a:latin typeface="Calibri"/>
                <a:cs typeface="Calibri"/>
              </a:rPr>
              <a:t>oﬀer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to ship their </a:t>
            </a:r>
            <a:r>
              <a:rPr lang="en-US" sz="2400" spc="-5" dirty="0" smtClean="0">
                <a:latin typeface="Calibri"/>
                <a:cs typeface="Calibri"/>
              </a:rPr>
              <a:t>package for some </a:t>
            </a:r>
            <a:r>
              <a:rPr lang="en-US" sz="2400" dirty="0" smtClean="0">
                <a:latin typeface="Calibri"/>
                <a:cs typeface="Calibri"/>
              </a:rPr>
              <a:t>asking </a:t>
            </a:r>
            <a:r>
              <a:rPr lang="en-US" sz="2400" spc="-5" dirty="0" smtClean="0">
                <a:latin typeface="Calibri"/>
                <a:cs typeface="Calibri"/>
              </a:rPr>
              <a:t>price,  </a:t>
            </a:r>
            <a:r>
              <a:rPr lang="en-US" sz="2400" dirty="0" smtClean="0">
                <a:latin typeface="Calibri"/>
                <a:cs typeface="Calibri"/>
              </a:rPr>
              <a:t>and </a:t>
            </a:r>
            <a:r>
              <a:rPr lang="en-US" sz="2400" spc="-5" dirty="0" smtClean="0">
                <a:latin typeface="Calibri"/>
                <a:cs typeface="Calibri"/>
              </a:rPr>
              <a:t>users sometimes choose </a:t>
            </a:r>
            <a:r>
              <a:rPr lang="en-US" sz="2400" dirty="0" smtClean="0">
                <a:latin typeface="Calibri"/>
                <a:cs typeface="Calibri"/>
              </a:rPr>
              <a:t>to use </a:t>
            </a:r>
            <a:r>
              <a:rPr lang="en-US" sz="2400" spc="-5" dirty="0" smtClean="0">
                <a:latin typeface="Calibri"/>
                <a:cs typeface="Calibri"/>
              </a:rPr>
              <a:t>your </a:t>
            </a:r>
            <a:r>
              <a:rPr lang="en-US" sz="2400" dirty="0" smtClean="0">
                <a:latin typeface="Calibri"/>
                <a:cs typeface="Calibri"/>
              </a:rPr>
              <a:t>shipping</a:t>
            </a:r>
            <a:r>
              <a:rPr lang="en-US" sz="2400" spc="75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service</a:t>
            </a:r>
            <a:r>
              <a:rPr lang="en-US" sz="2400" spc="1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(	</a:t>
            </a:r>
            <a:r>
              <a:rPr lang="en-US" sz="2400" spc="-5" dirty="0" smtClean="0">
                <a:latin typeface="Calibri"/>
                <a:cs typeface="Calibri"/>
              </a:rPr>
              <a:t>),  sometimes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not</a:t>
            </a:r>
            <a:r>
              <a:rPr lang="en-US" sz="2400" spc="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(	</a:t>
            </a:r>
            <a:r>
              <a:rPr lang="en-US" sz="2400" spc="-5" dirty="0" smtClean="0">
                <a:latin typeface="Calibri"/>
                <a:cs typeface="Calibri"/>
              </a:rPr>
              <a:t>).</a:t>
            </a:r>
            <a:endParaRPr lang="en-US" sz="2400" dirty="0" smtClean="0">
              <a:latin typeface="Calibri"/>
              <a:cs typeface="Calibri"/>
            </a:endParaRPr>
          </a:p>
          <a:p>
            <a:pPr marL="12700" marR="146685">
              <a:lnSpc>
                <a:spcPts val="2800"/>
              </a:lnSpc>
              <a:spcBef>
                <a:spcPts val="360"/>
              </a:spcBef>
              <a:buFont typeface="Wingdings" pitchFamily="2" charset="2"/>
              <a:buChar char="Ø"/>
              <a:tabLst>
                <a:tab pos="1503045" algn="l"/>
                <a:tab pos="5411470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Features	 capture properties of user, of origin/destination </a:t>
            </a:r>
            <a:r>
              <a:rPr lang="en-US" sz="2400" dirty="0" smtClean="0">
                <a:latin typeface="Calibri"/>
                <a:cs typeface="Calibri"/>
              </a:rPr>
              <a:t>and  asking </a:t>
            </a:r>
            <a:r>
              <a:rPr lang="en-US" sz="2400" spc="-5" dirty="0" smtClean="0">
                <a:latin typeface="Calibri"/>
                <a:cs typeface="Calibri"/>
              </a:rPr>
              <a:t>price. We want</a:t>
            </a:r>
            <a:r>
              <a:rPr lang="en-US" sz="2400" spc="4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to</a:t>
            </a:r>
            <a:r>
              <a:rPr lang="en-US" sz="2400" spc="10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learn	</a:t>
            </a:r>
            <a:r>
              <a:rPr lang="en-US" sz="2400" dirty="0" smtClean="0">
                <a:latin typeface="Calibri"/>
                <a:cs typeface="Calibri"/>
              </a:rPr>
              <a:t>to </a:t>
            </a:r>
            <a:r>
              <a:rPr lang="en-US" sz="2400" spc="-5" dirty="0" smtClean="0">
                <a:latin typeface="Calibri"/>
                <a:cs typeface="Calibri"/>
              </a:rPr>
              <a:t>optimize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price.</a:t>
            </a:r>
          </a:p>
          <a:p>
            <a:pPr marL="12700" marR="146685">
              <a:lnSpc>
                <a:spcPts val="2800"/>
              </a:lnSpc>
              <a:spcBef>
                <a:spcPts val="360"/>
              </a:spcBef>
              <a:buFont typeface="Wingdings" pitchFamily="2" charset="2"/>
              <a:buChar char="Ø"/>
              <a:tabLst>
                <a:tab pos="1503045" algn="l"/>
                <a:tab pos="541147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12700" marR="146685">
              <a:lnSpc>
                <a:spcPts val="2800"/>
              </a:lnSpc>
              <a:spcBef>
                <a:spcPts val="360"/>
              </a:spcBef>
              <a:buFont typeface="Wingdings" pitchFamily="2" charset="2"/>
              <a:buChar char="Ø"/>
              <a:tabLst>
                <a:tab pos="1503045" algn="l"/>
                <a:tab pos="5411470" algn="l"/>
              </a:tabLst>
            </a:pPr>
            <a:endParaRPr lang="en-US" sz="24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2800353"/>
            <a:ext cx="127634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3028953"/>
            <a:ext cx="1360168" cy="2552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527092" y="4971989"/>
            <a:ext cx="60198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1000" dirty="0" smtClean="0">
                <a:latin typeface="Calibri"/>
                <a:cs typeface="Calibri"/>
              </a:rPr>
              <a:t>`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5" y="311292"/>
            <a:ext cx="8216265" cy="4490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 smtClean="0">
                <a:latin typeface="Calibri"/>
                <a:cs typeface="Calibri"/>
              </a:rPr>
              <a:t>	</a:t>
            </a:r>
            <a:r>
              <a:rPr sz="2800" b="1" spc="-5" smtClean="0">
                <a:latin typeface="Calibri"/>
                <a:cs typeface="Calibri"/>
              </a:rPr>
              <a:t>Other </a:t>
            </a:r>
            <a:r>
              <a:rPr lang="en-US" sz="2800" b="1" spc="-5" dirty="0" smtClean="0">
                <a:latin typeface="Calibri"/>
                <a:cs typeface="Calibri"/>
              </a:rPr>
              <a:t>O</a:t>
            </a:r>
            <a:r>
              <a:rPr sz="2800" b="1" spc="-5" smtClean="0">
                <a:latin typeface="Calibri"/>
                <a:cs typeface="Calibri"/>
              </a:rPr>
              <a:t>nline </a:t>
            </a:r>
            <a:r>
              <a:rPr lang="en-US" sz="2800" b="1" spc="-5" dirty="0" smtClean="0">
                <a:latin typeface="Calibri"/>
                <a:cs typeface="Calibri"/>
              </a:rPr>
              <a:t>L</a:t>
            </a:r>
            <a:r>
              <a:rPr sz="2800" b="1" spc="-5" smtClean="0">
                <a:latin typeface="Calibri"/>
                <a:cs typeface="Calibri"/>
              </a:rPr>
              <a:t>earning </a:t>
            </a:r>
            <a:r>
              <a:rPr lang="en-US" sz="2800" b="1" spc="-5" dirty="0" smtClean="0">
                <a:latin typeface="Calibri"/>
                <a:cs typeface="Calibri"/>
              </a:rPr>
              <a:t>E</a:t>
            </a:r>
            <a:r>
              <a:rPr sz="2800" b="1" spc="-5" smtClean="0">
                <a:latin typeface="Calibri"/>
                <a:cs typeface="Calibri"/>
              </a:rPr>
              <a:t>xample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  <a:spcBef>
                <a:spcPts val="140"/>
              </a:spcBef>
            </a:pPr>
            <a:r>
              <a:rPr sz="2400" spc="-5" smtClean="0">
                <a:latin typeface="Calibri"/>
                <a:cs typeface="Calibri"/>
              </a:rPr>
              <a:t>Product </a:t>
            </a:r>
            <a:r>
              <a:rPr sz="2400" spc="-5" dirty="0">
                <a:latin typeface="Calibri"/>
                <a:cs typeface="Calibri"/>
              </a:rPr>
              <a:t>search (learning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search)</a:t>
            </a:r>
            <a:endParaRPr sz="2400">
              <a:latin typeface="Calibri"/>
              <a:cs typeface="Calibri"/>
            </a:endParaRPr>
          </a:p>
          <a:p>
            <a:pPr marL="469900" marR="1567180">
              <a:lnSpc>
                <a:spcPts val="2900"/>
              </a:lnSpc>
              <a:spcBef>
                <a:spcPts val="40"/>
              </a:spcBef>
            </a:pPr>
            <a:r>
              <a:rPr sz="2400" dirty="0">
                <a:latin typeface="Calibri"/>
                <a:cs typeface="Calibri"/>
              </a:rPr>
              <a:t>User </a:t>
            </a:r>
            <a:r>
              <a:rPr sz="2400" spc="-5" dirty="0">
                <a:latin typeface="Calibri"/>
                <a:cs typeface="Calibri"/>
              </a:rPr>
              <a:t>searches for “</a:t>
            </a:r>
            <a:r>
              <a:rPr sz="2400" spc="-5">
                <a:latin typeface="Calibri"/>
                <a:cs typeface="Calibri"/>
              </a:rPr>
              <a:t>Android </a:t>
            </a:r>
            <a:r>
              <a:rPr lang="en-US" sz="2400" spc="-5" dirty="0" smtClean="0">
                <a:latin typeface="Calibri"/>
                <a:cs typeface="Calibri"/>
              </a:rPr>
              <a:t>P</a:t>
            </a:r>
            <a:r>
              <a:rPr sz="2400" spc="-5" smtClean="0">
                <a:latin typeface="Calibri"/>
                <a:cs typeface="Calibri"/>
              </a:rPr>
              <a:t>hone </a:t>
            </a:r>
            <a:r>
              <a:rPr sz="2400" spc="-5" dirty="0">
                <a:latin typeface="Calibri"/>
                <a:cs typeface="Calibri"/>
              </a:rPr>
              <a:t>1080p camera”  </a:t>
            </a:r>
            <a:r>
              <a:rPr sz="2400" spc="-5">
                <a:latin typeface="Calibri"/>
                <a:cs typeface="Calibri"/>
              </a:rPr>
              <a:t>Have </a:t>
            </a:r>
            <a:r>
              <a:rPr lang="en-US" sz="2400" u="heavy" spc="-5" dirty="0" smtClean="0">
                <a:uFill>
                  <a:solidFill>
                    <a:srgbClr val="0433FF"/>
                  </a:solidFill>
                </a:uFill>
                <a:latin typeface="Calibri"/>
                <a:cs typeface="Calibri"/>
              </a:rPr>
              <a:t>100</a:t>
            </a:r>
            <a:r>
              <a:rPr sz="2400" spc="-5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phones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store. Will return 10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  <a:p>
            <a:pPr marL="951865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features of phone, how many words </a:t>
            </a:r>
            <a:r>
              <a:rPr sz="2400" dirty="0">
                <a:latin typeface="Calibri"/>
                <a:cs typeface="Calibri"/>
              </a:rPr>
              <a:t>in user </a:t>
            </a:r>
            <a:r>
              <a:rPr sz="2400" spc="-5" dirty="0">
                <a:latin typeface="Calibri"/>
                <a:cs typeface="Calibri"/>
              </a:rPr>
              <a:t>query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match</a:t>
            </a:r>
            <a:endParaRPr sz="2400">
              <a:latin typeface="Calibri"/>
              <a:cs typeface="Calibri"/>
            </a:endParaRPr>
          </a:p>
          <a:p>
            <a:pPr marL="469900" marR="189230">
              <a:lnSpc>
                <a:spcPts val="2900"/>
              </a:lnSpc>
              <a:spcBef>
                <a:spcPts val="40"/>
              </a:spcBef>
            </a:pPr>
            <a:r>
              <a:rPr sz="2400" spc="-5" dirty="0">
                <a:latin typeface="Calibri"/>
                <a:cs typeface="Calibri"/>
              </a:rPr>
              <a:t>name of phone, how many words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query match description  of phone,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1133475">
              <a:lnSpc>
                <a:spcPts val="2800"/>
              </a:lnSpc>
              <a:tabLst>
                <a:tab pos="5342255" algn="l"/>
              </a:tabLst>
            </a:pPr>
            <a:r>
              <a:rPr sz="2400" spc="-5" dirty="0">
                <a:latin typeface="Calibri"/>
                <a:cs typeface="Calibri"/>
              </a:rPr>
              <a:t>if user clicks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 smtClean="0">
                <a:latin typeface="Calibri"/>
                <a:cs typeface="Calibri"/>
              </a:rPr>
              <a:t>link.</a:t>
            </a:r>
            <a:r>
              <a:rPr lang="en-US" sz="2400" spc="-5" dirty="0" smtClean="0">
                <a:latin typeface="Calibri"/>
                <a:cs typeface="Calibri"/>
              </a:rPr>
              <a:t>             </a:t>
            </a:r>
            <a:r>
              <a:rPr sz="2400" spc="-5" smtClean="0">
                <a:latin typeface="Calibri"/>
                <a:cs typeface="Calibri"/>
              </a:rPr>
              <a:t>otherwise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  <a:tabLst>
                <a:tab pos="2608580" algn="l"/>
              </a:tabLst>
            </a:pPr>
            <a:r>
              <a:rPr sz="2400" spc="-5" dirty="0">
                <a:latin typeface="Calibri"/>
                <a:cs typeface="Calibri"/>
              </a:rPr>
              <a:t>Learn	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indent="4572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Use to </a:t>
            </a:r>
            <a:r>
              <a:rPr sz="2400" spc="-5" dirty="0">
                <a:latin typeface="Calibri"/>
                <a:cs typeface="Calibri"/>
              </a:rPr>
              <a:t>show </a:t>
            </a:r>
            <a:r>
              <a:rPr sz="2400" dirty="0">
                <a:latin typeface="Calibri"/>
                <a:cs typeface="Calibri"/>
              </a:rPr>
              <a:t>user the </a:t>
            </a:r>
            <a:r>
              <a:rPr sz="2400" spc="-5" dirty="0">
                <a:latin typeface="Calibri"/>
                <a:cs typeface="Calibri"/>
              </a:rPr>
              <a:t>10 phones they’re most </a:t>
            </a:r>
            <a:r>
              <a:rPr sz="2400" dirty="0">
                <a:latin typeface="Calibri"/>
                <a:cs typeface="Calibri"/>
              </a:rPr>
              <a:t>likely to click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>
              <a:latin typeface="Calibri"/>
              <a:cs typeface="Calibri"/>
            </a:endParaRPr>
          </a:p>
          <a:p>
            <a:pPr marL="12700" marR="10795">
              <a:lnSpc>
                <a:spcPts val="2800"/>
              </a:lnSpc>
              <a:spcBef>
                <a:spcPts val="300"/>
              </a:spcBef>
            </a:pPr>
            <a:r>
              <a:rPr sz="2400" b="1" i="1" dirty="0">
                <a:latin typeface="Calibri"/>
                <a:cs typeface="Calibri"/>
              </a:rPr>
              <a:t>Other </a:t>
            </a:r>
            <a:r>
              <a:rPr sz="2400" b="1" i="1" spc="-5" dirty="0">
                <a:latin typeface="Calibri"/>
                <a:cs typeface="Calibri"/>
              </a:rPr>
              <a:t>examples: </a:t>
            </a:r>
            <a:r>
              <a:rPr sz="2400" spc="-5" dirty="0">
                <a:latin typeface="Calibri"/>
                <a:cs typeface="Calibri"/>
              </a:rPr>
              <a:t>Choosing </a:t>
            </a:r>
            <a:r>
              <a:rPr sz="2400" dirty="0">
                <a:latin typeface="Calibri"/>
                <a:cs typeface="Calibri"/>
              </a:rPr>
              <a:t>special </a:t>
            </a:r>
            <a:r>
              <a:rPr sz="2400" spc="-5" dirty="0">
                <a:latin typeface="Calibri"/>
                <a:cs typeface="Calibri"/>
              </a:rPr>
              <a:t>oﬀers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show </a:t>
            </a:r>
            <a:r>
              <a:rPr sz="2400" spc="-5" smtClean="0">
                <a:latin typeface="Calibri"/>
                <a:cs typeface="Calibri"/>
              </a:rPr>
              <a:t>user</a:t>
            </a:r>
            <a:r>
              <a:rPr lang="en-US" sz="2400" spc="-5" dirty="0" smtClean="0">
                <a:latin typeface="Calibri"/>
                <a:cs typeface="Calibri"/>
              </a:rPr>
              <a:t>;</a:t>
            </a:r>
            <a:r>
              <a:rPr sz="2400" spc="-5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C</a:t>
            </a:r>
            <a:r>
              <a:rPr sz="2400" spc="-5" smtClean="0">
                <a:latin typeface="Calibri"/>
                <a:cs typeface="Calibri"/>
              </a:rPr>
              <a:t>ustomized  </a:t>
            </a:r>
            <a:r>
              <a:rPr sz="2400" spc="-5" dirty="0">
                <a:latin typeface="Calibri"/>
                <a:cs typeface="Calibri"/>
              </a:rPr>
              <a:t>selection of news articles</a:t>
            </a:r>
            <a:r>
              <a:rPr sz="2400" spc="-5">
                <a:latin typeface="Calibri"/>
                <a:cs typeface="Calibri"/>
              </a:rPr>
              <a:t>; </a:t>
            </a:r>
            <a:r>
              <a:rPr lang="en-US" sz="2400" spc="-5" dirty="0" smtClean="0">
                <a:latin typeface="Calibri"/>
                <a:cs typeface="Calibri"/>
              </a:rPr>
              <a:t>P</a:t>
            </a:r>
            <a:r>
              <a:rPr sz="2400" spc="-5" smtClean="0">
                <a:latin typeface="Calibri"/>
                <a:cs typeface="Calibri"/>
              </a:rPr>
              <a:t>roduct </a:t>
            </a:r>
            <a:r>
              <a:rPr lang="en-US" sz="2400" spc="-5" dirty="0" smtClean="0">
                <a:latin typeface="Calibri"/>
                <a:cs typeface="Calibri"/>
              </a:rPr>
              <a:t>r</a:t>
            </a:r>
            <a:r>
              <a:rPr sz="2400" spc="-5" smtClean="0">
                <a:latin typeface="Calibri"/>
                <a:cs typeface="Calibri"/>
              </a:rPr>
              <a:t>ecommendation</a:t>
            </a:r>
            <a:r>
              <a:rPr lang="en-US" sz="2400" spc="-5" dirty="0" smtClean="0">
                <a:latin typeface="Calibri"/>
                <a:cs typeface="Calibri"/>
              </a:rPr>
              <a:t>; 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3312487"/>
            <a:ext cx="1360170" cy="25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6" y="1930254"/>
            <a:ext cx="39242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058" y="2964449"/>
            <a:ext cx="571499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6" y="2977458"/>
            <a:ext cx="582929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502920" y="397764"/>
            <a:ext cx="8183880" cy="13824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  Large Scale </a:t>
            </a:r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	Machine</a:t>
            </a:r>
            <a:r>
              <a:rPr lang="en-US" spc="-40" dirty="0" smtClean="0"/>
              <a:t> </a:t>
            </a:r>
            <a:r>
              <a:rPr lang="en-US" spc="-5" dirty="0" smtClean="0"/>
              <a:t>Learning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77145" y="2111434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4864" y="2150527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0" y="0"/>
                </a:moveTo>
                <a:lnTo>
                  <a:pt x="429767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2140" y="2269489"/>
            <a:ext cx="3792220" cy="13773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sz="4400" spc="-225" smtClean="0">
                <a:solidFill>
                  <a:srgbClr val="404040"/>
                </a:solidFill>
                <a:latin typeface="Calibri"/>
                <a:cs typeface="Calibri"/>
              </a:rPr>
              <a:t>Map‐</a:t>
            </a:r>
            <a:r>
              <a:rPr lang="en-US" sz="4400" spc="-2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4400" spc="-225" smtClean="0">
                <a:solidFill>
                  <a:srgbClr val="404040"/>
                </a:solidFill>
                <a:latin typeface="Calibri"/>
                <a:cs typeface="Calibri"/>
              </a:rPr>
              <a:t>educe </a:t>
            </a:r>
            <a:r>
              <a:rPr sz="440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lang="en-US" sz="440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4400" smtClean="0">
                <a:solidFill>
                  <a:srgbClr val="404040"/>
                </a:solidFill>
                <a:latin typeface="Calibri"/>
                <a:cs typeface="Calibri"/>
              </a:rPr>
              <a:t>ata</a:t>
            </a:r>
            <a:r>
              <a:rPr sz="4400" spc="-3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44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4400" spc="-5" smtClean="0">
                <a:solidFill>
                  <a:srgbClr val="404040"/>
                </a:solidFill>
                <a:latin typeface="Calibri"/>
                <a:cs typeface="Calibri"/>
              </a:rPr>
              <a:t>arallelism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5" y="318771"/>
            <a:ext cx="2472055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5" dirty="0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2800" b="1" spc="-105" dirty="0" smtClean="0">
                <a:solidFill>
                  <a:srgbClr val="000000"/>
                </a:solidFill>
                <a:latin typeface="Calibri"/>
                <a:cs typeface="Calibri"/>
              </a:rPr>
              <a:t>ap - Reduce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00"/>
                </a:solidFill>
              </a:rPr>
              <a:t>Batch gradient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descent: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371606" y="1885953"/>
            <a:ext cx="1463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Machine 1: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5861" y="567628"/>
            <a:ext cx="4534138" cy="385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600" y="1885953"/>
            <a:ext cx="2576468" cy="24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9751" y="2722175"/>
            <a:ext cx="3295840" cy="29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1837" y="2400350"/>
            <a:ext cx="2851967" cy="237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9753" y="3481018"/>
            <a:ext cx="3295840" cy="291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1837" y="3159194"/>
            <a:ext cx="2851967" cy="237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754" y="4244016"/>
            <a:ext cx="3295840" cy="2918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4145" y="2369383"/>
            <a:ext cx="1463675" cy="1854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Machine 2: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spc="-5" dirty="0">
                <a:latin typeface="Calibri"/>
                <a:cs typeface="Calibri"/>
              </a:rPr>
              <a:t>Machine 3: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latin typeface="Calibri"/>
                <a:cs typeface="Calibri"/>
              </a:rPr>
              <a:t>Machine 4: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1837" y="3922190"/>
            <a:ext cx="2851967" cy="237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1" y="1208580"/>
            <a:ext cx="2266950" cy="3059430"/>
          </a:xfrm>
          <a:custGeom>
            <a:avLst/>
            <a:gdLst/>
            <a:ahLst/>
            <a:cxnLst/>
            <a:rect l="l" t="t" r="r" b="b"/>
            <a:pathLst>
              <a:path w="2266950" h="3059429">
                <a:moveTo>
                  <a:pt x="2130653" y="0"/>
                </a:moveTo>
                <a:lnTo>
                  <a:pt x="136095" y="0"/>
                </a:lnTo>
                <a:lnTo>
                  <a:pt x="93079" y="6938"/>
                </a:lnTo>
                <a:lnTo>
                  <a:pt x="55719" y="26258"/>
                </a:lnTo>
                <a:lnTo>
                  <a:pt x="26258" y="55719"/>
                </a:lnTo>
                <a:lnTo>
                  <a:pt x="6938" y="93078"/>
                </a:lnTo>
                <a:lnTo>
                  <a:pt x="0" y="136095"/>
                </a:lnTo>
                <a:lnTo>
                  <a:pt x="0" y="2922842"/>
                </a:lnTo>
                <a:lnTo>
                  <a:pt x="6938" y="2965859"/>
                </a:lnTo>
                <a:lnTo>
                  <a:pt x="26258" y="3003219"/>
                </a:lnTo>
                <a:lnTo>
                  <a:pt x="55719" y="3032680"/>
                </a:lnTo>
                <a:lnTo>
                  <a:pt x="93079" y="3052000"/>
                </a:lnTo>
                <a:lnTo>
                  <a:pt x="136095" y="3058938"/>
                </a:lnTo>
                <a:lnTo>
                  <a:pt x="2130653" y="3058938"/>
                </a:lnTo>
                <a:lnTo>
                  <a:pt x="2173670" y="3052000"/>
                </a:lnTo>
                <a:lnTo>
                  <a:pt x="2211030" y="3032680"/>
                </a:lnTo>
                <a:lnTo>
                  <a:pt x="2240490" y="3003219"/>
                </a:lnTo>
                <a:lnTo>
                  <a:pt x="2259811" y="2965859"/>
                </a:lnTo>
                <a:lnTo>
                  <a:pt x="2266749" y="2922842"/>
                </a:lnTo>
                <a:lnTo>
                  <a:pt x="2266749" y="136095"/>
                </a:lnTo>
                <a:lnTo>
                  <a:pt x="2259811" y="93078"/>
                </a:lnTo>
                <a:lnTo>
                  <a:pt x="2240490" y="55719"/>
                </a:lnTo>
                <a:lnTo>
                  <a:pt x="2211030" y="26258"/>
                </a:lnTo>
                <a:lnTo>
                  <a:pt x="2173670" y="6938"/>
                </a:lnTo>
                <a:lnTo>
                  <a:pt x="213065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21" y="1208580"/>
            <a:ext cx="2266950" cy="3059430"/>
          </a:xfrm>
          <a:custGeom>
            <a:avLst/>
            <a:gdLst/>
            <a:ahLst/>
            <a:cxnLst/>
            <a:rect l="l" t="t" r="r" b="b"/>
            <a:pathLst>
              <a:path w="2266950" h="3059429">
                <a:moveTo>
                  <a:pt x="0" y="136095"/>
                </a:moveTo>
                <a:lnTo>
                  <a:pt x="6938" y="93079"/>
                </a:lnTo>
                <a:lnTo>
                  <a:pt x="26258" y="55719"/>
                </a:lnTo>
                <a:lnTo>
                  <a:pt x="55719" y="26258"/>
                </a:lnTo>
                <a:lnTo>
                  <a:pt x="93079" y="6938"/>
                </a:lnTo>
                <a:lnTo>
                  <a:pt x="136095" y="0"/>
                </a:lnTo>
                <a:lnTo>
                  <a:pt x="2130653" y="0"/>
                </a:lnTo>
                <a:lnTo>
                  <a:pt x="2173670" y="6938"/>
                </a:lnTo>
                <a:lnTo>
                  <a:pt x="2211030" y="26258"/>
                </a:lnTo>
                <a:lnTo>
                  <a:pt x="2240490" y="55719"/>
                </a:lnTo>
                <a:lnTo>
                  <a:pt x="2259811" y="93079"/>
                </a:lnTo>
                <a:lnTo>
                  <a:pt x="2266749" y="136095"/>
                </a:lnTo>
                <a:lnTo>
                  <a:pt x="2266749" y="2922842"/>
                </a:lnTo>
                <a:lnTo>
                  <a:pt x="2259811" y="2965859"/>
                </a:lnTo>
                <a:lnTo>
                  <a:pt x="2240490" y="3003218"/>
                </a:lnTo>
                <a:lnTo>
                  <a:pt x="2211030" y="3032679"/>
                </a:lnTo>
                <a:lnTo>
                  <a:pt x="2173670" y="3051999"/>
                </a:lnTo>
                <a:lnTo>
                  <a:pt x="2130653" y="3058938"/>
                </a:lnTo>
                <a:lnTo>
                  <a:pt x="136095" y="3058938"/>
                </a:lnTo>
                <a:lnTo>
                  <a:pt x="93079" y="3051999"/>
                </a:lnTo>
                <a:lnTo>
                  <a:pt x="55719" y="3032679"/>
                </a:lnTo>
                <a:lnTo>
                  <a:pt x="26258" y="3003218"/>
                </a:lnTo>
                <a:lnTo>
                  <a:pt x="6938" y="2965859"/>
                </a:lnTo>
                <a:lnTo>
                  <a:pt x="0" y="2922842"/>
                </a:lnTo>
                <a:lnTo>
                  <a:pt x="0" y="13609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783" y="1961443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2220834" y="0"/>
                </a:moveTo>
                <a:lnTo>
                  <a:pt x="45915" y="0"/>
                </a:lnTo>
                <a:lnTo>
                  <a:pt x="28042" y="3608"/>
                </a:lnTo>
                <a:lnTo>
                  <a:pt x="13448" y="13448"/>
                </a:lnTo>
                <a:lnTo>
                  <a:pt x="3608" y="28043"/>
                </a:lnTo>
                <a:lnTo>
                  <a:pt x="0" y="45915"/>
                </a:lnTo>
                <a:lnTo>
                  <a:pt x="0" y="718819"/>
                </a:lnTo>
                <a:lnTo>
                  <a:pt x="3608" y="736692"/>
                </a:lnTo>
                <a:lnTo>
                  <a:pt x="13448" y="751287"/>
                </a:lnTo>
                <a:lnTo>
                  <a:pt x="28042" y="761127"/>
                </a:lnTo>
                <a:lnTo>
                  <a:pt x="45915" y="764735"/>
                </a:lnTo>
                <a:lnTo>
                  <a:pt x="2220834" y="764735"/>
                </a:lnTo>
                <a:lnTo>
                  <a:pt x="2238706" y="761127"/>
                </a:lnTo>
                <a:lnTo>
                  <a:pt x="2253301" y="751287"/>
                </a:lnTo>
                <a:lnTo>
                  <a:pt x="2263141" y="736692"/>
                </a:lnTo>
                <a:lnTo>
                  <a:pt x="2266750" y="718819"/>
                </a:lnTo>
                <a:lnTo>
                  <a:pt x="2266750" y="45915"/>
                </a:lnTo>
                <a:lnTo>
                  <a:pt x="2263141" y="28043"/>
                </a:lnTo>
                <a:lnTo>
                  <a:pt x="2253301" y="13448"/>
                </a:lnTo>
                <a:lnTo>
                  <a:pt x="2238706" y="3608"/>
                </a:lnTo>
                <a:lnTo>
                  <a:pt x="2220834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783" y="1961443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0" y="45915"/>
                </a:moveTo>
                <a:lnTo>
                  <a:pt x="3608" y="28042"/>
                </a:lnTo>
                <a:lnTo>
                  <a:pt x="13448" y="13448"/>
                </a:lnTo>
                <a:lnTo>
                  <a:pt x="28042" y="3608"/>
                </a:lnTo>
                <a:lnTo>
                  <a:pt x="45914" y="0"/>
                </a:lnTo>
                <a:lnTo>
                  <a:pt x="2220834" y="0"/>
                </a:lnTo>
                <a:lnTo>
                  <a:pt x="2238706" y="3608"/>
                </a:lnTo>
                <a:lnTo>
                  <a:pt x="2253301" y="13448"/>
                </a:lnTo>
                <a:lnTo>
                  <a:pt x="2263141" y="28042"/>
                </a:lnTo>
                <a:lnTo>
                  <a:pt x="2266749" y="45915"/>
                </a:lnTo>
                <a:lnTo>
                  <a:pt x="2266749" y="718819"/>
                </a:lnTo>
                <a:lnTo>
                  <a:pt x="2263141" y="736692"/>
                </a:lnTo>
                <a:lnTo>
                  <a:pt x="2253301" y="751286"/>
                </a:lnTo>
                <a:lnTo>
                  <a:pt x="2238706" y="761126"/>
                </a:lnTo>
                <a:lnTo>
                  <a:pt x="2220834" y="764734"/>
                </a:lnTo>
                <a:lnTo>
                  <a:pt x="45914" y="764734"/>
                </a:lnTo>
                <a:lnTo>
                  <a:pt x="28042" y="761126"/>
                </a:lnTo>
                <a:lnTo>
                  <a:pt x="13448" y="751286"/>
                </a:lnTo>
                <a:lnTo>
                  <a:pt x="3608" y="736692"/>
                </a:lnTo>
                <a:lnTo>
                  <a:pt x="0" y="718819"/>
                </a:lnTo>
                <a:lnTo>
                  <a:pt x="0" y="4591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6" y="209553"/>
            <a:ext cx="28930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1" spc="-5" smtClean="0">
                <a:solidFill>
                  <a:srgbClr val="000000"/>
                </a:solidFill>
                <a:latin typeface="Calibri"/>
                <a:cs typeface="Calibri"/>
              </a:rPr>
              <a:t>Map</a:t>
            </a:r>
            <a:r>
              <a:rPr sz="2800" b="1" spc="-490" smtClean="0">
                <a:solidFill>
                  <a:srgbClr val="000000"/>
                </a:solidFill>
                <a:latin typeface="Calibri"/>
                <a:cs typeface="Calibri"/>
              </a:rPr>
              <a:t>-­</a:t>
            </a:r>
            <a:r>
              <a:rPr lang="en-US" sz="2800" b="1" spc="-490" dirty="0" smtClean="0">
                <a:solidFill>
                  <a:srgbClr val="000000"/>
                </a:solidFill>
                <a:latin typeface="Calibri"/>
                <a:cs typeface="Calibri"/>
              </a:rPr>
              <a:t>     </a:t>
            </a:r>
            <a:r>
              <a:rPr lang="en-US" sz="2800" spc="-490" dirty="0" smtClean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lang="en-US" sz="2800" b="1" spc="-490" dirty="0" smtClean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sz="2800" b="1" smtClean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1" spc="-5" smtClean="0">
                <a:solidFill>
                  <a:srgbClr val="000000"/>
                </a:solidFill>
                <a:latin typeface="Calibri"/>
                <a:cs typeface="Calibri"/>
              </a:rPr>
              <a:t>du</a:t>
            </a:r>
            <a:r>
              <a:rPr sz="2800" b="1" smtClean="0">
                <a:solidFill>
                  <a:srgbClr val="000000"/>
                </a:solidFill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3909" y="4067379"/>
            <a:ext cx="1009256" cy="64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00706" y="4719116"/>
            <a:ext cx="1128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Computer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83910" y="2902500"/>
            <a:ext cx="1009256" cy="64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0708" y="3576116"/>
            <a:ext cx="1128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Computer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5953" y="1781379"/>
            <a:ext cx="1009256" cy="64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38594" y="2433114"/>
            <a:ext cx="1128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Computer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83912" y="681033"/>
            <a:ext cx="1009256" cy="64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00709" y="1366316"/>
            <a:ext cx="1128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Computer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2831" y="2452370"/>
            <a:ext cx="203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Combine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783" y="1123954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2220834" y="0"/>
                </a:moveTo>
                <a:lnTo>
                  <a:pt x="45915" y="0"/>
                </a:lnTo>
                <a:lnTo>
                  <a:pt x="28042" y="3608"/>
                </a:lnTo>
                <a:lnTo>
                  <a:pt x="13448" y="13447"/>
                </a:lnTo>
                <a:lnTo>
                  <a:pt x="3608" y="28042"/>
                </a:lnTo>
                <a:lnTo>
                  <a:pt x="0" y="45914"/>
                </a:lnTo>
                <a:lnTo>
                  <a:pt x="0" y="718818"/>
                </a:lnTo>
                <a:lnTo>
                  <a:pt x="3608" y="736690"/>
                </a:lnTo>
                <a:lnTo>
                  <a:pt x="13448" y="751285"/>
                </a:lnTo>
                <a:lnTo>
                  <a:pt x="28042" y="761125"/>
                </a:lnTo>
                <a:lnTo>
                  <a:pt x="45915" y="764734"/>
                </a:lnTo>
                <a:lnTo>
                  <a:pt x="2220834" y="764734"/>
                </a:lnTo>
                <a:lnTo>
                  <a:pt x="2238706" y="761125"/>
                </a:lnTo>
                <a:lnTo>
                  <a:pt x="2253301" y="751285"/>
                </a:lnTo>
                <a:lnTo>
                  <a:pt x="2263141" y="736690"/>
                </a:lnTo>
                <a:lnTo>
                  <a:pt x="2266750" y="718818"/>
                </a:lnTo>
                <a:lnTo>
                  <a:pt x="2266750" y="45914"/>
                </a:lnTo>
                <a:lnTo>
                  <a:pt x="2263141" y="28042"/>
                </a:lnTo>
                <a:lnTo>
                  <a:pt x="2253301" y="13447"/>
                </a:lnTo>
                <a:lnTo>
                  <a:pt x="2238706" y="3608"/>
                </a:lnTo>
                <a:lnTo>
                  <a:pt x="2220834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6783" y="1123954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0" y="45915"/>
                </a:moveTo>
                <a:lnTo>
                  <a:pt x="3608" y="28042"/>
                </a:lnTo>
                <a:lnTo>
                  <a:pt x="13448" y="13448"/>
                </a:lnTo>
                <a:lnTo>
                  <a:pt x="28042" y="3608"/>
                </a:lnTo>
                <a:lnTo>
                  <a:pt x="45914" y="0"/>
                </a:lnTo>
                <a:lnTo>
                  <a:pt x="2220834" y="0"/>
                </a:lnTo>
                <a:lnTo>
                  <a:pt x="2238706" y="3608"/>
                </a:lnTo>
                <a:lnTo>
                  <a:pt x="2253301" y="13448"/>
                </a:lnTo>
                <a:lnTo>
                  <a:pt x="2263141" y="28042"/>
                </a:lnTo>
                <a:lnTo>
                  <a:pt x="2266749" y="45915"/>
                </a:lnTo>
                <a:lnTo>
                  <a:pt x="2266749" y="718819"/>
                </a:lnTo>
                <a:lnTo>
                  <a:pt x="2263141" y="736691"/>
                </a:lnTo>
                <a:lnTo>
                  <a:pt x="2253301" y="751286"/>
                </a:lnTo>
                <a:lnTo>
                  <a:pt x="2238706" y="761126"/>
                </a:lnTo>
                <a:lnTo>
                  <a:pt x="2220834" y="764734"/>
                </a:lnTo>
                <a:lnTo>
                  <a:pt x="45914" y="764734"/>
                </a:lnTo>
                <a:lnTo>
                  <a:pt x="28042" y="761126"/>
                </a:lnTo>
                <a:lnTo>
                  <a:pt x="13448" y="751286"/>
                </a:lnTo>
                <a:lnTo>
                  <a:pt x="3608" y="736691"/>
                </a:lnTo>
                <a:lnTo>
                  <a:pt x="0" y="718819"/>
                </a:lnTo>
                <a:lnTo>
                  <a:pt x="0" y="4591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783" y="3635818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2220834" y="0"/>
                </a:moveTo>
                <a:lnTo>
                  <a:pt x="45915" y="0"/>
                </a:lnTo>
                <a:lnTo>
                  <a:pt x="28042" y="3608"/>
                </a:lnTo>
                <a:lnTo>
                  <a:pt x="13448" y="13447"/>
                </a:lnTo>
                <a:lnTo>
                  <a:pt x="3608" y="28042"/>
                </a:lnTo>
                <a:lnTo>
                  <a:pt x="0" y="45914"/>
                </a:lnTo>
                <a:lnTo>
                  <a:pt x="0" y="718819"/>
                </a:lnTo>
                <a:lnTo>
                  <a:pt x="3608" y="736691"/>
                </a:lnTo>
                <a:lnTo>
                  <a:pt x="13448" y="751286"/>
                </a:lnTo>
                <a:lnTo>
                  <a:pt x="28042" y="761126"/>
                </a:lnTo>
                <a:lnTo>
                  <a:pt x="45915" y="764734"/>
                </a:lnTo>
                <a:lnTo>
                  <a:pt x="2220834" y="764734"/>
                </a:lnTo>
                <a:lnTo>
                  <a:pt x="2238706" y="761126"/>
                </a:lnTo>
                <a:lnTo>
                  <a:pt x="2253301" y="751286"/>
                </a:lnTo>
                <a:lnTo>
                  <a:pt x="2263141" y="736691"/>
                </a:lnTo>
                <a:lnTo>
                  <a:pt x="2266750" y="718819"/>
                </a:lnTo>
                <a:lnTo>
                  <a:pt x="2266750" y="45914"/>
                </a:lnTo>
                <a:lnTo>
                  <a:pt x="2263141" y="28042"/>
                </a:lnTo>
                <a:lnTo>
                  <a:pt x="2253301" y="13447"/>
                </a:lnTo>
                <a:lnTo>
                  <a:pt x="2238706" y="3608"/>
                </a:lnTo>
                <a:lnTo>
                  <a:pt x="2220834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783" y="3635818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0" y="45915"/>
                </a:moveTo>
                <a:lnTo>
                  <a:pt x="3608" y="28042"/>
                </a:lnTo>
                <a:lnTo>
                  <a:pt x="13448" y="13448"/>
                </a:lnTo>
                <a:lnTo>
                  <a:pt x="28042" y="3608"/>
                </a:lnTo>
                <a:lnTo>
                  <a:pt x="45914" y="0"/>
                </a:lnTo>
                <a:lnTo>
                  <a:pt x="2220834" y="0"/>
                </a:lnTo>
                <a:lnTo>
                  <a:pt x="2238706" y="3608"/>
                </a:lnTo>
                <a:lnTo>
                  <a:pt x="2253301" y="13448"/>
                </a:lnTo>
                <a:lnTo>
                  <a:pt x="2263141" y="28042"/>
                </a:lnTo>
                <a:lnTo>
                  <a:pt x="2266749" y="45915"/>
                </a:lnTo>
                <a:lnTo>
                  <a:pt x="2266749" y="718819"/>
                </a:lnTo>
                <a:lnTo>
                  <a:pt x="2263141" y="736691"/>
                </a:lnTo>
                <a:lnTo>
                  <a:pt x="2253301" y="751286"/>
                </a:lnTo>
                <a:lnTo>
                  <a:pt x="2238706" y="761126"/>
                </a:lnTo>
                <a:lnTo>
                  <a:pt x="2220834" y="764734"/>
                </a:lnTo>
                <a:lnTo>
                  <a:pt x="45914" y="764734"/>
                </a:lnTo>
                <a:lnTo>
                  <a:pt x="28042" y="761126"/>
                </a:lnTo>
                <a:lnTo>
                  <a:pt x="13448" y="751286"/>
                </a:lnTo>
                <a:lnTo>
                  <a:pt x="3608" y="736691"/>
                </a:lnTo>
                <a:lnTo>
                  <a:pt x="0" y="718819"/>
                </a:lnTo>
                <a:lnTo>
                  <a:pt x="0" y="4591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783" y="2783816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2220834" y="0"/>
                </a:moveTo>
                <a:lnTo>
                  <a:pt x="45915" y="0"/>
                </a:lnTo>
                <a:lnTo>
                  <a:pt x="28042" y="3608"/>
                </a:lnTo>
                <a:lnTo>
                  <a:pt x="13448" y="13448"/>
                </a:lnTo>
                <a:lnTo>
                  <a:pt x="3608" y="28043"/>
                </a:lnTo>
                <a:lnTo>
                  <a:pt x="0" y="45915"/>
                </a:lnTo>
                <a:lnTo>
                  <a:pt x="0" y="718819"/>
                </a:lnTo>
                <a:lnTo>
                  <a:pt x="3608" y="736692"/>
                </a:lnTo>
                <a:lnTo>
                  <a:pt x="13448" y="751287"/>
                </a:lnTo>
                <a:lnTo>
                  <a:pt x="28042" y="761127"/>
                </a:lnTo>
                <a:lnTo>
                  <a:pt x="45915" y="764735"/>
                </a:lnTo>
                <a:lnTo>
                  <a:pt x="2220834" y="764735"/>
                </a:lnTo>
                <a:lnTo>
                  <a:pt x="2238706" y="761127"/>
                </a:lnTo>
                <a:lnTo>
                  <a:pt x="2253301" y="751287"/>
                </a:lnTo>
                <a:lnTo>
                  <a:pt x="2263141" y="736692"/>
                </a:lnTo>
                <a:lnTo>
                  <a:pt x="2266750" y="718819"/>
                </a:lnTo>
                <a:lnTo>
                  <a:pt x="2266750" y="45915"/>
                </a:lnTo>
                <a:lnTo>
                  <a:pt x="2263141" y="28043"/>
                </a:lnTo>
                <a:lnTo>
                  <a:pt x="2253301" y="13448"/>
                </a:lnTo>
                <a:lnTo>
                  <a:pt x="2238706" y="3608"/>
                </a:lnTo>
                <a:lnTo>
                  <a:pt x="2220834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783" y="2783816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0" y="45915"/>
                </a:moveTo>
                <a:lnTo>
                  <a:pt x="3608" y="28042"/>
                </a:lnTo>
                <a:lnTo>
                  <a:pt x="13448" y="13448"/>
                </a:lnTo>
                <a:lnTo>
                  <a:pt x="28042" y="3608"/>
                </a:lnTo>
                <a:lnTo>
                  <a:pt x="45914" y="0"/>
                </a:lnTo>
                <a:lnTo>
                  <a:pt x="2220834" y="0"/>
                </a:lnTo>
                <a:lnTo>
                  <a:pt x="2238706" y="3608"/>
                </a:lnTo>
                <a:lnTo>
                  <a:pt x="2253301" y="13448"/>
                </a:lnTo>
                <a:lnTo>
                  <a:pt x="2263141" y="28042"/>
                </a:lnTo>
                <a:lnTo>
                  <a:pt x="2266749" y="45915"/>
                </a:lnTo>
                <a:lnTo>
                  <a:pt x="2266749" y="718819"/>
                </a:lnTo>
                <a:lnTo>
                  <a:pt x="2263141" y="736692"/>
                </a:lnTo>
                <a:lnTo>
                  <a:pt x="2253301" y="751286"/>
                </a:lnTo>
                <a:lnTo>
                  <a:pt x="2238706" y="761126"/>
                </a:lnTo>
                <a:lnTo>
                  <a:pt x="2220834" y="764734"/>
                </a:lnTo>
                <a:lnTo>
                  <a:pt x="45914" y="764734"/>
                </a:lnTo>
                <a:lnTo>
                  <a:pt x="28042" y="761126"/>
                </a:lnTo>
                <a:lnTo>
                  <a:pt x="13448" y="751286"/>
                </a:lnTo>
                <a:lnTo>
                  <a:pt x="3608" y="736692"/>
                </a:lnTo>
                <a:lnTo>
                  <a:pt x="0" y="718819"/>
                </a:lnTo>
                <a:lnTo>
                  <a:pt x="0" y="4591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3286" y="2147570"/>
            <a:ext cx="14719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Training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3534" y="1130977"/>
            <a:ext cx="1250950" cy="375920"/>
          </a:xfrm>
          <a:custGeom>
            <a:avLst/>
            <a:gdLst/>
            <a:ahLst/>
            <a:cxnLst/>
            <a:rect l="l" t="t" r="r" b="b"/>
            <a:pathLst>
              <a:path w="1250950" h="375919">
                <a:moveTo>
                  <a:pt x="0" y="375342"/>
                </a:moveTo>
                <a:lnTo>
                  <a:pt x="125062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14404" y="1096317"/>
            <a:ext cx="123892" cy="113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3534" y="2110595"/>
            <a:ext cx="1408430" cy="233679"/>
          </a:xfrm>
          <a:custGeom>
            <a:avLst/>
            <a:gdLst/>
            <a:ahLst/>
            <a:cxnLst/>
            <a:rect l="l" t="t" r="r" b="b"/>
            <a:pathLst>
              <a:path w="1408429" h="233680">
                <a:moveTo>
                  <a:pt x="0" y="233212"/>
                </a:moveTo>
                <a:lnTo>
                  <a:pt x="140785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74587" y="2064835"/>
            <a:ext cx="121671" cy="116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3540" y="3166184"/>
            <a:ext cx="1395095" cy="60325"/>
          </a:xfrm>
          <a:custGeom>
            <a:avLst/>
            <a:gdLst/>
            <a:ahLst/>
            <a:cxnLst/>
            <a:rect l="l" t="t" r="r" b="b"/>
            <a:pathLst>
              <a:path w="1395095" h="60325">
                <a:moveTo>
                  <a:pt x="0" y="0"/>
                </a:moveTo>
                <a:lnTo>
                  <a:pt x="1394837" y="6003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65831" y="3164055"/>
            <a:ext cx="117727" cy="117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69471" y="4018184"/>
            <a:ext cx="1390650" cy="367665"/>
          </a:xfrm>
          <a:custGeom>
            <a:avLst/>
            <a:gdLst/>
            <a:ahLst/>
            <a:cxnLst/>
            <a:rect l="l" t="t" r="r" b="b"/>
            <a:pathLst>
              <a:path w="1390650" h="367664">
                <a:moveTo>
                  <a:pt x="0" y="0"/>
                </a:moveTo>
                <a:lnTo>
                  <a:pt x="1390094" y="36741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0428" y="4309207"/>
            <a:ext cx="123504" cy="114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3174" y="1005890"/>
            <a:ext cx="1191895" cy="1450975"/>
          </a:xfrm>
          <a:custGeom>
            <a:avLst/>
            <a:gdLst/>
            <a:ahLst/>
            <a:cxnLst/>
            <a:rect l="l" t="t" r="r" b="b"/>
            <a:pathLst>
              <a:path w="1191895" h="1450975">
                <a:moveTo>
                  <a:pt x="0" y="0"/>
                </a:moveTo>
                <a:lnTo>
                  <a:pt x="1191296" y="145054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87412" y="2355683"/>
            <a:ext cx="113055" cy="1202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5215" y="2106233"/>
            <a:ext cx="1172845" cy="512445"/>
          </a:xfrm>
          <a:custGeom>
            <a:avLst/>
            <a:gdLst/>
            <a:ahLst/>
            <a:cxnLst/>
            <a:rect l="l" t="t" r="r" b="b"/>
            <a:pathLst>
              <a:path w="1172845" h="512444">
                <a:moveTo>
                  <a:pt x="0" y="0"/>
                </a:moveTo>
                <a:lnTo>
                  <a:pt x="1172290" y="51219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76450" y="2532795"/>
            <a:ext cx="124146" cy="109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3167" y="2792345"/>
            <a:ext cx="1183640" cy="435609"/>
          </a:xfrm>
          <a:custGeom>
            <a:avLst/>
            <a:gdLst/>
            <a:ahLst/>
            <a:cxnLst/>
            <a:rect l="l" t="t" r="r" b="b"/>
            <a:pathLst>
              <a:path w="1183639" h="435610">
                <a:moveTo>
                  <a:pt x="0" y="435011"/>
                </a:moveTo>
                <a:lnTo>
                  <a:pt x="118363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6221" y="2763175"/>
            <a:ext cx="124245" cy="111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93165" y="2974643"/>
            <a:ext cx="1342390" cy="1417955"/>
          </a:xfrm>
          <a:custGeom>
            <a:avLst/>
            <a:gdLst/>
            <a:ahLst/>
            <a:cxnLst/>
            <a:rect l="l" t="t" r="r" b="b"/>
            <a:pathLst>
              <a:path w="1342390" h="1417954">
                <a:moveTo>
                  <a:pt x="0" y="1417591"/>
                </a:moveTo>
                <a:lnTo>
                  <a:pt x="134236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36702" y="2956338"/>
            <a:ext cx="116156" cy="1181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6" y="209553"/>
            <a:ext cx="52552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30" dirty="0" smtClean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1" spc="-130" smtClean="0">
                <a:solidFill>
                  <a:srgbClr val="000000"/>
                </a:solidFill>
                <a:latin typeface="Calibri"/>
                <a:cs typeface="Calibri"/>
              </a:rPr>
              <a:t>Multi</a:t>
            </a:r>
            <a:r>
              <a:rPr lang="en-US" sz="2800" b="1" spc="-13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30" smtClean="0">
                <a:solidFill>
                  <a:srgbClr val="000000"/>
                </a:solidFill>
                <a:latin typeface="Calibri"/>
                <a:cs typeface="Calibri"/>
              </a:rPr>
              <a:t>‐</a:t>
            </a:r>
            <a:r>
              <a:rPr lang="en-US" sz="2800" b="1" spc="-13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spc="-130" dirty="0" smtClean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1" spc="-130" smtClean="0">
                <a:solidFill>
                  <a:srgbClr val="000000"/>
                </a:solidFill>
                <a:latin typeface="Calibri"/>
                <a:cs typeface="Calibri"/>
              </a:rPr>
              <a:t>ore</a:t>
            </a:r>
            <a:r>
              <a:rPr sz="2800" b="1" spc="-1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1" spc="-5" smtClean="0">
                <a:solidFill>
                  <a:srgbClr val="000000"/>
                </a:solidFill>
                <a:latin typeface="Calibri"/>
                <a:cs typeface="Calibri"/>
              </a:rPr>
              <a:t>achines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721" y="1208580"/>
            <a:ext cx="2266950" cy="3059430"/>
          </a:xfrm>
          <a:custGeom>
            <a:avLst/>
            <a:gdLst/>
            <a:ahLst/>
            <a:cxnLst/>
            <a:rect l="l" t="t" r="r" b="b"/>
            <a:pathLst>
              <a:path w="2266950" h="3059429">
                <a:moveTo>
                  <a:pt x="2130653" y="0"/>
                </a:moveTo>
                <a:lnTo>
                  <a:pt x="136095" y="0"/>
                </a:lnTo>
                <a:lnTo>
                  <a:pt x="93079" y="6938"/>
                </a:lnTo>
                <a:lnTo>
                  <a:pt x="55719" y="26258"/>
                </a:lnTo>
                <a:lnTo>
                  <a:pt x="26258" y="55719"/>
                </a:lnTo>
                <a:lnTo>
                  <a:pt x="6938" y="93078"/>
                </a:lnTo>
                <a:lnTo>
                  <a:pt x="0" y="136095"/>
                </a:lnTo>
                <a:lnTo>
                  <a:pt x="0" y="2922842"/>
                </a:lnTo>
                <a:lnTo>
                  <a:pt x="6938" y="2965859"/>
                </a:lnTo>
                <a:lnTo>
                  <a:pt x="26258" y="3003219"/>
                </a:lnTo>
                <a:lnTo>
                  <a:pt x="55719" y="3032680"/>
                </a:lnTo>
                <a:lnTo>
                  <a:pt x="93079" y="3052000"/>
                </a:lnTo>
                <a:lnTo>
                  <a:pt x="136095" y="3058938"/>
                </a:lnTo>
                <a:lnTo>
                  <a:pt x="2130653" y="3058938"/>
                </a:lnTo>
                <a:lnTo>
                  <a:pt x="2173670" y="3052000"/>
                </a:lnTo>
                <a:lnTo>
                  <a:pt x="2211030" y="3032680"/>
                </a:lnTo>
                <a:lnTo>
                  <a:pt x="2240490" y="3003219"/>
                </a:lnTo>
                <a:lnTo>
                  <a:pt x="2259811" y="2965859"/>
                </a:lnTo>
                <a:lnTo>
                  <a:pt x="2266749" y="2922842"/>
                </a:lnTo>
                <a:lnTo>
                  <a:pt x="2266749" y="136095"/>
                </a:lnTo>
                <a:lnTo>
                  <a:pt x="2259811" y="93078"/>
                </a:lnTo>
                <a:lnTo>
                  <a:pt x="2240490" y="55719"/>
                </a:lnTo>
                <a:lnTo>
                  <a:pt x="2211030" y="26258"/>
                </a:lnTo>
                <a:lnTo>
                  <a:pt x="2173670" y="6938"/>
                </a:lnTo>
                <a:lnTo>
                  <a:pt x="213065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721" y="1208580"/>
            <a:ext cx="2266950" cy="3059430"/>
          </a:xfrm>
          <a:custGeom>
            <a:avLst/>
            <a:gdLst/>
            <a:ahLst/>
            <a:cxnLst/>
            <a:rect l="l" t="t" r="r" b="b"/>
            <a:pathLst>
              <a:path w="2266950" h="3059429">
                <a:moveTo>
                  <a:pt x="0" y="136095"/>
                </a:moveTo>
                <a:lnTo>
                  <a:pt x="6938" y="93079"/>
                </a:lnTo>
                <a:lnTo>
                  <a:pt x="26258" y="55719"/>
                </a:lnTo>
                <a:lnTo>
                  <a:pt x="55719" y="26258"/>
                </a:lnTo>
                <a:lnTo>
                  <a:pt x="93079" y="6938"/>
                </a:lnTo>
                <a:lnTo>
                  <a:pt x="136095" y="0"/>
                </a:lnTo>
                <a:lnTo>
                  <a:pt x="2130653" y="0"/>
                </a:lnTo>
                <a:lnTo>
                  <a:pt x="2173670" y="6938"/>
                </a:lnTo>
                <a:lnTo>
                  <a:pt x="2211030" y="26258"/>
                </a:lnTo>
                <a:lnTo>
                  <a:pt x="2240490" y="55719"/>
                </a:lnTo>
                <a:lnTo>
                  <a:pt x="2259811" y="93079"/>
                </a:lnTo>
                <a:lnTo>
                  <a:pt x="2266749" y="136095"/>
                </a:lnTo>
                <a:lnTo>
                  <a:pt x="2266749" y="2922842"/>
                </a:lnTo>
                <a:lnTo>
                  <a:pt x="2259811" y="2965859"/>
                </a:lnTo>
                <a:lnTo>
                  <a:pt x="2240490" y="3003218"/>
                </a:lnTo>
                <a:lnTo>
                  <a:pt x="2211030" y="3032679"/>
                </a:lnTo>
                <a:lnTo>
                  <a:pt x="2173670" y="3051999"/>
                </a:lnTo>
                <a:lnTo>
                  <a:pt x="2130653" y="3058938"/>
                </a:lnTo>
                <a:lnTo>
                  <a:pt x="136095" y="3058938"/>
                </a:lnTo>
                <a:lnTo>
                  <a:pt x="93079" y="3051999"/>
                </a:lnTo>
                <a:lnTo>
                  <a:pt x="55719" y="3032679"/>
                </a:lnTo>
                <a:lnTo>
                  <a:pt x="26258" y="3003218"/>
                </a:lnTo>
                <a:lnTo>
                  <a:pt x="6938" y="2965859"/>
                </a:lnTo>
                <a:lnTo>
                  <a:pt x="0" y="2922842"/>
                </a:lnTo>
                <a:lnTo>
                  <a:pt x="0" y="13609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783" y="1961443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2220834" y="0"/>
                </a:moveTo>
                <a:lnTo>
                  <a:pt x="45915" y="0"/>
                </a:lnTo>
                <a:lnTo>
                  <a:pt x="28042" y="3608"/>
                </a:lnTo>
                <a:lnTo>
                  <a:pt x="13448" y="13448"/>
                </a:lnTo>
                <a:lnTo>
                  <a:pt x="3608" y="28043"/>
                </a:lnTo>
                <a:lnTo>
                  <a:pt x="0" y="45915"/>
                </a:lnTo>
                <a:lnTo>
                  <a:pt x="0" y="718819"/>
                </a:lnTo>
                <a:lnTo>
                  <a:pt x="3608" y="736692"/>
                </a:lnTo>
                <a:lnTo>
                  <a:pt x="13448" y="751287"/>
                </a:lnTo>
                <a:lnTo>
                  <a:pt x="28042" y="761127"/>
                </a:lnTo>
                <a:lnTo>
                  <a:pt x="45915" y="764735"/>
                </a:lnTo>
                <a:lnTo>
                  <a:pt x="2220834" y="764735"/>
                </a:lnTo>
                <a:lnTo>
                  <a:pt x="2238706" y="761127"/>
                </a:lnTo>
                <a:lnTo>
                  <a:pt x="2253301" y="751287"/>
                </a:lnTo>
                <a:lnTo>
                  <a:pt x="2263141" y="736692"/>
                </a:lnTo>
                <a:lnTo>
                  <a:pt x="2266750" y="718819"/>
                </a:lnTo>
                <a:lnTo>
                  <a:pt x="2266750" y="45915"/>
                </a:lnTo>
                <a:lnTo>
                  <a:pt x="2263141" y="28043"/>
                </a:lnTo>
                <a:lnTo>
                  <a:pt x="2253301" y="13448"/>
                </a:lnTo>
                <a:lnTo>
                  <a:pt x="2238706" y="3608"/>
                </a:lnTo>
                <a:lnTo>
                  <a:pt x="2220834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783" y="1961443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0" y="45915"/>
                </a:moveTo>
                <a:lnTo>
                  <a:pt x="3608" y="28042"/>
                </a:lnTo>
                <a:lnTo>
                  <a:pt x="13448" y="13448"/>
                </a:lnTo>
                <a:lnTo>
                  <a:pt x="28042" y="3608"/>
                </a:lnTo>
                <a:lnTo>
                  <a:pt x="45914" y="0"/>
                </a:lnTo>
                <a:lnTo>
                  <a:pt x="2220834" y="0"/>
                </a:lnTo>
                <a:lnTo>
                  <a:pt x="2238706" y="3608"/>
                </a:lnTo>
                <a:lnTo>
                  <a:pt x="2253301" y="13448"/>
                </a:lnTo>
                <a:lnTo>
                  <a:pt x="2263141" y="28042"/>
                </a:lnTo>
                <a:lnTo>
                  <a:pt x="2266749" y="45915"/>
                </a:lnTo>
                <a:lnTo>
                  <a:pt x="2266749" y="718819"/>
                </a:lnTo>
                <a:lnTo>
                  <a:pt x="2263141" y="736692"/>
                </a:lnTo>
                <a:lnTo>
                  <a:pt x="2253301" y="751286"/>
                </a:lnTo>
                <a:lnTo>
                  <a:pt x="2238706" y="761126"/>
                </a:lnTo>
                <a:lnTo>
                  <a:pt x="2220834" y="764734"/>
                </a:lnTo>
                <a:lnTo>
                  <a:pt x="45914" y="764734"/>
                </a:lnTo>
                <a:lnTo>
                  <a:pt x="28042" y="761126"/>
                </a:lnTo>
                <a:lnTo>
                  <a:pt x="13448" y="751286"/>
                </a:lnTo>
                <a:lnTo>
                  <a:pt x="3608" y="736692"/>
                </a:lnTo>
                <a:lnTo>
                  <a:pt x="0" y="718819"/>
                </a:lnTo>
                <a:lnTo>
                  <a:pt x="0" y="4591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8392" y="4022171"/>
            <a:ext cx="840303" cy="740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50397" y="4719116"/>
            <a:ext cx="628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8387" y="2857292"/>
            <a:ext cx="840302" cy="740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0398" y="3576116"/>
            <a:ext cx="628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0434" y="1736171"/>
            <a:ext cx="840303" cy="740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88286" y="2433114"/>
            <a:ext cx="628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Core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68393" y="635825"/>
            <a:ext cx="840303" cy="740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50399" y="1366316"/>
            <a:ext cx="628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2831" y="2452370"/>
            <a:ext cx="203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Combine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6783" y="1123954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2220834" y="0"/>
                </a:moveTo>
                <a:lnTo>
                  <a:pt x="45915" y="0"/>
                </a:lnTo>
                <a:lnTo>
                  <a:pt x="28042" y="3608"/>
                </a:lnTo>
                <a:lnTo>
                  <a:pt x="13448" y="13447"/>
                </a:lnTo>
                <a:lnTo>
                  <a:pt x="3608" y="28042"/>
                </a:lnTo>
                <a:lnTo>
                  <a:pt x="0" y="45914"/>
                </a:lnTo>
                <a:lnTo>
                  <a:pt x="0" y="718818"/>
                </a:lnTo>
                <a:lnTo>
                  <a:pt x="3608" y="736690"/>
                </a:lnTo>
                <a:lnTo>
                  <a:pt x="13448" y="751285"/>
                </a:lnTo>
                <a:lnTo>
                  <a:pt x="28042" y="761125"/>
                </a:lnTo>
                <a:lnTo>
                  <a:pt x="45915" y="764734"/>
                </a:lnTo>
                <a:lnTo>
                  <a:pt x="2220834" y="764734"/>
                </a:lnTo>
                <a:lnTo>
                  <a:pt x="2238706" y="761125"/>
                </a:lnTo>
                <a:lnTo>
                  <a:pt x="2253301" y="751285"/>
                </a:lnTo>
                <a:lnTo>
                  <a:pt x="2263141" y="736690"/>
                </a:lnTo>
                <a:lnTo>
                  <a:pt x="2266750" y="718818"/>
                </a:lnTo>
                <a:lnTo>
                  <a:pt x="2266750" y="45914"/>
                </a:lnTo>
                <a:lnTo>
                  <a:pt x="2263141" y="28042"/>
                </a:lnTo>
                <a:lnTo>
                  <a:pt x="2253301" y="13447"/>
                </a:lnTo>
                <a:lnTo>
                  <a:pt x="2238706" y="3608"/>
                </a:lnTo>
                <a:lnTo>
                  <a:pt x="2220834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783" y="1123954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0" y="45915"/>
                </a:moveTo>
                <a:lnTo>
                  <a:pt x="3608" y="28042"/>
                </a:lnTo>
                <a:lnTo>
                  <a:pt x="13448" y="13448"/>
                </a:lnTo>
                <a:lnTo>
                  <a:pt x="28042" y="3608"/>
                </a:lnTo>
                <a:lnTo>
                  <a:pt x="45914" y="0"/>
                </a:lnTo>
                <a:lnTo>
                  <a:pt x="2220834" y="0"/>
                </a:lnTo>
                <a:lnTo>
                  <a:pt x="2238706" y="3608"/>
                </a:lnTo>
                <a:lnTo>
                  <a:pt x="2253301" y="13448"/>
                </a:lnTo>
                <a:lnTo>
                  <a:pt x="2263141" y="28042"/>
                </a:lnTo>
                <a:lnTo>
                  <a:pt x="2266749" y="45915"/>
                </a:lnTo>
                <a:lnTo>
                  <a:pt x="2266749" y="718819"/>
                </a:lnTo>
                <a:lnTo>
                  <a:pt x="2263141" y="736691"/>
                </a:lnTo>
                <a:lnTo>
                  <a:pt x="2253301" y="751286"/>
                </a:lnTo>
                <a:lnTo>
                  <a:pt x="2238706" y="761126"/>
                </a:lnTo>
                <a:lnTo>
                  <a:pt x="2220834" y="764734"/>
                </a:lnTo>
                <a:lnTo>
                  <a:pt x="45914" y="764734"/>
                </a:lnTo>
                <a:lnTo>
                  <a:pt x="28042" y="761126"/>
                </a:lnTo>
                <a:lnTo>
                  <a:pt x="13448" y="751286"/>
                </a:lnTo>
                <a:lnTo>
                  <a:pt x="3608" y="736691"/>
                </a:lnTo>
                <a:lnTo>
                  <a:pt x="0" y="718819"/>
                </a:lnTo>
                <a:lnTo>
                  <a:pt x="0" y="4591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783" y="3635818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2220834" y="0"/>
                </a:moveTo>
                <a:lnTo>
                  <a:pt x="45915" y="0"/>
                </a:lnTo>
                <a:lnTo>
                  <a:pt x="28042" y="3608"/>
                </a:lnTo>
                <a:lnTo>
                  <a:pt x="13448" y="13447"/>
                </a:lnTo>
                <a:lnTo>
                  <a:pt x="3608" y="28042"/>
                </a:lnTo>
                <a:lnTo>
                  <a:pt x="0" y="45914"/>
                </a:lnTo>
                <a:lnTo>
                  <a:pt x="0" y="718819"/>
                </a:lnTo>
                <a:lnTo>
                  <a:pt x="3608" y="736691"/>
                </a:lnTo>
                <a:lnTo>
                  <a:pt x="13448" y="751286"/>
                </a:lnTo>
                <a:lnTo>
                  <a:pt x="28042" y="761126"/>
                </a:lnTo>
                <a:lnTo>
                  <a:pt x="45915" y="764734"/>
                </a:lnTo>
                <a:lnTo>
                  <a:pt x="2220834" y="764734"/>
                </a:lnTo>
                <a:lnTo>
                  <a:pt x="2238706" y="761126"/>
                </a:lnTo>
                <a:lnTo>
                  <a:pt x="2253301" y="751286"/>
                </a:lnTo>
                <a:lnTo>
                  <a:pt x="2263141" y="736691"/>
                </a:lnTo>
                <a:lnTo>
                  <a:pt x="2266750" y="718819"/>
                </a:lnTo>
                <a:lnTo>
                  <a:pt x="2266750" y="45914"/>
                </a:lnTo>
                <a:lnTo>
                  <a:pt x="2263141" y="28042"/>
                </a:lnTo>
                <a:lnTo>
                  <a:pt x="2253301" y="13447"/>
                </a:lnTo>
                <a:lnTo>
                  <a:pt x="2238706" y="3608"/>
                </a:lnTo>
                <a:lnTo>
                  <a:pt x="2220834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783" y="3635818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0" y="45915"/>
                </a:moveTo>
                <a:lnTo>
                  <a:pt x="3608" y="28042"/>
                </a:lnTo>
                <a:lnTo>
                  <a:pt x="13448" y="13448"/>
                </a:lnTo>
                <a:lnTo>
                  <a:pt x="28042" y="3608"/>
                </a:lnTo>
                <a:lnTo>
                  <a:pt x="45914" y="0"/>
                </a:lnTo>
                <a:lnTo>
                  <a:pt x="2220834" y="0"/>
                </a:lnTo>
                <a:lnTo>
                  <a:pt x="2238706" y="3608"/>
                </a:lnTo>
                <a:lnTo>
                  <a:pt x="2253301" y="13448"/>
                </a:lnTo>
                <a:lnTo>
                  <a:pt x="2263141" y="28042"/>
                </a:lnTo>
                <a:lnTo>
                  <a:pt x="2266749" y="45915"/>
                </a:lnTo>
                <a:lnTo>
                  <a:pt x="2266749" y="718819"/>
                </a:lnTo>
                <a:lnTo>
                  <a:pt x="2263141" y="736691"/>
                </a:lnTo>
                <a:lnTo>
                  <a:pt x="2253301" y="751286"/>
                </a:lnTo>
                <a:lnTo>
                  <a:pt x="2238706" y="761126"/>
                </a:lnTo>
                <a:lnTo>
                  <a:pt x="2220834" y="764734"/>
                </a:lnTo>
                <a:lnTo>
                  <a:pt x="45914" y="764734"/>
                </a:lnTo>
                <a:lnTo>
                  <a:pt x="28042" y="761126"/>
                </a:lnTo>
                <a:lnTo>
                  <a:pt x="13448" y="751286"/>
                </a:lnTo>
                <a:lnTo>
                  <a:pt x="3608" y="736691"/>
                </a:lnTo>
                <a:lnTo>
                  <a:pt x="0" y="718819"/>
                </a:lnTo>
                <a:lnTo>
                  <a:pt x="0" y="4591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783" y="2783816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2220834" y="0"/>
                </a:moveTo>
                <a:lnTo>
                  <a:pt x="45915" y="0"/>
                </a:lnTo>
                <a:lnTo>
                  <a:pt x="28042" y="3608"/>
                </a:lnTo>
                <a:lnTo>
                  <a:pt x="13448" y="13448"/>
                </a:lnTo>
                <a:lnTo>
                  <a:pt x="3608" y="28043"/>
                </a:lnTo>
                <a:lnTo>
                  <a:pt x="0" y="45915"/>
                </a:lnTo>
                <a:lnTo>
                  <a:pt x="0" y="718819"/>
                </a:lnTo>
                <a:lnTo>
                  <a:pt x="3608" y="736692"/>
                </a:lnTo>
                <a:lnTo>
                  <a:pt x="13448" y="751287"/>
                </a:lnTo>
                <a:lnTo>
                  <a:pt x="28042" y="761127"/>
                </a:lnTo>
                <a:lnTo>
                  <a:pt x="45915" y="764735"/>
                </a:lnTo>
                <a:lnTo>
                  <a:pt x="2220834" y="764735"/>
                </a:lnTo>
                <a:lnTo>
                  <a:pt x="2238706" y="761127"/>
                </a:lnTo>
                <a:lnTo>
                  <a:pt x="2253301" y="751287"/>
                </a:lnTo>
                <a:lnTo>
                  <a:pt x="2263141" y="736692"/>
                </a:lnTo>
                <a:lnTo>
                  <a:pt x="2266750" y="718819"/>
                </a:lnTo>
                <a:lnTo>
                  <a:pt x="2266750" y="45915"/>
                </a:lnTo>
                <a:lnTo>
                  <a:pt x="2263141" y="28043"/>
                </a:lnTo>
                <a:lnTo>
                  <a:pt x="2253301" y="13448"/>
                </a:lnTo>
                <a:lnTo>
                  <a:pt x="2238706" y="3608"/>
                </a:lnTo>
                <a:lnTo>
                  <a:pt x="2220834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783" y="2783816"/>
            <a:ext cx="2266950" cy="765175"/>
          </a:xfrm>
          <a:custGeom>
            <a:avLst/>
            <a:gdLst/>
            <a:ahLst/>
            <a:cxnLst/>
            <a:rect l="l" t="t" r="r" b="b"/>
            <a:pathLst>
              <a:path w="2266950" h="765175">
                <a:moveTo>
                  <a:pt x="0" y="45915"/>
                </a:moveTo>
                <a:lnTo>
                  <a:pt x="3608" y="28042"/>
                </a:lnTo>
                <a:lnTo>
                  <a:pt x="13448" y="13448"/>
                </a:lnTo>
                <a:lnTo>
                  <a:pt x="28042" y="3608"/>
                </a:lnTo>
                <a:lnTo>
                  <a:pt x="45914" y="0"/>
                </a:lnTo>
                <a:lnTo>
                  <a:pt x="2220834" y="0"/>
                </a:lnTo>
                <a:lnTo>
                  <a:pt x="2238706" y="3608"/>
                </a:lnTo>
                <a:lnTo>
                  <a:pt x="2253301" y="13448"/>
                </a:lnTo>
                <a:lnTo>
                  <a:pt x="2263141" y="28042"/>
                </a:lnTo>
                <a:lnTo>
                  <a:pt x="2266749" y="45915"/>
                </a:lnTo>
                <a:lnTo>
                  <a:pt x="2266749" y="718819"/>
                </a:lnTo>
                <a:lnTo>
                  <a:pt x="2263141" y="736692"/>
                </a:lnTo>
                <a:lnTo>
                  <a:pt x="2253301" y="751286"/>
                </a:lnTo>
                <a:lnTo>
                  <a:pt x="2238706" y="761126"/>
                </a:lnTo>
                <a:lnTo>
                  <a:pt x="2220834" y="764734"/>
                </a:lnTo>
                <a:lnTo>
                  <a:pt x="45914" y="764734"/>
                </a:lnTo>
                <a:lnTo>
                  <a:pt x="28042" y="761126"/>
                </a:lnTo>
                <a:lnTo>
                  <a:pt x="13448" y="751286"/>
                </a:lnTo>
                <a:lnTo>
                  <a:pt x="3608" y="736692"/>
                </a:lnTo>
                <a:lnTo>
                  <a:pt x="0" y="718819"/>
                </a:lnTo>
                <a:lnTo>
                  <a:pt x="0" y="45915"/>
                </a:lnTo>
                <a:close/>
              </a:path>
            </a:pathLst>
          </a:custGeom>
          <a:ln w="25399">
            <a:solidFill>
              <a:srgbClr val="66A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3286" y="2147570"/>
            <a:ext cx="14719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Training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63534" y="1130977"/>
            <a:ext cx="1250950" cy="375920"/>
          </a:xfrm>
          <a:custGeom>
            <a:avLst/>
            <a:gdLst/>
            <a:ahLst/>
            <a:cxnLst/>
            <a:rect l="l" t="t" r="r" b="b"/>
            <a:pathLst>
              <a:path w="1250950" h="375919">
                <a:moveTo>
                  <a:pt x="0" y="375342"/>
                </a:moveTo>
                <a:lnTo>
                  <a:pt x="125062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14404" y="1096317"/>
            <a:ext cx="123892" cy="113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63534" y="2110595"/>
            <a:ext cx="1408430" cy="233679"/>
          </a:xfrm>
          <a:custGeom>
            <a:avLst/>
            <a:gdLst/>
            <a:ahLst/>
            <a:cxnLst/>
            <a:rect l="l" t="t" r="r" b="b"/>
            <a:pathLst>
              <a:path w="1408429" h="233680">
                <a:moveTo>
                  <a:pt x="0" y="233212"/>
                </a:moveTo>
                <a:lnTo>
                  <a:pt x="140785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74587" y="2064835"/>
            <a:ext cx="121671" cy="116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3540" y="3166184"/>
            <a:ext cx="1395095" cy="60325"/>
          </a:xfrm>
          <a:custGeom>
            <a:avLst/>
            <a:gdLst/>
            <a:ahLst/>
            <a:cxnLst/>
            <a:rect l="l" t="t" r="r" b="b"/>
            <a:pathLst>
              <a:path w="1395095" h="60325">
                <a:moveTo>
                  <a:pt x="0" y="0"/>
                </a:moveTo>
                <a:lnTo>
                  <a:pt x="1394837" y="6003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65831" y="3164055"/>
            <a:ext cx="117727" cy="117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69471" y="4018184"/>
            <a:ext cx="1390650" cy="367665"/>
          </a:xfrm>
          <a:custGeom>
            <a:avLst/>
            <a:gdLst/>
            <a:ahLst/>
            <a:cxnLst/>
            <a:rect l="l" t="t" r="r" b="b"/>
            <a:pathLst>
              <a:path w="1390650" h="367664">
                <a:moveTo>
                  <a:pt x="0" y="0"/>
                </a:moveTo>
                <a:lnTo>
                  <a:pt x="1390094" y="36741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0428" y="4309207"/>
            <a:ext cx="123504" cy="114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93174" y="1005890"/>
            <a:ext cx="1191895" cy="1450975"/>
          </a:xfrm>
          <a:custGeom>
            <a:avLst/>
            <a:gdLst/>
            <a:ahLst/>
            <a:cxnLst/>
            <a:rect l="l" t="t" r="r" b="b"/>
            <a:pathLst>
              <a:path w="1191895" h="1450975">
                <a:moveTo>
                  <a:pt x="0" y="0"/>
                </a:moveTo>
                <a:lnTo>
                  <a:pt x="1191296" y="145054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87412" y="2355683"/>
            <a:ext cx="113055" cy="1202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5215" y="2106233"/>
            <a:ext cx="1172845" cy="512445"/>
          </a:xfrm>
          <a:custGeom>
            <a:avLst/>
            <a:gdLst/>
            <a:ahLst/>
            <a:cxnLst/>
            <a:rect l="l" t="t" r="r" b="b"/>
            <a:pathLst>
              <a:path w="1172845" h="512444">
                <a:moveTo>
                  <a:pt x="0" y="0"/>
                </a:moveTo>
                <a:lnTo>
                  <a:pt x="1172290" y="51219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76450" y="2532795"/>
            <a:ext cx="124146" cy="109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93167" y="2792345"/>
            <a:ext cx="1183640" cy="435609"/>
          </a:xfrm>
          <a:custGeom>
            <a:avLst/>
            <a:gdLst/>
            <a:ahLst/>
            <a:cxnLst/>
            <a:rect l="l" t="t" r="r" b="b"/>
            <a:pathLst>
              <a:path w="1183639" h="435610">
                <a:moveTo>
                  <a:pt x="0" y="435011"/>
                </a:moveTo>
                <a:lnTo>
                  <a:pt x="118363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6221" y="2763175"/>
            <a:ext cx="124245" cy="111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93165" y="2974643"/>
            <a:ext cx="1342390" cy="1417955"/>
          </a:xfrm>
          <a:custGeom>
            <a:avLst/>
            <a:gdLst/>
            <a:ahLst/>
            <a:cxnLst/>
            <a:rect l="l" t="t" r="r" b="b"/>
            <a:pathLst>
              <a:path w="1342390" h="1417954">
                <a:moveTo>
                  <a:pt x="0" y="1417591"/>
                </a:moveTo>
                <a:lnTo>
                  <a:pt x="134236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36702" y="2956338"/>
            <a:ext cx="116156" cy="1181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esktop\Presentation\final ppt\sgdvsbg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04952"/>
            <a:ext cx="5708142" cy="2828925"/>
          </a:xfrm>
          <a:prstGeom prst="rect">
            <a:avLst/>
          </a:prstGeom>
          <a:noFill/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00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	Relative Representation of Convergence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9385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183880" cy="2912364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Plotting and Graphical comparison of Algorithms’ output over various datasets and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them.</a:t>
            </a:r>
          </a:p>
          <a:p>
            <a:r>
              <a:rPr lang="en-US" sz="2000" dirty="0" smtClean="0"/>
              <a:t>Algorithm Improval that may rapidise convergence to global minimum for </a:t>
            </a:r>
            <a:r>
              <a:rPr lang="en-US" sz="2000" i="1" dirty="0" smtClean="0"/>
              <a:t>Stochastic and Mini-Batch Gradient Descent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Research Paper after ample analysis.</a:t>
            </a:r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533400" y="590550"/>
            <a:ext cx="609600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/>
                <a:ea typeface="+mj-ea"/>
                <a:cs typeface="Calibri"/>
              </a:rPr>
              <a:t>	Future Goals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/>
              <a:ea typeface="+mj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              THANK YOU 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4495800" y="112395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0" y="1276350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33700" y="139065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982494" y="138985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609600" y="1581150"/>
            <a:ext cx="3352800" cy="457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Unsupervised Learning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5029200" y="1581150"/>
            <a:ext cx="3048000" cy="457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0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Supervised Learning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038600" y="2800350"/>
            <a:ext cx="2057400" cy="457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Classification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1295400" y="2800350"/>
            <a:ext cx="2057400" cy="457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Clustering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400800" y="2800350"/>
            <a:ext cx="2057400" cy="457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R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egression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181600" y="241935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943100" y="238125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400800" y="226695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430294" y="253285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5068094" y="253285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52800" y="590550"/>
            <a:ext cx="2604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400" dirty="0" smtClean="0"/>
              <a:t>Machine Learning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438150"/>
            <a:ext cx="8183880" cy="788670"/>
          </a:xfrm>
        </p:spPr>
        <p:txBody>
          <a:bodyPr>
            <a:normAutofit/>
          </a:bodyPr>
          <a:lstStyle/>
          <a:p>
            <a:r>
              <a:rPr lang="en-US" sz="2800" b="1" spc="-5" dirty="0" smtClean="0">
                <a:solidFill>
                  <a:srgbClr val="000000"/>
                </a:solidFill>
              </a:rPr>
              <a:t> </a:t>
            </a:r>
            <a:r>
              <a:rPr lang="en-US" sz="2800" spc="-5" dirty="0" smtClean="0">
                <a:solidFill>
                  <a:srgbClr val="000000"/>
                </a:solidFill>
              </a:rPr>
              <a:t>Large Scale Classification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183880" cy="31409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When the number of samples or input values turns out to be plethoric, one needs to incline towards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Large Scale Classification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2000" y="666751"/>
            <a:ext cx="2819400" cy="430887"/>
          </a:xfrm>
        </p:spPr>
        <p:txBody>
          <a:bodyPr>
            <a:normAutofit/>
          </a:bodyPr>
          <a:lstStyle/>
          <a:p>
            <a:r>
              <a:rPr lang="en-US" sz="2800" b="1" spc="-5" dirty="0" smtClean="0">
                <a:solidFill>
                  <a:srgbClr val="000000"/>
                </a:solidFill>
              </a:rPr>
              <a:t> Advantages </a:t>
            </a:r>
            <a:endParaRPr lang="en-US" sz="2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33550"/>
            <a:ext cx="6400800" cy="326243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Understands non-linearity in the data and generates a function mapping input to output.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Improves speed and accuracy.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Ensures better profiling of customers to understand their needs.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Helps serve customers better and reduce attrition.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877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7145" y="2111434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24864" y="2150527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0" y="0"/>
                </a:moveTo>
                <a:lnTo>
                  <a:pt x="429767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5800" y="2193289"/>
            <a:ext cx="3962400" cy="13773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lang="en-US" sz="4400" spc="-5" dirty="0" smtClean="0">
                <a:solidFill>
                  <a:srgbClr val="404040"/>
                </a:solidFill>
                <a:latin typeface="Calibri"/>
                <a:cs typeface="Calibri"/>
              </a:rPr>
              <a:t>Existing Algorithms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143000" y="397764"/>
            <a:ext cx="7543800" cy="13824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spc="-5" smtClean="0"/>
              <a:t>Large </a:t>
            </a:r>
            <a:r>
              <a:rPr lang="en-US" spc="-5" dirty="0" smtClean="0"/>
              <a:t>S</a:t>
            </a:r>
            <a:r>
              <a:rPr spc="-5" smtClean="0"/>
              <a:t>cale </a:t>
            </a:r>
            <a:endParaRPr lang="en-US" spc="-5" dirty="0" smtClean="0"/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M</a:t>
            </a:r>
            <a:r>
              <a:rPr spc="-5" smtClean="0"/>
              <a:t>achine</a:t>
            </a:r>
            <a:r>
              <a:rPr spc="-40" smtClean="0"/>
              <a:t> </a:t>
            </a:r>
            <a:r>
              <a:rPr lang="en-US" spc="-5" dirty="0" smtClean="0"/>
              <a:t>L</a:t>
            </a:r>
            <a:r>
              <a:rPr spc="-5" smtClean="0"/>
              <a:t>earning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7145" y="2111434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24864" y="2150527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0" y="0"/>
                </a:moveTo>
                <a:lnTo>
                  <a:pt x="429767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5800" y="2193289"/>
            <a:ext cx="3962400" cy="13773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sz="4400" spc="-5">
                <a:solidFill>
                  <a:srgbClr val="404040"/>
                </a:solidFill>
                <a:latin typeface="Calibri"/>
                <a:cs typeface="Calibri"/>
              </a:rPr>
              <a:t>Stochastic  </a:t>
            </a:r>
            <a:r>
              <a:rPr lang="en-US" sz="4400" spc="-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4400" spc="-5" smtClean="0">
                <a:solidFill>
                  <a:srgbClr val="404040"/>
                </a:solidFill>
                <a:latin typeface="Calibri"/>
                <a:cs typeface="Calibri"/>
              </a:rPr>
              <a:t>radient</a:t>
            </a:r>
            <a:r>
              <a:rPr sz="4400" spc="-35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44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4400" spc="-5" smtClean="0">
                <a:solidFill>
                  <a:srgbClr val="404040"/>
                </a:solidFill>
                <a:latin typeface="Calibri"/>
                <a:cs typeface="Calibri"/>
              </a:rPr>
              <a:t>escent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143000" y="397764"/>
            <a:ext cx="7543800" cy="13824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spc="-5" smtClean="0"/>
              <a:t>Large </a:t>
            </a:r>
            <a:r>
              <a:rPr lang="en-US" spc="-5" dirty="0" smtClean="0"/>
              <a:t>S</a:t>
            </a:r>
            <a:r>
              <a:rPr spc="-5" smtClean="0"/>
              <a:t>cale </a:t>
            </a:r>
            <a:endParaRPr lang="en-US" spc="-5" dirty="0" smtClean="0"/>
          </a:p>
          <a:p>
            <a:pPr marL="3655695" marR="5080">
              <a:lnSpc>
                <a:spcPts val="4400"/>
              </a:lnSpc>
              <a:spcBef>
                <a:spcPts val="980"/>
              </a:spcBef>
              <a:buNone/>
            </a:pPr>
            <a:r>
              <a:rPr lang="en-US" spc="-5" dirty="0" smtClean="0"/>
              <a:t>M</a:t>
            </a:r>
            <a:r>
              <a:rPr spc="-5" smtClean="0"/>
              <a:t>achine</a:t>
            </a:r>
            <a:r>
              <a:rPr spc="-40" smtClean="0"/>
              <a:t> </a:t>
            </a:r>
            <a:r>
              <a:rPr lang="en-US" spc="-5" dirty="0" smtClean="0"/>
              <a:t>L</a:t>
            </a:r>
            <a:r>
              <a:rPr spc="-5" smtClean="0"/>
              <a:t>earning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6" y="1581152"/>
            <a:ext cx="3535577" cy="271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6934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Linear </a:t>
            </a:r>
            <a:r>
              <a:rPr sz="2800" b="1" spc="-5" dirty="0">
                <a:solidFill>
                  <a:srgbClr val="000000"/>
                </a:solidFill>
                <a:latin typeface="Calibri"/>
                <a:cs typeface="Calibri"/>
              </a:rPr>
              <a:t>regression with </a:t>
            </a:r>
            <a:r>
              <a:rPr sz="2800" b="1" spc="-5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  <a:r>
              <a:rPr sz="2800" b="1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5" smtClean="0">
                <a:solidFill>
                  <a:srgbClr val="000000"/>
                </a:solidFill>
                <a:latin typeface="Calibri"/>
                <a:cs typeface="Calibri"/>
              </a:rPr>
              <a:t>descent</a:t>
            </a:r>
            <a:r>
              <a:rPr lang="en-US" sz="2800" b="1" spc="-5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800" b="1" spc="-5" dirty="0" smtClean="0">
                <a:solidFill>
                  <a:srgbClr val="000000"/>
                </a:solidFill>
                <a:latin typeface="Calibri"/>
                <a:cs typeface="Calibri"/>
              </a:rPr>
            </a:b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739937"/>
            <a:ext cx="1783080" cy="727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1534585"/>
            <a:ext cx="3912868" cy="693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5156" y="2261022"/>
            <a:ext cx="1067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Repeat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646" y="3353222"/>
            <a:ext cx="12312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548" y="3353222"/>
            <a:ext cx="1181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156" y="3721522"/>
            <a:ext cx="1212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6626" y="2629553"/>
            <a:ext cx="4095748" cy="693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8377" y="3468309"/>
            <a:ext cx="1293495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33353"/>
            <a:ext cx="6477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Linear </a:t>
            </a:r>
            <a:r>
              <a:rPr sz="2800" b="1" spc="-5" dirty="0">
                <a:solidFill>
                  <a:srgbClr val="000000"/>
                </a:solidFill>
                <a:latin typeface="Calibri"/>
                <a:cs typeface="Calibri"/>
              </a:rPr>
              <a:t>regression with gradient</a:t>
            </a:r>
            <a:r>
              <a:rPr sz="28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Calibri"/>
                <a:cs typeface="Calibri"/>
              </a:rPr>
              <a:t>descent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739937"/>
            <a:ext cx="1783080" cy="727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1428753"/>
            <a:ext cx="3581400" cy="3061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156" y="2261022"/>
            <a:ext cx="1067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Repeat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646" y="3353222"/>
            <a:ext cx="12312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548" y="3353222"/>
            <a:ext cx="1181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156" y="3721522"/>
            <a:ext cx="1212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6626" y="2629553"/>
            <a:ext cx="4095748" cy="693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8377" y="3468309"/>
            <a:ext cx="1293495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1534585"/>
            <a:ext cx="3912868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9238" y="2625120"/>
            <a:ext cx="293370" cy="7620"/>
          </a:xfrm>
          <a:custGeom>
            <a:avLst/>
            <a:gdLst/>
            <a:ahLst/>
            <a:cxnLst/>
            <a:rect l="l" t="t" r="r" b="b"/>
            <a:pathLst>
              <a:path w="293370" h="7619">
                <a:moveTo>
                  <a:pt x="7199" y="7200"/>
                </a:moveTo>
                <a:lnTo>
                  <a:pt x="0" y="7200"/>
                </a:lnTo>
                <a:lnTo>
                  <a:pt x="0" y="7200"/>
                </a:lnTo>
                <a:lnTo>
                  <a:pt x="293039" y="7200"/>
                </a:lnTo>
                <a:lnTo>
                  <a:pt x="293039" y="0"/>
                </a:lnTo>
                <a:lnTo>
                  <a:pt x="285839" y="0"/>
                </a:lnTo>
                <a:lnTo>
                  <a:pt x="278639" y="0"/>
                </a:lnTo>
                <a:lnTo>
                  <a:pt x="271799" y="0"/>
                </a:lnTo>
                <a:lnTo>
                  <a:pt x="257399" y="0"/>
                </a:lnTo>
                <a:lnTo>
                  <a:pt x="242639" y="0"/>
                </a:lnTo>
              </a:path>
            </a:pathLst>
          </a:custGeom>
          <a:ln w="2857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7749" y="2553594"/>
            <a:ext cx="143056" cy="193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3964" y="2031483"/>
            <a:ext cx="1029335" cy="694055"/>
          </a:xfrm>
          <a:custGeom>
            <a:avLst/>
            <a:gdLst/>
            <a:ahLst/>
            <a:cxnLst/>
            <a:rect l="l" t="t" r="r" b="b"/>
            <a:pathLst>
              <a:path w="1029334" h="694055">
                <a:moveTo>
                  <a:pt x="1029239" y="615239"/>
                </a:moveTo>
                <a:lnTo>
                  <a:pt x="1022759" y="615239"/>
                </a:lnTo>
                <a:lnTo>
                  <a:pt x="1015559" y="622439"/>
                </a:lnTo>
                <a:lnTo>
                  <a:pt x="1007999" y="629279"/>
                </a:lnTo>
                <a:lnTo>
                  <a:pt x="1000799" y="629279"/>
                </a:lnTo>
                <a:lnTo>
                  <a:pt x="993599" y="636479"/>
                </a:lnTo>
                <a:lnTo>
                  <a:pt x="979559" y="643679"/>
                </a:lnTo>
                <a:lnTo>
                  <a:pt x="972359" y="650879"/>
                </a:lnTo>
                <a:lnTo>
                  <a:pt x="957959" y="658079"/>
                </a:lnTo>
                <a:lnTo>
                  <a:pt x="950759" y="665279"/>
                </a:lnTo>
                <a:lnTo>
                  <a:pt x="936719" y="672119"/>
                </a:lnTo>
                <a:lnTo>
                  <a:pt x="929519" y="672119"/>
                </a:lnTo>
                <a:lnTo>
                  <a:pt x="922319" y="679319"/>
                </a:lnTo>
                <a:lnTo>
                  <a:pt x="914759" y="679319"/>
                </a:lnTo>
                <a:lnTo>
                  <a:pt x="908279" y="686879"/>
                </a:lnTo>
                <a:lnTo>
                  <a:pt x="901079" y="686879"/>
                </a:lnTo>
                <a:lnTo>
                  <a:pt x="893879" y="686879"/>
                </a:lnTo>
                <a:lnTo>
                  <a:pt x="886319" y="693719"/>
                </a:lnTo>
                <a:lnTo>
                  <a:pt x="829439" y="693719"/>
                </a:lnTo>
                <a:lnTo>
                  <a:pt x="822239" y="686879"/>
                </a:lnTo>
                <a:lnTo>
                  <a:pt x="815039" y="686879"/>
                </a:lnTo>
                <a:lnTo>
                  <a:pt x="807839" y="679319"/>
                </a:lnTo>
                <a:lnTo>
                  <a:pt x="800999" y="679319"/>
                </a:lnTo>
                <a:lnTo>
                  <a:pt x="793799" y="672119"/>
                </a:lnTo>
                <a:lnTo>
                  <a:pt x="779399" y="665279"/>
                </a:lnTo>
                <a:lnTo>
                  <a:pt x="765359" y="665279"/>
                </a:lnTo>
                <a:lnTo>
                  <a:pt x="750959" y="658079"/>
                </a:lnTo>
                <a:lnTo>
                  <a:pt x="736199" y="658079"/>
                </a:lnTo>
                <a:lnTo>
                  <a:pt x="722519" y="650879"/>
                </a:lnTo>
                <a:lnTo>
                  <a:pt x="700559" y="643679"/>
                </a:lnTo>
                <a:lnTo>
                  <a:pt x="686519" y="636479"/>
                </a:lnTo>
                <a:lnTo>
                  <a:pt x="672119" y="629279"/>
                </a:lnTo>
                <a:lnTo>
                  <a:pt x="657719" y="629279"/>
                </a:lnTo>
                <a:lnTo>
                  <a:pt x="643679" y="622439"/>
                </a:lnTo>
                <a:lnTo>
                  <a:pt x="636479" y="615239"/>
                </a:lnTo>
                <a:lnTo>
                  <a:pt x="622079" y="608039"/>
                </a:lnTo>
                <a:lnTo>
                  <a:pt x="608039" y="593639"/>
                </a:lnTo>
                <a:lnTo>
                  <a:pt x="600839" y="586439"/>
                </a:lnTo>
                <a:lnTo>
                  <a:pt x="593279" y="579599"/>
                </a:lnTo>
                <a:lnTo>
                  <a:pt x="579599" y="572399"/>
                </a:lnTo>
                <a:lnTo>
                  <a:pt x="572399" y="565199"/>
                </a:lnTo>
                <a:lnTo>
                  <a:pt x="564839" y="557999"/>
                </a:lnTo>
                <a:lnTo>
                  <a:pt x="550439" y="550799"/>
                </a:lnTo>
                <a:lnTo>
                  <a:pt x="543599" y="543959"/>
                </a:lnTo>
                <a:lnTo>
                  <a:pt x="536399" y="536399"/>
                </a:lnTo>
                <a:lnTo>
                  <a:pt x="521999" y="521999"/>
                </a:lnTo>
                <a:lnTo>
                  <a:pt x="514799" y="515159"/>
                </a:lnTo>
                <a:lnTo>
                  <a:pt x="500759" y="507959"/>
                </a:lnTo>
                <a:lnTo>
                  <a:pt x="493559" y="493559"/>
                </a:lnTo>
                <a:lnTo>
                  <a:pt x="479159" y="486359"/>
                </a:lnTo>
                <a:lnTo>
                  <a:pt x="465119" y="479159"/>
                </a:lnTo>
                <a:lnTo>
                  <a:pt x="450719" y="472319"/>
                </a:lnTo>
                <a:lnTo>
                  <a:pt x="436679" y="457919"/>
                </a:lnTo>
                <a:lnTo>
                  <a:pt x="422279" y="450719"/>
                </a:lnTo>
                <a:lnTo>
                  <a:pt x="407519" y="443520"/>
                </a:lnTo>
                <a:lnTo>
                  <a:pt x="393479" y="436320"/>
                </a:lnTo>
                <a:lnTo>
                  <a:pt x="379079" y="422280"/>
                </a:lnTo>
                <a:lnTo>
                  <a:pt x="364679" y="415080"/>
                </a:lnTo>
                <a:lnTo>
                  <a:pt x="357839" y="407879"/>
                </a:lnTo>
                <a:lnTo>
                  <a:pt x="343439" y="393480"/>
                </a:lnTo>
                <a:lnTo>
                  <a:pt x="329039" y="386639"/>
                </a:lnTo>
                <a:lnTo>
                  <a:pt x="314999" y="372240"/>
                </a:lnTo>
                <a:lnTo>
                  <a:pt x="300599" y="364680"/>
                </a:lnTo>
                <a:lnTo>
                  <a:pt x="293039" y="351000"/>
                </a:lnTo>
                <a:lnTo>
                  <a:pt x="279359" y="336239"/>
                </a:lnTo>
                <a:lnTo>
                  <a:pt x="264599" y="321840"/>
                </a:lnTo>
                <a:lnTo>
                  <a:pt x="257399" y="314640"/>
                </a:lnTo>
                <a:lnTo>
                  <a:pt x="243359" y="300600"/>
                </a:lnTo>
                <a:lnTo>
                  <a:pt x="236159" y="286199"/>
                </a:lnTo>
                <a:lnTo>
                  <a:pt x="228959" y="278999"/>
                </a:lnTo>
                <a:lnTo>
                  <a:pt x="214919" y="264959"/>
                </a:lnTo>
                <a:lnTo>
                  <a:pt x="207719" y="257760"/>
                </a:lnTo>
                <a:lnTo>
                  <a:pt x="200519" y="243359"/>
                </a:lnTo>
                <a:lnTo>
                  <a:pt x="193319" y="236159"/>
                </a:lnTo>
                <a:lnTo>
                  <a:pt x="179279" y="222119"/>
                </a:lnTo>
                <a:lnTo>
                  <a:pt x="172079" y="214559"/>
                </a:lnTo>
                <a:lnTo>
                  <a:pt x="164879" y="207359"/>
                </a:lnTo>
                <a:lnTo>
                  <a:pt x="157679" y="192960"/>
                </a:lnTo>
                <a:lnTo>
                  <a:pt x="143639" y="186119"/>
                </a:lnTo>
                <a:lnTo>
                  <a:pt x="136439" y="178920"/>
                </a:lnTo>
                <a:lnTo>
                  <a:pt x="129239" y="164519"/>
                </a:lnTo>
                <a:lnTo>
                  <a:pt x="121679" y="157319"/>
                </a:lnTo>
                <a:lnTo>
                  <a:pt x="114479" y="150120"/>
                </a:lnTo>
                <a:lnTo>
                  <a:pt x="107279" y="142920"/>
                </a:lnTo>
                <a:lnTo>
                  <a:pt x="100799" y="136080"/>
                </a:lnTo>
                <a:lnTo>
                  <a:pt x="93239" y="128880"/>
                </a:lnTo>
                <a:lnTo>
                  <a:pt x="86039" y="121679"/>
                </a:lnTo>
                <a:lnTo>
                  <a:pt x="78839" y="107280"/>
                </a:lnTo>
                <a:lnTo>
                  <a:pt x="71639" y="100080"/>
                </a:lnTo>
                <a:lnTo>
                  <a:pt x="71639" y="93239"/>
                </a:lnTo>
                <a:lnTo>
                  <a:pt x="64799" y="86040"/>
                </a:lnTo>
                <a:lnTo>
                  <a:pt x="57599" y="78480"/>
                </a:lnTo>
                <a:lnTo>
                  <a:pt x="57599" y="71640"/>
                </a:lnTo>
                <a:lnTo>
                  <a:pt x="50399" y="64440"/>
                </a:lnTo>
                <a:lnTo>
                  <a:pt x="43199" y="57600"/>
                </a:lnTo>
                <a:lnTo>
                  <a:pt x="43199" y="50400"/>
                </a:lnTo>
                <a:lnTo>
                  <a:pt x="35999" y="42840"/>
                </a:lnTo>
                <a:lnTo>
                  <a:pt x="35999" y="35640"/>
                </a:lnTo>
                <a:lnTo>
                  <a:pt x="29159" y="28800"/>
                </a:lnTo>
                <a:lnTo>
                  <a:pt x="29159" y="21600"/>
                </a:lnTo>
                <a:lnTo>
                  <a:pt x="21959" y="14760"/>
                </a:lnTo>
                <a:lnTo>
                  <a:pt x="14759" y="7200"/>
                </a:lnTo>
                <a:lnTo>
                  <a:pt x="7559" y="7200"/>
                </a:lnTo>
                <a:lnTo>
                  <a:pt x="7559" y="0"/>
                </a:lnTo>
                <a:lnTo>
                  <a:pt x="0" y="7200"/>
                </a:lnTo>
              </a:path>
            </a:pathLst>
          </a:custGeom>
          <a:ln w="2857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1838" y="1953003"/>
            <a:ext cx="228600" cy="186055"/>
          </a:xfrm>
          <a:custGeom>
            <a:avLst/>
            <a:gdLst/>
            <a:ahLst/>
            <a:cxnLst/>
            <a:rect l="l" t="t" r="r" b="b"/>
            <a:pathLst>
              <a:path w="228600" h="186055">
                <a:moveTo>
                  <a:pt x="0" y="178559"/>
                </a:moveTo>
                <a:lnTo>
                  <a:pt x="0" y="185759"/>
                </a:lnTo>
                <a:lnTo>
                  <a:pt x="0" y="178559"/>
                </a:lnTo>
                <a:lnTo>
                  <a:pt x="0" y="171719"/>
                </a:lnTo>
                <a:lnTo>
                  <a:pt x="6479" y="164519"/>
                </a:lnTo>
                <a:lnTo>
                  <a:pt x="13679" y="156959"/>
                </a:lnTo>
                <a:lnTo>
                  <a:pt x="21239" y="142919"/>
                </a:lnTo>
                <a:lnTo>
                  <a:pt x="35639" y="128879"/>
                </a:lnTo>
                <a:lnTo>
                  <a:pt x="42119" y="114120"/>
                </a:lnTo>
                <a:lnTo>
                  <a:pt x="49679" y="93240"/>
                </a:lnTo>
                <a:lnTo>
                  <a:pt x="49679" y="78479"/>
                </a:lnTo>
                <a:lnTo>
                  <a:pt x="56879" y="64079"/>
                </a:lnTo>
                <a:lnTo>
                  <a:pt x="64079" y="50039"/>
                </a:lnTo>
                <a:lnTo>
                  <a:pt x="64079" y="42840"/>
                </a:lnTo>
                <a:lnTo>
                  <a:pt x="71279" y="28439"/>
                </a:lnTo>
                <a:lnTo>
                  <a:pt x="71279" y="21239"/>
                </a:lnTo>
                <a:lnTo>
                  <a:pt x="78119" y="14040"/>
                </a:lnTo>
                <a:lnTo>
                  <a:pt x="85319" y="7199"/>
                </a:lnTo>
                <a:lnTo>
                  <a:pt x="92519" y="7199"/>
                </a:lnTo>
                <a:lnTo>
                  <a:pt x="99719" y="7199"/>
                </a:lnTo>
                <a:lnTo>
                  <a:pt x="106919" y="0"/>
                </a:lnTo>
                <a:lnTo>
                  <a:pt x="120959" y="0"/>
                </a:lnTo>
                <a:lnTo>
                  <a:pt x="128159" y="7199"/>
                </a:lnTo>
                <a:lnTo>
                  <a:pt x="142919" y="14040"/>
                </a:lnTo>
                <a:lnTo>
                  <a:pt x="149399" y="21239"/>
                </a:lnTo>
                <a:lnTo>
                  <a:pt x="163799" y="28439"/>
                </a:lnTo>
                <a:lnTo>
                  <a:pt x="178559" y="42840"/>
                </a:lnTo>
                <a:lnTo>
                  <a:pt x="192599" y="50039"/>
                </a:lnTo>
                <a:lnTo>
                  <a:pt x="199799" y="57239"/>
                </a:lnTo>
                <a:lnTo>
                  <a:pt x="214199" y="57239"/>
                </a:lnTo>
                <a:lnTo>
                  <a:pt x="221399" y="64079"/>
                </a:lnTo>
                <a:lnTo>
                  <a:pt x="228239" y="71279"/>
                </a:lnTo>
                <a:lnTo>
                  <a:pt x="221399" y="78479"/>
                </a:lnTo>
                <a:lnTo>
                  <a:pt x="214199" y="78479"/>
                </a:lnTo>
              </a:path>
            </a:pathLst>
          </a:custGeom>
          <a:ln w="2857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10549" y="2539194"/>
            <a:ext cx="464536" cy="271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</TotalTime>
  <Words>544</Words>
  <Application>Microsoft Office PowerPoint</Application>
  <PresentationFormat>On-screen Show (16:9)</PresentationFormat>
  <Paragraphs>189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Slide 1</vt:lpstr>
      <vt:lpstr>Slide 2</vt:lpstr>
      <vt:lpstr>Slide 3</vt:lpstr>
      <vt:lpstr> Large Scale Classification ?</vt:lpstr>
      <vt:lpstr> Advantages </vt:lpstr>
      <vt:lpstr>Slide 6</vt:lpstr>
      <vt:lpstr>Slide 7</vt:lpstr>
      <vt:lpstr>Linear regression with gradient descent </vt:lpstr>
      <vt:lpstr>Linear regression with gradient descent</vt:lpstr>
      <vt:lpstr>Slide 10</vt:lpstr>
      <vt:lpstr>Stochastic Gradient Descent</vt:lpstr>
      <vt:lpstr>Slide 12</vt:lpstr>
      <vt:lpstr>Slide 13</vt:lpstr>
      <vt:lpstr>Slide 14</vt:lpstr>
      <vt:lpstr>Slide 15</vt:lpstr>
      <vt:lpstr> Checking for Convergence</vt:lpstr>
      <vt:lpstr>Stochastic Gradient Descent</vt:lpstr>
      <vt:lpstr>Stochastic Gradient Descent</vt:lpstr>
      <vt:lpstr>BGD vs SGD</vt:lpstr>
      <vt:lpstr>Slide 20</vt:lpstr>
      <vt:lpstr>Slide 21</vt:lpstr>
      <vt:lpstr>Slide 22</vt:lpstr>
      <vt:lpstr>Slide 23</vt:lpstr>
      <vt:lpstr>Map - Reduce Batch gradient descent:</vt:lpstr>
      <vt:lpstr> Map-­     R   educe</vt:lpstr>
      <vt:lpstr> Multi ‐ Core Machines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255</cp:revision>
  <dcterms:created xsi:type="dcterms:W3CDTF">2018-09-04T17:25:30Z</dcterms:created>
  <dcterms:modified xsi:type="dcterms:W3CDTF">2018-10-23T18:16:04Z</dcterms:modified>
</cp:coreProperties>
</file>