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7"/>
  </p:notesMasterIdLst>
  <p:sldIdLst>
    <p:sldId id="256" r:id="rId2"/>
    <p:sldId id="257" r:id="rId3"/>
    <p:sldId id="259" r:id="rId4"/>
    <p:sldId id="260" r:id="rId5"/>
    <p:sldId id="258" r:id="rId6"/>
  </p:sldIdLst>
  <p:sldSz cx="18288000" cy="10287000"/>
  <p:notesSz cx="6858000" cy="9144000"/>
  <p:embeddedFontLst>
    <p:embeddedFont>
      <p:font typeface="Helvetica Now Condensed Bold" panose="020B0604020202020204" charset="0"/>
      <p:regular r:id="rId8"/>
    </p:embeddedFont>
    <p:embeddedFont>
      <p:font typeface="Calibri" panose="020F0502020204030204" pitchFamily="34" charset="0"/>
      <p:regular r:id="rId9"/>
      <p:bold r:id="rId10"/>
      <p:italic r:id="rId11"/>
      <p:boldItalic r:id="rId12"/>
    </p:embeddedFont>
    <p:embeddedFont>
      <p:font typeface="Arial Bold" panose="020B0704020202020204" pitchFamily="34" charset="0"/>
      <p:bold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801" autoAdjust="0"/>
  </p:normalViewPr>
  <p:slideViewPr>
    <p:cSldViewPr>
      <p:cViewPr varScale="1">
        <p:scale>
          <a:sx n="64" d="100"/>
          <a:sy n="64" d="100"/>
        </p:scale>
        <p:origin x="68" y="1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5.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618F92-E240-4B6A-ADFD-92C7FBC11187}" type="datetimeFigureOut">
              <a:rPr lang="en-IN" smtClean="0"/>
              <a:t>29-05-2025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8DECB5-DAAD-4B0F-A96F-530CE2CA56EB}" type="slidenum">
              <a:rPr lang="en-IN" smtClean="0"/>
              <a:t>‹#›</a:t>
            </a:fld>
            <a:endParaRPr lang="en-IN"/>
          </a:p>
        </p:txBody>
      </p:sp>
    </p:spTree>
    <p:extLst>
      <p:ext uri="{BB962C8B-B14F-4D97-AF65-F5344CB8AC3E}">
        <p14:creationId xmlns:p14="http://schemas.microsoft.com/office/powerpoint/2010/main" val="25071149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88DECB5-DAAD-4B0F-A96F-530CE2CA56EB}" type="slidenum">
              <a:rPr lang="en-IN" smtClean="0"/>
              <a:t>4</a:t>
            </a:fld>
            <a:endParaRPr lang="en-IN"/>
          </a:p>
        </p:txBody>
      </p:sp>
    </p:spTree>
    <p:extLst>
      <p:ext uri="{BB962C8B-B14F-4D97-AF65-F5344CB8AC3E}">
        <p14:creationId xmlns:p14="http://schemas.microsoft.com/office/powerpoint/2010/main" val="2768504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
        <p:nvSpPr>
          <p:cNvPr id="8" name="Freeform 8"/>
          <p:cNvSpPr/>
          <p:nvPr userDrawn="1"/>
        </p:nvSpPr>
        <p:spPr>
          <a:xfrm>
            <a:off x="7072756" y="3226965"/>
            <a:ext cx="4142488" cy="4151694"/>
          </a:xfrm>
          <a:custGeom>
            <a:avLst/>
            <a:gdLst/>
            <a:ahLst/>
            <a:cxnLst/>
            <a:rect l="l" t="t" r="r" b="b"/>
            <a:pathLst>
              <a:path w="4142488" h="4151694">
                <a:moveTo>
                  <a:pt x="0" y="0"/>
                </a:moveTo>
                <a:lnTo>
                  <a:pt x="4142488" y="0"/>
                </a:lnTo>
                <a:lnTo>
                  <a:pt x="4142488" y="4151694"/>
                </a:lnTo>
                <a:lnTo>
                  <a:pt x="0" y="4151694"/>
                </a:lnTo>
                <a:lnTo>
                  <a:pt x="0" y="0"/>
                </a:lnTo>
                <a:close/>
              </a:path>
            </a:pathLst>
          </a:custGeom>
          <a:blipFill>
            <a:blip r:embed="rId13">
              <a:alphaModFix amt="15000"/>
            </a:blip>
            <a:stretch>
              <a:fillRect r="-368807" b="-37801"/>
            </a:stretch>
          </a:blipFill>
        </p:spPr>
        <p:txBody>
          <a:bodyPr/>
          <a:lstStyle/>
          <a:p>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0" y="2510734"/>
            <a:ext cx="18288000" cy="5265532"/>
            <a:chOff x="0" y="0"/>
            <a:chExt cx="5418667" cy="1560158"/>
          </a:xfrm>
        </p:grpSpPr>
        <p:sp>
          <p:nvSpPr>
            <p:cNvPr id="3" name="Freeform 3"/>
            <p:cNvSpPr/>
            <p:nvPr/>
          </p:nvSpPr>
          <p:spPr>
            <a:xfrm>
              <a:off x="0" y="0"/>
              <a:ext cx="5418667" cy="1560158"/>
            </a:xfrm>
            <a:custGeom>
              <a:avLst/>
              <a:gdLst/>
              <a:ahLst/>
              <a:cxnLst/>
              <a:rect l="l" t="t" r="r" b="b"/>
              <a:pathLst>
                <a:path w="5418667" h="1560158">
                  <a:moveTo>
                    <a:pt x="0" y="0"/>
                  </a:moveTo>
                  <a:lnTo>
                    <a:pt x="5418667" y="0"/>
                  </a:lnTo>
                  <a:lnTo>
                    <a:pt x="5418667" y="1560158"/>
                  </a:lnTo>
                  <a:lnTo>
                    <a:pt x="0" y="1560158"/>
                  </a:lnTo>
                  <a:close/>
                </a:path>
              </a:pathLst>
            </a:custGeom>
            <a:solidFill>
              <a:srgbClr val="FEFEFE"/>
            </a:solidFill>
          </p:spPr>
          <p:txBody>
            <a:bodyPr/>
            <a:lstStyle/>
            <a:p>
              <a:endParaRPr lang="en-IN"/>
            </a:p>
          </p:txBody>
        </p:sp>
        <p:sp>
          <p:nvSpPr>
            <p:cNvPr id="4" name="TextBox 4"/>
            <p:cNvSpPr txBox="1"/>
            <p:nvPr/>
          </p:nvSpPr>
          <p:spPr>
            <a:xfrm>
              <a:off x="0" y="-47625"/>
              <a:ext cx="5418667" cy="1607783"/>
            </a:xfrm>
            <a:prstGeom prst="rect">
              <a:avLst/>
            </a:prstGeom>
          </p:spPr>
          <p:txBody>
            <a:bodyPr lIns="14111" tIns="14111" rIns="14111" bIns="14111" rtlCol="0" anchor="ctr"/>
            <a:lstStyle/>
            <a:p>
              <a:pPr algn="ctr">
                <a:lnSpc>
                  <a:spcPts val="2800"/>
                </a:lnSpc>
              </a:pPr>
              <a:endParaRPr/>
            </a:p>
          </p:txBody>
        </p:sp>
      </p:grpSp>
      <p:sp>
        <p:nvSpPr>
          <p:cNvPr id="5" name="Freeform 5"/>
          <p:cNvSpPr/>
          <p:nvPr/>
        </p:nvSpPr>
        <p:spPr>
          <a:xfrm rot="5400000">
            <a:off x="8620445" y="6352244"/>
            <a:ext cx="1047110" cy="1219342"/>
          </a:xfrm>
          <a:custGeom>
            <a:avLst/>
            <a:gdLst/>
            <a:ahLst/>
            <a:cxnLst/>
            <a:rect l="l" t="t" r="r" b="b"/>
            <a:pathLst>
              <a:path w="1047110" h="1219342">
                <a:moveTo>
                  <a:pt x="0" y="0"/>
                </a:moveTo>
                <a:lnTo>
                  <a:pt x="1047110" y="0"/>
                </a:lnTo>
                <a:lnTo>
                  <a:pt x="1047110" y="1219342"/>
                </a:lnTo>
                <a:lnTo>
                  <a:pt x="0" y="121934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IN"/>
          </a:p>
        </p:txBody>
      </p:sp>
      <p:sp>
        <p:nvSpPr>
          <p:cNvPr id="7" name="TextBox 7"/>
          <p:cNvSpPr txBox="1"/>
          <p:nvPr/>
        </p:nvSpPr>
        <p:spPr>
          <a:xfrm>
            <a:off x="868458" y="4932354"/>
            <a:ext cx="4048717" cy="586058"/>
          </a:xfrm>
          <a:prstGeom prst="rect">
            <a:avLst/>
          </a:prstGeom>
        </p:spPr>
        <p:txBody>
          <a:bodyPr lIns="0" tIns="0" rIns="0" bIns="0" rtlCol="0" anchor="t">
            <a:spAutoFit/>
          </a:bodyPr>
          <a:lstStyle/>
          <a:p>
            <a:pPr marL="0" marR="0" lvl="0" indent="0" defTabSz="914400" rtl="0" eaLnBrk="1" fontAlgn="auto" latinLnBrk="0" hangingPunct="1">
              <a:lnSpc>
                <a:spcPts val="4473"/>
              </a:lnSpc>
              <a:spcBef>
                <a:spcPts val="0"/>
              </a:spcBef>
              <a:spcAft>
                <a:spcPts val="0"/>
              </a:spcAft>
              <a:buClrTx/>
              <a:buSzTx/>
              <a:buFontTx/>
              <a:buNone/>
              <a:tabLst/>
              <a:defRPr/>
            </a:pPr>
            <a:r>
              <a:rPr kumimoji="0" lang="en-US" sz="4066" b="1" i="0" u="none" strike="noStrike" kern="1200" cap="none" spc="0" normalizeH="0" baseline="0" noProof="0" dirty="0">
                <a:ln>
                  <a:noFill/>
                </a:ln>
                <a:solidFill>
                  <a:srgbClr val="002793"/>
                </a:solidFill>
                <a:effectLst/>
                <a:uLnTx/>
                <a:uFillTx/>
                <a:latin typeface="Helvetica Now Condensed Bold"/>
                <a:ea typeface="Helvetica Now Condensed Bold"/>
                <a:cs typeface="Helvetica Now Condensed Bold"/>
                <a:sym typeface="Helvetica Now Condensed Bold"/>
              </a:rPr>
              <a:t>SECTION – I</a:t>
            </a:r>
          </a:p>
        </p:txBody>
      </p:sp>
      <p:sp>
        <p:nvSpPr>
          <p:cNvPr id="9" name="TextBox 9"/>
          <p:cNvSpPr txBox="1"/>
          <p:nvPr/>
        </p:nvSpPr>
        <p:spPr>
          <a:xfrm>
            <a:off x="868458" y="2895796"/>
            <a:ext cx="7498477" cy="1705723"/>
          </a:xfrm>
          <a:prstGeom prst="rect">
            <a:avLst/>
          </a:prstGeom>
        </p:spPr>
        <p:txBody>
          <a:bodyPr lIns="0" tIns="0" rIns="0" bIns="0" rtlCol="0" anchor="t">
            <a:spAutoFit/>
          </a:bodyPr>
          <a:lstStyle/>
          <a:p>
            <a:pPr>
              <a:lnSpc>
                <a:spcPts val="6554"/>
              </a:lnSpc>
            </a:pPr>
            <a:r>
              <a:rPr kumimoji="0" lang="en-US" sz="5958" b="1" i="0" u="none" strike="noStrike" kern="1200" cap="none" spc="0" normalizeH="0" baseline="0" noProof="0" dirty="0">
                <a:ln>
                  <a:noFill/>
                </a:ln>
                <a:solidFill>
                  <a:srgbClr val="FF0000"/>
                </a:solidFill>
                <a:effectLst/>
                <a:uLnTx/>
                <a:uFillTx/>
                <a:latin typeface="Helvetica Now Condensed Bold"/>
                <a:ea typeface="Helvetica Now Condensed Bold"/>
                <a:cs typeface="Helvetica Now Condensed Bold"/>
                <a:sym typeface="Helvetica Now Condensed Bold"/>
              </a:rPr>
              <a:t>MT3622609</a:t>
            </a:r>
          </a:p>
          <a:p>
            <a:pPr>
              <a:lnSpc>
                <a:spcPts val="6554"/>
              </a:lnSpc>
            </a:pPr>
            <a:r>
              <a:rPr kumimoji="0" lang="en-US" sz="5958" b="1" i="0" u="none" strike="noStrike" kern="1200" cap="none" spc="0" normalizeH="0" baseline="0" noProof="0" dirty="0">
                <a:ln>
                  <a:noFill/>
                </a:ln>
                <a:solidFill>
                  <a:srgbClr val="FF0000"/>
                </a:solidFill>
                <a:effectLst/>
                <a:uLnTx/>
                <a:uFillTx/>
                <a:latin typeface="Helvetica Now Condensed Bold"/>
                <a:ea typeface="Helvetica Now Condensed Bold"/>
                <a:cs typeface="Helvetica Now Condensed Bold"/>
                <a:sym typeface="Helvetica Now Condensed Bold"/>
              </a:rPr>
              <a:t>ENGLISH</a:t>
            </a:r>
            <a:endParaRPr lang="en-US" sz="5958" b="1" u="none" strike="noStrike" dirty="0">
              <a:solidFill>
                <a:srgbClr val="FF0000"/>
              </a:solidFill>
              <a:latin typeface="Helvetica Now Condensed Bold"/>
              <a:ea typeface="Helvetica Now Condensed Bold"/>
              <a:cs typeface="Helvetica Now Condensed Bold"/>
              <a:sym typeface="Helvetica Now Condensed 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4778400" y="25113"/>
            <a:ext cx="13509600" cy="183863"/>
            <a:chOff x="0" y="0"/>
            <a:chExt cx="4002844" cy="54478"/>
          </a:xfrm>
        </p:grpSpPr>
        <p:sp>
          <p:nvSpPr>
            <p:cNvPr id="3" name="Freeform 3"/>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F0000"/>
            </a:solidFill>
          </p:spPr>
          <p:txBody>
            <a:bodyPr/>
            <a:lstStyle/>
            <a:p>
              <a:endParaRPr lang="en-IN"/>
            </a:p>
          </p:txBody>
        </p:sp>
        <p:sp>
          <p:nvSpPr>
            <p:cNvPr id="4" name="TextBox 4"/>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grpSp>
        <p:nvGrpSpPr>
          <p:cNvPr id="5" name="Group 5"/>
          <p:cNvGrpSpPr/>
          <p:nvPr/>
        </p:nvGrpSpPr>
        <p:grpSpPr>
          <a:xfrm>
            <a:off x="0" y="10075564"/>
            <a:ext cx="13509600" cy="183863"/>
            <a:chOff x="0" y="0"/>
            <a:chExt cx="4002844" cy="54478"/>
          </a:xfrm>
        </p:grpSpPr>
        <p:sp>
          <p:nvSpPr>
            <p:cNvPr id="6" name="Freeform 6"/>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F0000"/>
            </a:solidFill>
          </p:spPr>
          <p:txBody>
            <a:bodyPr/>
            <a:lstStyle/>
            <a:p>
              <a:endParaRPr lang="en-IN"/>
            </a:p>
          </p:txBody>
        </p:sp>
        <p:sp>
          <p:nvSpPr>
            <p:cNvPr id="7" name="TextBox 7"/>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sp>
        <p:nvSpPr>
          <p:cNvPr id="14" name="TextBox 14"/>
          <p:cNvSpPr txBox="1"/>
          <p:nvPr/>
        </p:nvSpPr>
        <p:spPr>
          <a:xfrm>
            <a:off x="7915621" y="768912"/>
            <a:ext cx="9753689" cy="9256637"/>
          </a:xfrm>
          <a:prstGeom prst="rect">
            <a:avLst/>
          </a:prstGeom>
        </p:spPr>
        <p:txBody>
          <a:bodyPr lIns="0" tIns="0" rIns="0" bIns="0" rtlCol="0" anchor="t">
            <a:spAutoFit/>
          </a:bodyPr>
          <a:lstStyle/>
          <a:p>
            <a:pPr marL="0" marR="0" algn="just">
              <a:lnSpc>
                <a:spcPct val="121000"/>
              </a:lnSpc>
              <a:spcAft>
                <a:spcPts val="1000"/>
              </a:spcAft>
              <a:buNone/>
            </a:pPr>
            <a:r>
              <a:rPr lang="en-GB" sz="2500" b="1" dirty="0">
                <a:solidFill>
                  <a:schemeClr val="bg1"/>
                </a:solidFill>
                <a:effectLst/>
                <a:latin typeface="Arial" panose="020B0604020202020204" pitchFamily="34" charset="0"/>
                <a:ea typeface="Arial" panose="020B0604020202020204" pitchFamily="34" charset="0"/>
                <a:cs typeface="Arial" panose="020B0604020202020204" pitchFamily="34" charset="0"/>
              </a:rPr>
              <a:t>DIRECTIONS: </a:t>
            </a: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Read the following passages carefully and answer the questions that follow them.</a:t>
            </a:r>
            <a:endParaRPr lang="en-IN" sz="25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228600" marR="0" indent="-228600" algn="just">
              <a:lnSpc>
                <a:spcPct val="121000"/>
              </a:lnSpc>
              <a:spcAft>
                <a:spcPts val="1000"/>
              </a:spcAft>
              <a:buNone/>
            </a:pPr>
            <a:r>
              <a:rPr lang="en-GB" sz="100" i="1" dirty="0">
                <a:solidFill>
                  <a:schemeClr val="bg1"/>
                </a:solidFill>
                <a:effectLst/>
                <a:latin typeface="Arial" panose="020B0604020202020204" pitchFamily="34" charset="0"/>
                <a:ea typeface="Arial" panose="020B0604020202020204" pitchFamily="34" charset="0"/>
                <a:cs typeface="Arial" panose="020B0604020202020204" pitchFamily="34" charset="0"/>
              </a:rPr>
              <a:t> </a:t>
            </a:r>
            <a:endParaRPr lang="en-IN" sz="25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228600" marR="0" indent="-228600" algn="ctr">
              <a:lnSpc>
                <a:spcPct val="121000"/>
              </a:lnSpc>
              <a:spcAft>
                <a:spcPts val="1000"/>
              </a:spcAft>
              <a:buNone/>
            </a:pPr>
            <a:r>
              <a:rPr lang="en-GB" sz="3000" b="1" dirty="0">
                <a:solidFill>
                  <a:schemeClr val="bg1"/>
                </a:solidFill>
                <a:effectLst/>
                <a:latin typeface="Arial" panose="020B0604020202020204" pitchFamily="34" charset="0"/>
                <a:ea typeface="Arial" panose="020B0604020202020204" pitchFamily="34" charset="0"/>
                <a:cs typeface="Arial" panose="020B0604020202020204" pitchFamily="34" charset="0"/>
              </a:rPr>
              <a:t>PASSAGE – I</a:t>
            </a:r>
            <a:endParaRPr lang="en-IN" sz="30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228600" marR="0" indent="-228600" algn="just">
              <a:lnSpc>
                <a:spcPct val="121000"/>
              </a:lnSpc>
              <a:spcAft>
                <a:spcPts val="1000"/>
              </a:spcAft>
              <a:buNone/>
            </a:pPr>
            <a:r>
              <a:rPr lang="en-GB" sz="100" dirty="0">
                <a:solidFill>
                  <a:schemeClr val="bg1"/>
                </a:solidFill>
                <a:effectLst/>
                <a:latin typeface="Arial" panose="020B0604020202020204" pitchFamily="34" charset="0"/>
                <a:ea typeface="Arial" panose="020B0604020202020204" pitchFamily="34" charset="0"/>
                <a:cs typeface="Arial" panose="020B0604020202020204" pitchFamily="34" charset="0"/>
              </a:rPr>
              <a:t> </a:t>
            </a:r>
            <a:endParaRPr lang="en-IN" sz="25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21000"/>
              </a:lnSpc>
              <a:spcAft>
                <a:spcPts val="1000"/>
              </a:spcAft>
              <a:buNone/>
            </a:pP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Coal mining in Meghalaya and Assam, once a small-scale practice, expanded dangerously in the 1980s due to industrial demand from West Bengal and Bangladesh. The region’s terrain made mechanised extraction difficult, leading to a proliferation of rat-hole mines. This </a:t>
            </a:r>
            <a:r>
              <a:rPr lang="en-GB" sz="2500" spc="-30" dirty="0">
                <a:solidFill>
                  <a:schemeClr val="bg1"/>
                </a:solidFill>
                <a:effectLst/>
                <a:latin typeface="Arial" panose="020B0604020202020204" pitchFamily="34" charset="0"/>
                <a:ea typeface="Arial" panose="020B0604020202020204" pitchFamily="34" charset="0"/>
                <a:cs typeface="Arial" panose="020B0604020202020204" pitchFamily="34" charset="0"/>
              </a:rPr>
              <a:t>hazardous method involves digging narrow tunnels that are barely large enough for a person to crawl through, posing significant risks to miners. Rat-hole mining occurs in two forms: side-cutting,</a:t>
            </a: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 which follows coal seams along hill slopes, and box-cutting, where miners dig pits up to 400 feet deep and extract coal horizontally, forming a tunnel network. This technique, prevalent in the north-east, particularly Meghalaya and the borders of Assam, poses significant safety and environmental hazards. The mining period stretches between November and March. Migrant labourers, often trapped in cycles of debt, are lured by ‘Sardars’ (labour agents) under exploitative conditions that amount to bonded labour. </a:t>
            </a:r>
            <a:endParaRPr lang="en-US" sz="2500" b="1" dirty="0">
              <a:solidFill>
                <a:schemeClr val="bg1"/>
              </a:solidFill>
              <a:latin typeface="Arial" panose="020B0604020202020204" pitchFamily="34" charset="0"/>
              <a:ea typeface="Arial Bold"/>
              <a:cs typeface="Arial" panose="020B0604020202020204" pitchFamily="34" charset="0"/>
              <a:sym typeface="Arial Bold"/>
            </a:endParaRPr>
          </a:p>
        </p:txBody>
      </p:sp>
      <p:sp>
        <p:nvSpPr>
          <p:cNvPr id="16" name="TextBox 15">
            <a:extLst>
              <a:ext uri="{FF2B5EF4-FFF2-40B4-BE49-F238E27FC236}">
                <a16:creationId xmlns:a16="http://schemas.microsoft.com/office/drawing/2014/main" id="{6FFED593-4D52-CAF4-D6B1-2A251676B7B6}"/>
              </a:ext>
            </a:extLst>
          </p:cNvPr>
          <p:cNvSpPr txBox="1"/>
          <p:nvPr/>
        </p:nvSpPr>
        <p:spPr>
          <a:xfrm>
            <a:off x="15773400" y="9549258"/>
            <a:ext cx="2133600" cy="49430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66344" rtl="0" eaLnBrk="1" fontAlgn="auto" latinLnBrk="0" hangingPunct="1">
              <a:lnSpc>
                <a:spcPct val="114000"/>
              </a:lnSpc>
              <a:spcBef>
                <a:spcPts val="0"/>
              </a:spcBef>
              <a:spcAft>
                <a:spcPts val="700"/>
              </a:spcAft>
              <a:buClrTx/>
              <a:buSzTx/>
              <a:buFontTx/>
              <a:buNone/>
              <a:tabLst/>
              <a:defRPr/>
            </a:pPr>
            <a:r>
              <a:rPr kumimoji="0" lang="en-GB" sz="2500"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Continued</a:t>
            </a:r>
            <a:endParaRPr kumimoji="0" lang="en-IN" sz="2500"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D328469C-F396-E41F-CA1A-10748B9B8CF3}"/>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CFA9F05-6023-FF22-9DBD-D118525BDFCD}"/>
              </a:ext>
            </a:extLst>
          </p:cNvPr>
          <p:cNvGrpSpPr/>
          <p:nvPr/>
        </p:nvGrpSpPr>
        <p:grpSpPr>
          <a:xfrm>
            <a:off x="4778400" y="25113"/>
            <a:ext cx="13509600" cy="183863"/>
            <a:chOff x="0" y="0"/>
            <a:chExt cx="4002844" cy="54478"/>
          </a:xfrm>
        </p:grpSpPr>
        <p:sp>
          <p:nvSpPr>
            <p:cNvPr id="3" name="Freeform 3">
              <a:extLst>
                <a:ext uri="{FF2B5EF4-FFF2-40B4-BE49-F238E27FC236}">
                  <a16:creationId xmlns:a16="http://schemas.microsoft.com/office/drawing/2014/main" id="{8A1A016A-AC0B-6314-9AF4-E0250AA92057}"/>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F0000"/>
            </a:solidFill>
          </p:spPr>
          <p:txBody>
            <a:bodyPr/>
            <a:lstStyle/>
            <a:p>
              <a:endParaRPr lang="en-IN"/>
            </a:p>
          </p:txBody>
        </p:sp>
        <p:sp>
          <p:nvSpPr>
            <p:cNvPr id="4" name="TextBox 4">
              <a:extLst>
                <a:ext uri="{FF2B5EF4-FFF2-40B4-BE49-F238E27FC236}">
                  <a16:creationId xmlns:a16="http://schemas.microsoft.com/office/drawing/2014/main" id="{8DFBE130-B608-A873-3132-2309877E074D}"/>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grpSp>
        <p:nvGrpSpPr>
          <p:cNvPr id="5" name="Group 5">
            <a:extLst>
              <a:ext uri="{FF2B5EF4-FFF2-40B4-BE49-F238E27FC236}">
                <a16:creationId xmlns:a16="http://schemas.microsoft.com/office/drawing/2014/main" id="{B7B21499-EE9D-DBB5-B550-E39CB474399B}"/>
              </a:ext>
            </a:extLst>
          </p:cNvPr>
          <p:cNvGrpSpPr/>
          <p:nvPr/>
        </p:nvGrpSpPr>
        <p:grpSpPr>
          <a:xfrm>
            <a:off x="0" y="10075564"/>
            <a:ext cx="13509600" cy="183863"/>
            <a:chOff x="0" y="0"/>
            <a:chExt cx="4002844" cy="54478"/>
          </a:xfrm>
        </p:grpSpPr>
        <p:sp>
          <p:nvSpPr>
            <p:cNvPr id="6" name="Freeform 6">
              <a:extLst>
                <a:ext uri="{FF2B5EF4-FFF2-40B4-BE49-F238E27FC236}">
                  <a16:creationId xmlns:a16="http://schemas.microsoft.com/office/drawing/2014/main" id="{02FFD6BE-AA8E-8AA1-86F1-153602DB5B64}"/>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F0000"/>
            </a:solidFill>
          </p:spPr>
          <p:txBody>
            <a:bodyPr/>
            <a:lstStyle/>
            <a:p>
              <a:endParaRPr lang="en-IN"/>
            </a:p>
          </p:txBody>
        </p:sp>
        <p:sp>
          <p:nvSpPr>
            <p:cNvPr id="7" name="TextBox 7">
              <a:extLst>
                <a:ext uri="{FF2B5EF4-FFF2-40B4-BE49-F238E27FC236}">
                  <a16:creationId xmlns:a16="http://schemas.microsoft.com/office/drawing/2014/main" id="{3BA50EA7-ECE5-CBEA-A57A-B62468C377A3}"/>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sp>
        <p:nvSpPr>
          <p:cNvPr id="14" name="TextBox 14">
            <a:extLst>
              <a:ext uri="{FF2B5EF4-FFF2-40B4-BE49-F238E27FC236}">
                <a16:creationId xmlns:a16="http://schemas.microsoft.com/office/drawing/2014/main" id="{E6EA4163-7FC1-D925-EB6B-2E930A7A118A}"/>
              </a:ext>
            </a:extLst>
          </p:cNvPr>
          <p:cNvSpPr txBox="1"/>
          <p:nvPr/>
        </p:nvSpPr>
        <p:spPr>
          <a:xfrm>
            <a:off x="7915621" y="768912"/>
            <a:ext cx="9753689" cy="6941900"/>
          </a:xfrm>
          <a:prstGeom prst="rect">
            <a:avLst/>
          </a:prstGeom>
        </p:spPr>
        <p:txBody>
          <a:bodyPr lIns="0" tIns="0" rIns="0" bIns="0" rtlCol="0" anchor="t">
            <a:spAutoFit/>
          </a:bodyPr>
          <a:lstStyle/>
          <a:p>
            <a:pPr marL="0" marR="0" algn="just">
              <a:lnSpc>
                <a:spcPct val="125000"/>
              </a:lnSpc>
              <a:spcAft>
                <a:spcPts val="1000"/>
              </a:spcAft>
              <a:buNone/>
            </a:pP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Reports highlight that children are trafficked into these mines due to their ability to navigate the narrow tunnels, making them easy targets for abuse. There are approximately 26,000 unclosed mine openings, each employing up to 200 workers in shifts, putting thousands of labourers at daily risk in hazardous conditions.</a:t>
            </a:r>
            <a:endParaRPr lang="en-IN" sz="25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228600" marR="0" indent="-228600" algn="just">
              <a:lnSpc>
                <a:spcPct val="125000"/>
              </a:lnSpc>
              <a:spcAft>
                <a:spcPts val="1000"/>
              </a:spcAft>
              <a:buNone/>
            </a:pP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 </a:t>
            </a:r>
            <a:endParaRPr lang="en-IN" sz="25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25000"/>
              </a:lnSpc>
              <a:spcAft>
                <a:spcPts val="1000"/>
              </a:spcAft>
              <a:buNone/>
            </a:pP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The National Green Tribunal (NGT) banned rat-hole mining on April 17, 2014, due to environmental degradation and unsafe working conditions. This decision was later upheld by the Supreme Court in </a:t>
            </a:r>
            <a:r>
              <a:rPr lang="en-GB" sz="2500" i="1" dirty="0">
                <a:solidFill>
                  <a:schemeClr val="bg1"/>
                </a:solidFill>
                <a:effectLst/>
                <a:latin typeface="Arial" panose="020B0604020202020204" pitchFamily="34" charset="0"/>
                <a:ea typeface="Arial" panose="020B0604020202020204" pitchFamily="34" charset="0"/>
                <a:cs typeface="Arial" panose="020B0604020202020204" pitchFamily="34" charset="0"/>
              </a:rPr>
              <a:t>State of Meghalaya v. All Dimasa Students Union</a:t>
            </a: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 (2019). However, enforcement remains weak, as many illegal mines operate under the influence of powerful bureaucrats and coal mafias. Whistleblowers, including local officials and activists, face threats while authorities fail to hold perpetrators accountable. </a:t>
            </a:r>
            <a:endParaRPr lang="en-US" sz="2500" b="1" dirty="0">
              <a:solidFill>
                <a:schemeClr val="bg1"/>
              </a:solidFill>
              <a:latin typeface="Arial" panose="020B0604020202020204" pitchFamily="34" charset="0"/>
              <a:ea typeface="Arial Bold"/>
              <a:cs typeface="Arial" panose="020B0604020202020204" pitchFamily="34" charset="0"/>
              <a:sym typeface="Arial Bold"/>
            </a:endParaRPr>
          </a:p>
        </p:txBody>
      </p:sp>
      <p:sp>
        <p:nvSpPr>
          <p:cNvPr id="8" name="TextBox 7">
            <a:extLst>
              <a:ext uri="{FF2B5EF4-FFF2-40B4-BE49-F238E27FC236}">
                <a16:creationId xmlns:a16="http://schemas.microsoft.com/office/drawing/2014/main" id="{EE444551-EA9E-988C-74CB-99CDC6B6E54D}"/>
              </a:ext>
            </a:extLst>
          </p:cNvPr>
          <p:cNvSpPr txBox="1"/>
          <p:nvPr/>
        </p:nvSpPr>
        <p:spPr>
          <a:xfrm>
            <a:off x="15773400" y="9549258"/>
            <a:ext cx="2133600" cy="49430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466344" rtl="0" eaLnBrk="1" fontAlgn="auto" latinLnBrk="0" hangingPunct="1">
              <a:lnSpc>
                <a:spcPct val="114000"/>
              </a:lnSpc>
              <a:spcBef>
                <a:spcPts val="0"/>
              </a:spcBef>
              <a:spcAft>
                <a:spcPts val="700"/>
              </a:spcAft>
              <a:buClrTx/>
              <a:buSzTx/>
              <a:buFontTx/>
              <a:buNone/>
              <a:tabLst/>
              <a:defRPr/>
            </a:pPr>
            <a:r>
              <a:rPr kumimoji="0" lang="en-GB" sz="2500"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rPr>
              <a:t>Continued</a:t>
            </a:r>
            <a:endParaRPr kumimoji="0" lang="en-IN" sz="2500" b="1" i="0" u="none" strike="noStrike" kern="1200" cap="none" spc="0" normalizeH="0" baseline="0" noProof="0" dirty="0">
              <a:ln>
                <a:noFill/>
              </a:ln>
              <a:solidFill>
                <a:prstClr val="white"/>
              </a:solidFill>
              <a:effectLst/>
              <a:uLnTx/>
              <a:uFillTx/>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37769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68C61E79-7569-26EC-C5F3-20697B97BBD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FBE02FA-2E3A-B648-E706-A69C6EAE944B}"/>
              </a:ext>
            </a:extLst>
          </p:cNvPr>
          <p:cNvGrpSpPr/>
          <p:nvPr/>
        </p:nvGrpSpPr>
        <p:grpSpPr>
          <a:xfrm>
            <a:off x="4778400" y="25113"/>
            <a:ext cx="13509600" cy="183863"/>
            <a:chOff x="0" y="0"/>
            <a:chExt cx="4002844" cy="54478"/>
          </a:xfrm>
        </p:grpSpPr>
        <p:sp>
          <p:nvSpPr>
            <p:cNvPr id="3" name="Freeform 3">
              <a:extLst>
                <a:ext uri="{FF2B5EF4-FFF2-40B4-BE49-F238E27FC236}">
                  <a16:creationId xmlns:a16="http://schemas.microsoft.com/office/drawing/2014/main" id="{4AD924AA-5847-419A-A8BD-485EBD4B4298}"/>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F0000"/>
            </a:solidFill>
          </p:spPr>
          <p:txBody>
            <a:bodyPr/>
            <a:lstStyle/>
            <a:p>
              <a:endParaRPr lang="en-IN"/>
            </a:p>
          </p:txBody>
        </p:sp>
        <p:sp>
          <p:nvSpPr>
            <p:cNvPr id="4" name="TextBox 4">
              <a:extLst>
                <a:ext uri="{FF2B5EF4-FFF2-40B4-BE49-F238E27FC236}">
                  <a16:creationId xmlns:a16="http://schemas.microsoft.com/office/drawing/2014/main" id="{80CC5F45-9F1C-598C-FA59-2CB82EC19991}"/>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grpSp>
        <p:nvGrpSpPr>
          <p:cNvPr id="5" name="Group 5">
            <a:extLst>
              <a:ext uri="{FF2B5EF4-FFF2-40B4-BE49-F238E27FC236}">
                <a16:creationId xmlns:a16="http://schemas.microsoft.com/office/drawing/2014/main" id="{6E8E569F-C5BA-96D9-CE12-E0EFA7C2D571}"/>
              </a:ext>
            </a:extLst>
          </p:cNvPr>
          <p:cNvGrpSpPr/>
          <p:nvPr/>
        </p:nvGrpSpPr>
        <p:grpSpPr>
          <a:xfrm>
            <a:off x="0" y="10075564"/>
            <a:ext cx="13509600" cy="183863"/>
            <a:chOff x="0" y="0"/>
            <a:chExt cx="4002844" cy="54478"/>
          </a:xfrm>
        </p:grpSpPr>
        <p:sp>
          <p:nvSpPr>
            <p:cNvPr id="6" name="Freeform 6">
              <a:extLst>
                <a:ext uri="{FF2B5EF4-FFF2-40B4-BE49-F238E27FC236}">
                  <a16:creationId xmlns:a16="http://schemas.microsoft.com/office/drawing/2014/main" id="{0895E214-EAD8-35A8-E9C1-CFAC60E26862}"/>
                </a:ext>
              </a:extLst>
            </p:cNvPr>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F0000"/>
            </a:solidFill>
          </p:spPr>
          <p:txBody>
            <a:bodyPr/>
            <a:lstStyle/>
            <a:p>
              <a:endParaRPr lang="en-IN"/>
            </a:p>
          </p:txBody>
        </p:sp>
        <p:sp>
          <p:nvSpPr>
            <p:cNvPr id="7" name="TextBox 7">
              <a:extLst>
                <a:ext uri="{FF2B5EF4-FFF2-40B4-BE49-F238E27FC236}">
                  <a16:creationId xmlns:a16="http://schemas.microsoft.com/office/drawing/2014/main" id="{BE8D0180-9FA2-4C77-E7D4-9EBCF356CCDF}"/>
                </a:ext>
              </a:extLst>
            </p:cNvPr>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sp>
        <p:nvSpPr>
          <p:cNvPr id="14" name="TextBox 14">
            <a:extLst>
              <a:ext uri="{FF2B5EF4-FFF2-40B4-BE49-F238E27FC236}">
                <a16:creationId xmlns:a16="http://schemas.microsoft.com/office/drawing/2014/main" id="{0615DEBB-9FB8-8F09-1A8B-232238C11B31}"/>
              </a:ext>
            </a:extLst>
          </p:cNvPr>
          <p:cNvSpPr txBox="1"/>
          <p:nvPr/>
        </p:nvSpPr>
        <p:spPr>
          <a:xfrm>
            <a:off x="7915621" y="768912"/>
            <a:ext cx="9753689" cy="8557727"/>
          </a:xfrm>
          <a:prstGeom prst="rect">
            <a:avLst/>
          </a:prstGeom>
        </p:spPr>
        <p:txBody>
          <a:bodyPr lIns="0" tIns="0" rIns="0" bIns="0" rtlCol="0" anchor="t">
            <a:spAutoFit/>
          </a:bodyPr>
          <a:lstStyle/>
          <a:p>
            <a:pPr marL="0" marR="0" algn="just">
              <a:lnSpc>
                <a:spcPct val="125000"/>
              </a:lnSpc>
              <a:spcAft>
                <a:spcPts val="1000"/>
              </a:spcAft>
              <a:buNone/>
            </a:pP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Several states indirectly enable rat-hole mining by exploiting regulatory loopholes. They are often under pressure from coal mafias and local politicians who profit from these illegal operations. For instance, the Meghalaya government has attempted to secure an exemption under Schedule 6, Paragraph 12A(b) of the Constitution to regulate coal mining on its own terms, bypassing national laws such as the Mines and Minerals (Development and Regulation) Act, 1957 (MMDR Act). The State Assembly even passed a resolution seeking this exemption, but the resolution remains unapproved. Economic and political interests drive this effort—coal mining generates revenue and employment—while powerful individuals with stakes in the industry resist enforcement of the ban. However, under Section 23C of the MMDR Act, Meghalaya is obligated to prevent illegal mining. Yet, it has failed to create state-level laws to enforce the 2014 NGT ban. As a result, illegal mining continues.</a:t>
            </a:r>
            <a:endParaRPr lang="en-IN" sz="25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228600" marR="0" indent="-228600" algn="just">
              <a:lnSpc>
                <a:spcPct val="125000"/>
              </a:lnSpc>
              <a:spcAft>
                <a:spcPts val="1000"/>
              </a:spcAft>
              <a:buNone/>
            </a:pPr>
            <a:r>
              <a:rPr lang="en-GB" sz="900" dirty="0">
                <a:solidFill>
                  <a:schemeClr val="bg1"/>
                </a:solidFill>
                <a:effectLst/>
                <a:latin typeface="Arial" panose="020B0604020202020204" pitchFamily="34" charset="0"/>
                <a:ea typeface="Arial" panose="020B0604020202020204" pitchFamily="34" charset="0"/>
                <a:cs typeface="Arial" panose="020B0604020202020204" pitchFamily="34" charset="0"/>
              </a:rPr>
              <a:t> </a:t>
            </a:r>
            <a:endParaRPr lang="en-IN" sz="9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25000"/>
              </a:lnSpc>
              <a:spcAft>
                <a:spcPts val="1000"/>
              </a:spcAft>
              <a:buNone/>
            </a:pP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[Extracted, with edits and revisions, from “</a:t>
            </a:r>
            <a:r>
              <a:rPr lang="en-GB" sz="2500" u="sng" dirty="0">
                <a:solidFill>
                  <a:schemeClr val="bg1"/>
                </a:solidFill>
                <a:effectLst/>
                <a:latin typeface="Arial" panose="020B0604020202020204" pitchFamily="34" charset="0"/>
                <a:ea typeface="Arial" panose="020B0604020202020204" pitchFamily="34" charset="0"/>
                <a:cs typeface="Arial" panose="020B0604020202020204" pitchFamily="34" charset="0"/>
              </a:rPr>
              <a:t>The Silent Crisis of Rat-Hole Mining</a:t>
            </a: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 by Utkarsh Yadav and </a:t>
            </a:r>
            <a:r>
              <a:rPr lang="en-GB" sz="2500" dirty="0" err="1">
                <a:solidFill>
                  <a:schemeClr val="bg1"/>
                </a:solidFill>
                <a:effectLst/>
                <a:latin typeface="Arial" panose="020B0604020202020204" pitchFamily="34" charset="0"/>
                <a:ea typeface="Arial" panose="020B0604020202020204" pitchFamily="34" charset="0"/>
                <a:cs typeface="Arial" panose="020B0604020202020204" pitchFamily="34" charset="0"/>
              </a:rPr>
              <a:t>Alokita</a:t>
            </a: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 </a:t>
            </a:r>
            <a:r>
              <a:rPr lang="en-GB" sz="2500" i="1" dirty="0">
                <a:solidFill>
                  <a:schemeClr val="bg1"/>
                </a:solidFill>
                <a:effectLst/>
                <a:latin typeface="Arial" panose="020B0604020202020204" pitchFamily="34" charset="0"/>
                <a:ea typeface="Arial" panose="020B0604020202020204" pitchFamily="34" charset="0"/>
                <a:cs typeface="Arial" panose="020B0604020202020204" pitchFamily="34" charset="0"/>
              </a:rPr>
              <a:t>The Hindu</a:t>
            </a:r>
            <a:r>
              <a:rPr lang="en-GB" sz="2500" dirty="0">
                <a:solidFill>
                  <a:schemeClr val="bg1"/>
                </a:solidFill>
                <a:effectLst/>
                <a:latin typeface="Arial" panose="020B0604020202020204" pitchFamily="34" charset="0"/>
                <a:ea typeface="Arial" panose="020B0604020202020204" pitchFamily="34" charset="0"/>
                <a:cs typeface="Arial" panose="020B0604020202020204" pitchFamily="34" charset="0"/>
              </a:rPr>
              <a:t>]</a:t>
            </a:r>
            <a:endParaRPr lang="en-US" sz="2500" b="1" dirty="0">
              <a:solidFill>
                <a:schemeClr val="bg1"/>
              </a:solidFill>
              <a:latin typeface="Arial" panose="020B0604020202020204" pitchFamily="34" charset="0"/>
              <a:ea typeface="Arial Bold"/>
              <a:cs typeface="Arial" panose="020B0604020202020204" pitchFamily="34" charset="0"/>
              <a:sym typeface="Arial Bold"/>
            </a:endParaRPr>
          </a:p>
        </p:txBody>
      </p:sp>
    </p:spTree>
    <p:extLst>
      <p:ext uri="{BB962C8B-B14F-4D97-AF65-F5344CB8AC3E}">
        <p14:creationId xmlns:p14="http://schemas.microsoft.com/office/powerpoint/2010/main" val="308678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grpSp>
        <p:nvGrpSpPr>
          <p:cNvPr id="2" name="Group 2"/>
          <p:cNvGrpSpPr/>
          <p:nvPr/>
        </p:nvGrpSpPr>
        <p:grpSpPr>
          <a:xfrm>
            <a:off x="4778400" y="25113"/>
            <a:ext cx="13509600" cy="183863"/>
            <a:chOff x="0" y="0"/>
            <a:chExt cx="4002844" cy="54478"/>
          </a:xfrm>
        </p:grpSpPr>
        <p:sp>
          <p:nvSpPr>
            <p:cNvPr id="3" name="Freeform 3"/>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F0000"/>
            </a:solidFill>
          </p:spPr>
          <p:txBody>
            <a:bodyPr/>
            <a:lstStyle/>
            <a:p>
              <a:endParaRPr lang="en-IN"/>
            </a:p>
          </p:txBody>
        </p:sp>
        <p:sp>
          <p:nvSpPr>
            <p:cNvPr id="4" name="TextBox 4"/>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grpSp>
        <p:nvGrpSpPr>
          <p:cNvPr id="5" name="Group 5"/>
          <p:cNvGrpSpPr/>
          <p:nvPr/>
        </p:nvGrpSpPr>
        <p:grpSpPr>
          <a:xfrm>
            <a:off x="0" y="10075564"/>
            <a:ext cx="13509600" cy="183863"/>
            <a:chOff x="0" y="0"/>
            <a:chExt cx="4002844" cy="54478"/>
          </a:xfrm>
        </p:grpSpPr>
        <p:sp>
          <p:nvSpPr>
            <p:cNvPr id="6" name="Freeform 6"/>
            <p:cNvSpPr/>
            <p:nvPr/>
          </p:nvSpPr>
          <p:spPr>
            <a:xfrm>
              <a:off x="0" y="0"/>
              <a:ext cx="4002844" cy="54478"/>
            </a:xfrm>
            <a:custGeom>
              <a:avLst/>
              <a:gdLst/>
              <a:ahLst/>
              <a:cxnLst/>
              <a:rect l="l" t="t" r="r" b="b"/>
              <a:pathLst>
                <a:path w="4002844" h="54478">
                  <a:moveTo>
                    <a:pt x="0" y="0"/>
                  </a:moveTo>
                  <a:lnTo>
                    <a:pt x="4002844" y="0"/>
                  </a:lnTo>
                  <a:lnTo>
                    <a:pt x="4002844" y="54478"/>
                  </a:lnTo>
                  <a:lnTo>
                    <a:pt x="0" y="54478"/>
                  </a:lnTo>
                  <a:close/>
                </a:path>
              </a:pathLst>
            </a:custGeom>
            <a:solidFill>
              <a:srgbClr val="FF0000"/>
            </a:solidFill>
          </p:spPr>
          <p:txBody>
            <a:bodyPr/>
            <a:lstStyle/>
            <a:p>
              <a:endParaRPr lang="en-IN"/>
            </a:p>
          </p:txBody>
        </p:sp>
        <p:sp>
          <p:nvSpPr>
            <p:cNvPr id="7" name="TextBox 7"/>
            <p:cNvSpPr txBox="1"/>
            <p:nvPr/>
          </p:nvSpPr>
          <p:spPr>
            <a:xfrm>
              <a:off x="0" y="-47625"/>
              <a:ext cx="4002844" cy="102103"/>
            </a:xfrm>
            <a:prstGeom prst="rect">
              <a:avLst/>
            </a:prstGeom>
          </p:spPr>
          <p:txBody>
            <a:bodyPr lIns="14111" tIns="14111" rIns="14111" bIns="14111" rtlCol="0" anchor="ctr"/>
            <a:lstStyle/>
            <a:p>
              <a:pPr algn="ctr">
                <a:lnSpc>
                  <a:spcPts val="2800"/>
                </a:lnSpc>
              </a:pPr>
              <a:endParaRPr/>
            </a:p>
          </p:txBody>
        </p:sp>
      </p:grpSp>
      <p:sp>
        <p:nvSpPr>
          <p:cNvPr id="8" name="Freeform 8"/>
          <p:cNvSpPr/>
          <p:nvPr/>
        </p:nvSpPr>
        <p:spPr>
          <a:xfrm>
            <a:off x="1900827" y="3690064"/>
            <a:ext cx="3746774" cy="2906872"/>
          </a:xfrm>
          <a:custGeom>
            <a:avLst/>
            <a:gdLst/>
            <a:ahLst/>
            <a:cxnLst/>
            <a:rect l="l" t="t" r="r" b="b"/>
            <a:pathLst>
              <a:path w="3746774" h="2906872">
                <a:moveTo>
                  <a:pt x="0" y="0"/>
                </a:moveTo>
                <a:lnTo>
                  <a:pt x="3746774" y="0"/>
                </a:lnTo>
                <a:lnTo>
                  <a:pt x="3746774" y="2906872"/>
                </a:lnTo>
                <a:lnTo>
                  <a:pt x="0" y="2906872"/>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txBody>
          <a:bodyPr/>
          <a:lstStyle/>
          <a:p>
            <a:endParaRPr lang="en-IN"/>
          </a:p>
        </p:txBody>
      </p:sp>
      <p:sp>
        <p:nvSpPr>
          <p:cNvPr id="10" name="AutoShape 10"/>
          <p:cNvSpPr/>
          <p:nvPr/>
        </p:nvSpPr>
        <p:spPr>
          <a:xfrm>
            <a:off x="8109632" y="4387645"/>
            <a:ext cx="7350390" cy="0"/>
          </a:xfrm>
          <a:prstGeom prst="line">
            <a:avLst/>
          </a:prstGeom>
          <a:ln w="19050" cap="flat">
            <a:solidFill>
              <a:srgbClr val="FFFFFF"/>
            </a:solidFill>
            <a:prstDash val="solid"/>
            <a:headEnd type="none" w="sm" len="sm"/>
            <a:tailEnd type="none" w="sm" len="sm"/>
          </a:ln>
        </p:spPr>
        <p:txBody>
          <a:bodyPr/>
          <a:lstStyle/>
          <a:p>
            <a:endParaRPr lang="en-IN"/>
          </a:p>
        </p:txBody>
      </p:sp>
      <p:sp>
        <p:nvSpPr>
          <p:cNvPr id="11" name="AutoShape 11"/>
          <p:cNvSpPr/>
          <p:nvPr/>
        </p:nvSpPr>
        <p:spPr>
          <a:xfrm flipV="1">
            <a:off x="8109632" y="7086100"/>
            <a:ext cx="7350390" cy="0"/>
          </a:xfrm>
          <a:prstGeom prst="line">
            <a:avLst/>
          </a:prstGeom>
          <a:ln w="19050" cap="flat">
            <a:solidFill>
              <a:srgbClr val="FFFFFF"/>
            </a:solidFill>
            <a:prstDash val="solid"/>
            <a:headEnd type="none" w="sm" len="sm"/>
            <a:tailEnd type="none" w="sm" len="sm"/>
          </a:ln>
        </p:spPr>
        <p:txBody>
          <a:bodyPr/>
          <a:lstStyle/>
          <a:p>
            <a:endParaRPr lang="en-IN"/>
          </a:p>
        </p:txBody>
      </p:sp>
      <p:sp>
        <p:nvSpPr>
          <p:cNvPr id="13" name="Freeform 13"/>
          <p:cNvSpPr/>
          <p:nvPr/>
        </p:nvSpPr>
        <p:spPr>
          <a:xfrm rot="-1219247">
            <a:off x="13791898" y="6421037"/>
            <a:ext cx="2493988" cy="1330127"/>
          </a:xfrm>
          <a:custGeom>
            <a:avLst/>
            <a:gdLst/>
            <a:ahLst/>
            <a:cxnLst/>
            <a:rect l="l" t="t" r="r" b="b"/>
            <a:pathLst>
              <a:path w="2493988" h="1330127">
                <a:moveTo>
                  <a:pt x="0" y="0"/>
                </a:moveTo>
                <a:lnTo>
                  <a:pt x="2493988" y="0"/>
                </a:lnTo>
                <a:lnTo>
                  <a:pt x="2493988" y="1330127"/>
                </a:lnTo>
                <a:lnTo>
                  <a:pt x="0" y="133012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787</TotalTime>
  <Words>242</Words>
  <Application>Microsoft Office PowerPoint</Application>
  <PresentationFormat>Custom</PresentationFormat>
  <Paragraphs>17</Paragraphs>
  <Slides>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Helvetica Now Condensed Bold</vt:lpstr>
      <vt:lpstr>Arial</vt:lpstr>
      <vt:lpstr>Times New Roman</vt:lpstr>
      <vt:lpstr>Calibri</vt:lpstr>
      <vt:lpstr>Arial Bold</vt:lpstr>
      <vt:lpstr>Aptos</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Clat Prep PPT Template</dc:title>
  <cp:lastModifiedBy>admin</cp:lastModifiedBy>
  <cp:revision>39</cp:revision>
  <dcterms:created xsi:type="dcterms:W3CDTF">2006-08-16T00:00:00Z</dcterms:created>
  <dcterms:modified xsi:type="dcterms:W3CDTF">2025-05-30T04:52:06Z</dcterms:modified>
  <dc:identifier>DAGfWmBFFmk</dc:identifier>
</cp:coreProperties>
</file>