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8" r:id="rId9"/>
    <p:sldId id="279" r:id="rId10"/>
    <p:sldId id="282" r:id="rId11"/>
    <p:sldId id="284" r:id="rId12"/>
    <p:sldId id="291" r:id="rId13"/>
  </p:sldIdLst>
  <p:sldSz cx="18288000" cy="10287000"/>
  <p:notesSz cx="6858000" cy="9144000"/>
  <p:embeddedFontLst>
    <p:embeddedFont>
      <p:font typeface="Helvetica Neue" panose="020B0604020202020204" charset="0"/>
      <p:bold r:id="rId15"/>
      <p:boldItalic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08">
          <p15:clr>
            <a:srgbClr val="A4A3A4"/>
          </p15:clr>
        </p15:guide>
        <p15:guide id="2" pos="45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jlKVraFEMLK3n1Op0QlK6OLrAw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8F2300-8D3B-4CA9-8EC4-32F5833B2C5B}">
  <a:tblStyle styleId="{4E8F2300-8D3B-4CA9-8EC4-32F5833B2C5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8" y="156"/>
      </p:cViewPr>
      <p:guideLst>
        <p:guide orient="horz" pos="408"/>
        <p:guide pos="45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2" name="Google Shape;54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0" y="2596022"/>
            <a:ext cx="18288000" cy="5426266"/>
            <a:chOff x="0" y="-47625"/>
            <a:chExt cx="5418667" cy="1607783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5418667" cy="1560158"/>
            </a:xfrm>
            <a:custGeom>
              <a:avLst/>
              <a:gdLst/>
              <a:ahLst/>
              <a:cxnLst/>
              <a:rect l="l" t="t" r="r" b="b"/>
              <a:pathLst>
                <a:path w="5418667" h="1560158" extrusionOk="0">
                  <a:moveTo>
                    <a:pt x="0" y="0"/>
                  </a:moveTo>
                  <a:lnTo>
                    <a:pt x="5418667" y="0"/>
                  </a:lnTo>
                  <a:lnTo>
                    <a:pt x="5418667" y="1560158"/>
                  </a:lnTo>
                  <a:lnTo>
                    <a:pt x="0" y="156015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0" y="-47625"/>
              <a:ext cx="5418667" cy="16077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"/>
          <p:cNvSpPr/>
          <p:nvPr/>
        </p:nvSpPr>
        <p:spPr>
          <a:xfrm rot="5400000">
            <a:off x="8620445" y="6889062"/>
            <a:ext cx="1047110" cy="1219342"/>
          </a:xfrm>
          <a:custGeom>
            <a:avLst/>
            <a:gdLst/>
            <a:ahLst/>
            <a:cxnLst/>
            <a:rect l="l" t="t" r="r" b="b"/>
            <a:pathLst>
              <a:path w="1047110" h="1219342" extrusionOk="0">
                <a:moveTo>
                  <a:pt x="0" y="0"/>
                </a:moveTo>
                <a:lnTo>
                  <a:pt x="1047110" y="0"/>
                </a:lnTo>
                <a:lnTo>
                  <a:pt x="1047110" y="1219342"/>
                </a:lnTo>
                <a:lnTo>
                  <a:pt x="0" y="1219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52400" y="5444227"/>
            <a:ext cx="8978700" cy="1320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9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666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en-IN" sz="467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Geometry and Mensuration, </a:t>
            </a:r>
            <a:br>
              <a:rPr lang="en-IN" sz="467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N" sz="467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Interpretation</a:t>
            </a:r>
            <a:r>
              <a:rPr lang="en-IN" sz="4666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115457" y="2799327"/>
            <a:ext cx="9942949" cy="2516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10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 b="1" u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QWHO2502504</a:t>
            </a:r>
            <a:endParaRPr/>
          </a:p>
          <a:p>
            <a:pPr marL="0" marR="0" lvl="0" indent="0" algn="ctr" rtl="0">
              <a:lnSpc>
                <a:spcPct val="1310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000" b="1" u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QUANTITATIVE ABILITY WORKSHOP HANDOUT</a:t>
            </a:r>
            <a:endParaRPr/>
          </a:p>
        </p:txBody>
      </p:sp>
      <p:grpSp>
        <p:nvGrpSpPr>
          <p:cNvPr id="96" name="Google Shape;96;p1"/>
          <p:cNvGrpSpPr/>
          <p:nvPr/>
        </p:nvGrpSpPr>
        <p:grpSpPr>
          <a:xfrm>
            <a:off x="4778400" y="-160202"/>
            <a:ext cx="13509600" cy="344597"/>
            <a:chOff x="0" y="-47625"/>
            <a:chExt cx="4002844" cy="102103"/>
          </a:xfrm>
        </p:grpSpPr>
        <p:sp>
          <p:nvSpPr>
            <p:cNvPr id="97" name="Google Shape;97;p1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 extrusionOk="0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1"/>
          <p:cNvGrpSpPr/>
          <p:nvPr/>
        </p:nvGrpSpPr>
        <p:grpSpPr>
          <a:xfrm>
            <a:off x="0" y="9951701"/>
            <a:ext cx="13509600" cy="344597"/>
            <a:chOff x="0" y="-47625"/>
            <a:chExt cx="4002844" cy="102103"/>
          </a:xfrm>
        </p:grpSpPr>
        <p:sp>
          <p:nvSpPr>
            <p:cNvPr id="100" name="Google Shape;100;p1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 extrusionOk="0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/>
          <p:nvPr/>
        </p:nvSpPr>
        <p:spPr>
          <a:xfrm>
            <a:off x="4778400" y="-135621"/>
            <a:ext cx="13509600" cy="34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0" tIns="14100" rIns="14100" bIns="14100" anchor="ctr" anchorCtr="0">
            <a:noAutofit/>
          </a:bodyPr>
          <a:lstStyle/>
          <a:p>
            <a:pPr marL="0" marR="0" lvl="0" indent="0" algn="ctr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7"/>
          <p:cNvSpPr txBox="1"/>
          <p:nvPr/>
        </p:nvSpPr>
        <p:spPr>
          <a:xfrm>
            <a:off x="0" y="9914830"/>
            <a:ext cx="13509600" cy="34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0" tIns="14100" rIns="14100" bIns="14100" anchor="ctr" anchorCtr="0">
            <a:noAutofit/>
          </a:bodyPr>
          <a:lstStyle/>
          <a:p>
            <a:pPr marL="0" marR="0" lvl="0" indent="0" algn="ctr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4" name="Google Shape;514;p27"/>
          <p:cNvGrpSpPr/>
          <p:nvPr/>
        </p:nvGrpSpPr>
        <p:grpSpPr>
          <a:xfrm>
            <a:off x="4778400" y="-160202"/>
            <a:ext cx="13509600" cy="344597"/>
            <a:chOff x="0" y="-47625"/>
            <a:chExt cx="4002844" cy="102103"/>
          </a:xfrm>
        </p:grpSpPr>
        <p:sp>
          <p:nvSpPr>
            <p:cNvPr id="515" name="Google Shape;515;p27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 extrusionOk="0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7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7"/>
          <p:cNvGrpSpPr/>
          <p:nvPr/>
        </p:nvGrpSpPr>
        <p:grpSpPr>
          <a:xfrm>
            <a:off x="0" y="9951701"/>
            <a:ext cx="13509600" cy="344597"/>
            <a:chOff x="0" y="-47625"/>
            <a:chExt cx="4002844" cy="102103"/>
          </a:xfrm>
        </p:grpSpPr>
        <p:sp>
          <p:nvSpPr>
            <p:cNvPr id="518" name="Google Shape;518;p27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 extrusionOk="0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7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0" name="Google Shape;520;p27"/>
          <p:cNvSpPr txBox="1"/>
          <p:nvPr/>
        </p:nvSpPr>
        <p:spPr>
          <a:xfrm>
            <a:off x="7162800" y="647700"/>
            <a:ext cx="10782300" cy="4049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09550" marR="0" lvl="0" indent="0" algn="just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25.	</a:t>
            </a:r>
            <a:r>
              <a:rPr lang="en-I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Study the pie chart and the table given below </a:t>
            </a:r>
            <a:br>
              <a:rPr lang="en-I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carefully to answer the question that follows. </a:t>
            </a:r>
            <a:br>
              <a:rPr lang="en-I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The pie chart shows the percentage-wise </a:t>
            </a:r>
            <a:br>
              <a:rPr lang="en-I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distribution of a total of 15000 students studying six 		different UG courses in a university. The table shows 		the ratio of male to female students in each of the UG 		courses.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6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1" name="Google Shape;521;p27" descr="A pie chart with different numbers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15807" y="4338675"/>
            <a:ext cx="6421231" cy="4841996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27"/>
          <p:cNvSpPr txBox="1"/>
          <p:nvPr/>
        </p:nvSpPr>
        <p:spPr>
          <a:xfrm>
            <a:off x="15355186" y="9466302"/>
            <a:ext cx="2286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IN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 sz="3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9"/>
          <p:cNvSpPr txBox="1"/>
          <p:nvPr/>
        </p:nvSpPr>
        <p:spPr>
          <a:xfrm>
            <a:off x="4778400" y="-135621"/>
            <a:ext cx="13509600" cy="34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0" tIns="14100" rIns="14100" bIns="14100" anchor="ctr" anchorCtr="0">
            <a:noAutofit/>
          </a:bodyPr>
          <a:lstStyle/>
          <a:p>
            <a:pPr marL="0" marR="0" lvl="0" indent="0" algn="ctr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9"/>
          <p:cNvSpPr txBox="1"/>
          <p:nvPr/>
        </p:nvSpPr>
        <p:spPr>
          <a:xfrm>
            <a:off x="0" y="9914830"/>
            <a:ext cx="13509600" cy="34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0" tIns="14100" rIns="14100" bIns="14100" anchor="ctr" anchorCtr="0">
            <a:noAutofit/>
          </a:bodyPr>
          <a:lstStyle/>
          <a:p>
            <a:pPr marL="0" marR="0" lvl="0" indent="0" algn="ctr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9" name="Google Shape;549;p29"/>
          <p:cNvGrpSpPr/>
          <p:nvPr/>
        </p:nvGrpSpPr>
        <p:grpSpPr>
          <a:xfrm>
            <a:off x="4778400" y="-160202"/>
            <a:ext cx="13509600" cy="344597"/>
            <a:chOff x="0" y="-47625"/>
            <a:chExt cx="4002844" cy="102103"/>
          </a:xfrm>
        </p:grpSpPr>
        <p:sp>
          <p:nvSpPr>
            <p:cNvPr id="550" name="Google Shape;550;p29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 extrusionOk="0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9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29"/>
          <p:cNvGrpSpPr/>
          <p:nvPr/>
        </p:nvGrpSpPr>
        <p:grpSpPr>
          <a:xfrm>
            <a:off x="0" y="9951701"/>
            <a:ext cx="13509600" cy="344597"/>
            <a:chOff x="0" y="-47625"/>
            <a:chExt cx="4002844" cy="102103"/>
          </a:xfrm>
        </p:grpSpPr>
        <p:sp>
          <p:nvSpPr>
            <p:cNvPr id="553" name="Google Shape;553;p29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 extrusionOk="0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9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5" name="Google Shape;555;p29"/>
          <p:cNvSpPr txBox="1"/>
          <p:nvPr/>
        </p:nvSpPr>
        <p:spPr>
          <a:xfrm>
            <a:off x="7315200" y="647700"/>
            <a:ext cx="10629900" cy="201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26.</a:t>
            </a:r>
            <a:r>
              <a:rPr lang="en-I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Study the bar graph below carefully to answer the </a:t>
            </a:r>
            <a:br>
              <a:rPr lang="en-I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question that follows. The bar graph shows the </a:t>
            </a:r>
            <a:br>
              <a:rPr lang="en-I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profit of Company ABC in the four quarters for each 		of the years from 2020 to 2023.</a:t>
            </a:r>
            <a:endParaRPr/>
          </a:p>
        </p:txBody>
      </p:sp>
      <p:sp>
        <p:nvSpPr>
          <p:cNvPr id="556" name="Google Shape;556;p29"/>
          <p:cNvSpPr txBox="1"/>
          <p:nvPr/>
        </p:nvSpPr>
        <p:spPr>
          <a:xfrm>
            <a:off x="15355186" y="9618702"/>
            <a:ext cx="2286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IN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 sz="3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7" name="Google Shape;557;p29" descr="A graph of a number of bars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05762" y="2823409"/>
            <a:ext cx="10129838" cy="5768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36"/>
          <p:cNvGrpSpPr/>
          <p:nvPr/>
        </p:nvGrpSpPr>
        <p:grpSpPr>
          <a:xfrm>
            <a:off x="4778400" y="-135621"/>
            <a:ext cx="13509600" cy="344597"/>
            <a:chOff x="0" y="-47625"/>
            <a:chExt cx="4002844" cy="102103"/>
          </a:xfrm>
        </p:grpSpPr>
        <p:sp>
          <p:nvSpPr>
            <p:cNvPr id="665" name="Google Shape;665;p36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 extrusionOk="0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6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7" name="Google Shape;667;p36"/>
          <p:cNvGrpSpPr/>
          <p:nvPr/>
        </p:nvGrpSpPr>
        <p:grpSpPr>
          <a:xfrm>
            <a:off x="0" y="9914830"/>
            <a:ext cx="13509600" cy="344597"/>
            <a:chOff x="0" y="-47625"/>
            <a:chExt cx="4002844" cy="102103"/>
          </a:xfrm>
        </p:grpSpPr>
        <p:sp>
          <p:nvSpPr>
            <p:cNvPr id="668" name="Google Shape;668;p36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 extrusionOk="0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6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0" name="Google Shape;670;p36"/>
          <p:cNvSpPr/>
          <p:nvPr/>
        </p:nvSpPr>
        <p:spPr>
          <a:xfrm>
            <a:off x="1900827" y="3690064"/>
            <a:ext cx="3746774" cy="2906872"/>
          </a:xfrm>
          <a:custGeom>
            <a:avLst/>
            <a:gdLst/>
            <a:ahLst/>
            <a:cxnLst/>
            <a:rect l="l" t="t" r="r" b="b"/>
            <a:pathLst>
              <a:path w="3746774" h="2906872" extrusionOk="0">
                <a:moveTo>
                  <a:pt x="0" y="0"/>
                </a:moveTo>
                <a:lnTo>
                  <a:pt x="3746774" y="0"/>
                </a:lnTo>
                <a:lnTo>
                  <a:pt x="3746774" y="2906872"/>
                </a:lnTo>
                <a:lnTo>
                  <a:pt x="0" y="29068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6"/>
          <p:cNvSpPr/>
          <p:nvPr/>
        </p:nvSpPr>
        <p:spPr>
          <a:xfrm>
            <a:off x="7182482" y="2023122"/>
            <a:ext cx="9204691" cy="6240757"/>
          </a:xfrm>
          <a:custGeom>
            <a:avLst/>
            <a:gdLst/>
            <a:ahLst/>
            <a:cxnLst/>
            <a:rect l="l" t="t" r="r" b="b"/>
            <a:pathLst>
              <a:path w="2017741" h="1368023" extrusionOk="0">
                <a:moveTo>
                  <a:pt x="1893281" y="1368023"/>
                </a:moveTo>
                <a:lnTo>
                  <a:pt x="124460" y="1368023"/>
                </a:lnTo>
                <a:cubicBezTo>
                  <a:pt x="55880" y="1368023"/>
                  <a:pt x="0" y="1312143"/>
                  <a:pt x="0" y="1243563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893281" y="0"/>
                </a:lnTo>
                <a:cubicBezTo>
                  <a:pt x="1961861" y="0"/>
                  <a:pt x="2017741" y="55880"/>
                  <a:pt x="2017741" y="124460"/>
                </a:cubicBezTo>
                <a:lnTo>
                  <a:pt x="2017741" y="1243563"/>
                </a:lnTo>
                <a:cubicBezTo>
                  <a:pt x="2017741" y="1312143"/>
                  <a:pt x="1961861" y="1368023"/>
                  <a:pt x="1893281" y="1368023"/>
                </a:cubicBezTo>
                <a:close/>
              </a:path>
            </a:pathLst>
          </a:custGeom>
          <a:solidFill>
            <a:srgbClr val="003399">
              <a:alpha val="68235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36"/>
          <p:cNvSpPr txBox="1"/>
          <p:nvPr/>
        </p:nvSpPr>
        <p:spPr>
          <a:xfrm>
            <a:off x="7838963" y="2406956"/>
            <a:ext cx="7662743" cy="1689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727"/>
              <a:buFont typeface="Helvetica Neue"/>
              <a:buNone/>
            </a:pPr>
            <a:r>
              <a:rPr lang="en-IN" sz="4727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 the next step towards your dream with                  </a:t>
            </a:r>
            <a:endParaRPr/>
          </a:p>
        </p:txBody>
      </p:sp>
      <p:cxnSp>
        <p:nvCxnSpPr>
          <p:cNvPr id="674" name="Google Shape;674;p36"/>
          <p:cNvCxnSpPr/>
          <p:nvPr/>
        </p:nvCxnSpPr>
        <p:spPr>
          <a:xfrm>
            <a:off x="8109632" y="4387645"/>
            <a:ext cx="735039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5" name="Google Shape;675;p36"/>
          <p:cNvCxnSpPr/>
          <p:nvPr/>
        </p:nvCxnSpPr>
        <p:spPr>
          <a:xfrm>
            <a:off x="8109632" y="7497462"/>
            <a:ext cx="735039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7" name="Google Shape;677;p36"/>
          <p:cNvSpPr/>
          <p:nvPr/>
        </p:nvSpPr>
        <p:spPr>
          <a:xfrm rot="-1219247">
            <a:off x="14750440" y="7362691"/>
            <a:ext cx="2493988" cy="1330127"/>
          </a:xfrm>
          <a:custGeom>
            <a:avLst/>
            <a:gdLst/>
            <a:ahLst/>
            <a:cxnLst/>
            <a:rect l="l" t="t" r="r" b="b"/>
            <a:pathLst>
              <a:path w="2493988" h="1330127" extrusionOk="0">
                <a:moveTo>
                  <a:pt x="0" y="0"/>
                </a:moveTo>
                <a:lnTo>
                  <a:pt x="2493988" y="0"/>
                </a:lnTo>
                <a:lnTo>
                  <a:pt x="2493988" y="1330126"/>
                </a:lnTo>
                <a:lnTo>
                  <a:pt x="0" y="13301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/>
        </p:nvSpPr>
        <p:spPr>
          <a:xfrm>
            <a:off x="4778400" y="-135621"/>
            <a:ext cx="13509600" cy="34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0" tIns="14100" rIns="14100" bIns="14100" anchor="ctr" anchorCtr="0">
            <a:noAutofit/>
          </a:bodyPr>
          <a:lstStyle/>
          <a:p>
            <a:pPr marL="0" marR="0" lvl="0" indent="0" algn="ctr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0" y="9914830"/>
            <a:ext cx="13509600" cy="34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0" tIns="14100" rIns="14100" bIns="14100" anchor="ctr" anchorCtr="0">
            <a:noAutofit/>
          </a:bodyPr>
          <a:lstStyle/>
          <a:p>
            <a:pPr marL="0" marR="0" lvl="0" indent="0" algn="ctr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oogle Shape;111;p2"/>
          <p:cNvGrpSpPr/>
          <p:nvPr/>
        </p:nvGrpSpPr>
        <p:grpSpPr>
          <a:xfrm>
            <a:off x="4778400" y="-160202"/>
            <a:ext cx="13509600" cy="344597"/>
            <a:chOff x="0" y="-47625"/>
            <a:chExt cx="4002844" cy="102103"/>
          </a:xfrm>
        </p:grpSpPr>
        <p:sp>
          <p:nvSpPr>
            <p:cNvPr id="112" name="Google Shape;112;p2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 extrusionOk="0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0" y="9951701"/>
            <a:ext cx="13509600" cy="344597"/>
            <a:chOff x="0" y="-47625"/>
            <a:chExt cx="4002844" cy="102103"/>
          </a:xfrm>
        </p:grpSpPr>
        <p:sp>
          <p:nvSpPr>
            <p:cNvPr id="115" name="Google Shape;115;p2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 extrusionOk="0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2"/>
          <p:cNvSpPr txBox="1"/>
          <p:nvPr/>
        </p:nvSpPr>
        <p:spPr>
          <a:xfrm>
            <a:off x="7315200" y="647700"/>
            <a:ext cx="10629900" cy="5412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18" t="-1575" r="-1318" b="-247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/>
        </p:nvSpPr>
        <p:spPr>
          <a:xfrm>
            <a:off x="4778400" y="-135621"/>
            <a:ext cx="13509600" cy="34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0" tIns="14100" rIns="14100" bIns="14100" anchor="ctr" anchorCtr="0">
            <a:noAutofit/>
          </a:bodyPr>
          <a:lstStyle/>
          <a:p>
            <a:pPr marL="0" marR="0" lvl="0" indent="0" algn="ctr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0" y="9914830"/>
            <a:ext cx="13509600" cy="34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0" tIns="14100" rIns="14100" bIns="14100" anchor="ctr" anchorCtr="0">
            <a:noAutofit/>
          </a:bodyPr>
          <a:lstStyle/>
          <a:p>
            <a:pPr marL="0" marR="0" lvl="0" indent="0" algn="ctr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7" name="Google Shape;127;p3"/>
          <p:cNvGrpSpPr/>
          <p:nvPr/>
        </p:nvGrpSpPr>
        <p:grpSpPr>
          <a:xfrm>
            <a:off x="4778400" y="-160202"/>
            <a:ext cx="13509600" cy="344597"/>
            <a:chOff x="0" y="-47625"/>
            <a:chExt cx="4002844" cy="102103"/>
          </a:xfrm>
        </p:grpSpPr>
        <p:sp>
          <p:nvSpPr>
            <p:cNvPr id="128" name="Google Shape;128;p3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 extrusionOk="0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3"/>
          <p:cNvGrpSpPr/>
          <p:nvPr/>
        </p:nvGrpSpPr>
        <p:grpSpPr>
          <a:xfrm>
            <a:off x="0" y="9951701"/>
            <a:ext cx="13509600" cy="344597"/>
            <a:chOff x="0" y="-47625"/>
            <a:chExt cx="4002844" cy="102103"/>
          </a:xfrm>
        </p:grpSpPr>
        <p:sp>
          <p:nvSpPr>
            <p:cNvPr id="131" name="Google Shape;131;p3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 extrusionOk="0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3"/>
          <p:cNvSpPr txBox="1"/>
          <p:nvPr/>
        </p:nvSpPr>
        <p:spPr>
          <a:xfrm>
            <a:off x="7315200" y="647700"/>
            <a:ext cx="10629900" cy="20919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18" t="-4081" r="-1318" b="-816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/>
        </p:nvSpPr>
        <p:spPr>
          <a:xfrm>
            <a:off x="4778400" y="-135621"/>
            <a:ext cx="13509600" cy="34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0" tIns="14100" rIns="14100" bIns="14100" anchor="ctr" anchorCtr="0">
            <a:noAutofit/>
          </a:bodyPr>
          <a:lstStyle/>
          <a:p>
            <a:pPr marL="0" marR="0" lvl="0" indent="0" algn="ctr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0" y="9914830"/>
            <a:ext cx="13509600" cy="34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0" tIns="14100" rIns="14100" bIns="14100" anchor="ctr" anchorCtr="0">
            <a:noAutofit/>
          </a:bodyPr>
          <a:lstStyle/>
          <a:p>
            <a:pPr marL="0" marR="0" lvl="0" indent="0" algn="ctr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4"/>
          <p:cNvGrpSpPr/>
          <p:nvPr/>
        </p:nvGrpSpPr>
        <p:grpSpPr>
          <a:xfrm>
            <a:off x="4778400" y="-160202"/>
            <a:ext cx="13509600" cy="344597"/>
            <a:chOff x="0" y="-47625"/>
            <a:chExt cx="4002844" cy="102103"/>
          </a:xfrm>
        </p:grpSpPr>
        <p:sp>
          <p:nvSpPr>
            <p:cNvPr id="144" name="Google Shape;144;p4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 extrusionOk="0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" name="Google Shape;146;p4"/>
          <p:cNvGrpSpPr/>
          <p:nvPr/>
        </p:nvGrpSpPr>
        <p:grpSpPr>
          <a:xfrm>
            <a:off x="0" y="9951701"/>
            <a:ext cx="13509600" cy="344597"/>
            <a:chOff x="0" y="-47625"/>
            <a:chExt cx="4002844" cy="102103"/>
          </a:xfrm>
        </p:grpSpPr>
        <p:sp>
          <p:nvSpPr>
            <p:cNvPr id="147" name="Google Shape;147;p4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 extrusionOk="0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4"/>
          <p:cNvSpPr txBox="1"/>
          <p:nvPr/>
        </p:nvSpPr>
        <p:spPr>
          <a:xfrm>
            <a:off x="7315200" y="647700"/>
            <a:ext cx="10629900" cy="37908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18" t="-2250" r="-1318" b="-401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/>
        </p:nvSpPr>
        <p:spPr>
          <a:xfrm>
            <a:off x="4778400" y="-135621"/>
            <a:ext cx="13509600" cy="34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0" tIns="14100" rIns="14100" bIns="14100" anchor="ctr" anchorCtr="0">
            <a:noAutofit/>
          </a:bodyPr>
          <a:lstStyle/>
          <a:p>
            <a:pPr marL="0" marR="0" lvl="0" indent="0" algn="ctr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 txBox="1"/>
          <p:nvPr/>
        </p:nvSpPr>
        <p:spPr>
          <a:xfrm>
            <a:off x="0" y="9914830"/>
            <a:ext cx="13509600" cy="34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0" tIns="14100" rIns="14100" bIns="14100" anchor="ctr" anchorCtr="0">
            <a:noAutofit/>
          </a:bodyPr>
          <a:lstStyle/>
          <a:p>
            <a:pPr marL="0" marR="0" lvl="0" indent="0" algn="ctr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9" name="Google Shape;159;p5"/>
          <p:cNvGrpSpPr/>
          <p:nvPr/>
        </p:nvGrpSpPr>
        <p:grpSpPr>
          <a:xfrm>
            <a:off x="4778400" y="-160202"/>
            <a:ext cx="13509600" cy="344597"/>
            <a:chOff x="0" y="-47625"/>
            <a:chExt cx="4002844" cy="102103"/>
          </a:xfrm>
        </p:grpSpPr>
        <p:sp>
          <p:nvSpPr>
            <p:cNvPr id="160" name="Google Shape;160;p5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 extrusionOk="0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5"/>
          <p:cNvGrpSpPr/>
          <p:nvPr/>
        </p:nvGrpSpPr>
        <p:grpSpPr>
          <a:xfrm>
            <a:off x="0" y="9951701"/>
            <a:ext cx="13509600" cy="344597"/>
            <a:chOff x="0" y="-47625"/>
            <a:chExt cx="4002844" cy="102103"/>
          </a:xfrm>
        </p:grpSpPr>
        <p:sp>
          <p:nvSpPr>
            <p:cNvPr id="163" name="Google Shape;163;p5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 extrusionOk="0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5"/>
          <p:cNvSpPr txBox="1"/>
          <p:nvPr/>
        </p:nvSpPr>
        <p:spPr>
          <a:xfrm>
            <a:off x="7315200" y="647700"/>
            <a:ext cx="10629900" cy="20919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18" t="-4081" r="-1318" b="-816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 txBox="1"/>
          <p:nvPr/>
        </p:nvSpPr>
        <p:spPr>
          <a:xfrm>
            <a:off x="4778400" y="-135621"/>
            <a:ext cx="13509600" cy="34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0" tIns="14100" rIns="14100" bIns="14100" anchor="ctr" anchorCtr="0">
            <a:noAutofit/>
          </a:bodyPr>
          <a:lstStyle/>
          <a:p>
            <a:pPr marL="0" marR="0" lvl="0" indent="0" algn="ctr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0" y="9914830"/>
            <a:ext cx="13509600" cy="34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0" tIns="14100" rIns="14100" bIns="14100" anchor="ctr" anchorCtr="0">
            <a:noAutofit/>
          </a:bodyPr>
          <a:lstStyle/>
          <a:p>
            <a:pPr marL="0" marR="0" lvl="0" indent="0" algn="ctr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6"/>
          <p:cNvGrpSpPr/>
          <p:nvPr/>
        </p:nvGrpSpPr>
        <p:grpSpPr>
          <a:xfrm>
            <a:off x="4778400" y="-160202"/>
            <a:ext cx="13509600" cy="344597"/>
            <a:chOff x="0" y="-47625"/>
            <a:chExt cx="4002844" cy="102103"/>
          </a:xfrm>
        </p:grpSpPr>
        <p:sp>
          <p:nvSpPr>
            <p:cNvPr id="176" name="Google Shape;176;p6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 extrusionOk="0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6"/>
          <p:cNvGrpSpPr/>
          <p:nvPr/>
        </p:nvGrpSpPr>
        <p:grpSpPr>
          <a:xfrm>
            <a:off x="0" y="9951701"/>
            <a:ext cx="13509600" cy="344597"/>
            <a:chOff x="0" y="-47625"/>
            <a:chExt cx="4002844" cy="102103"/>
          </a:xfrm>
        </p:grpSpPr>
        <p:sp>
          <p:nvSpPr>
            <p:cNvPr id="179" name="Google Shape;179;p6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 extrusionOk="0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6"/>
          <p:cNvSpPr txBox="1"/>
          <p:nvPr/>
        </p:nvSpPr>
        <p:spPr>
          <a:xfrm>
            <a:off x="7315200" y="647700"/>
            <a:ext cx="10629900" cy="258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IN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		</a:t>
            </a:r>
            <a:r>
              <a:rPr lang="en-I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L cuts two concentric circles. The length of </a:t>
            </a:r>
            <a:br>
              <a:rPr lang="en-I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chords formed by this line on the circles is 8 cm and 		20 cm. Find the difference in the squares of the radii 		of two circles.</a:t>
            </a:r>
            <a:endParaRPr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6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IN" sz="300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(1)		84 cm	(2)		78 cm	(3)		72 cm	(4)		64 cm</a:t>
            </a:r>
            <a:endParaRPr sz="3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 txBox="1"/>
          <p:nvPr/>
        </p:nvSpPr>
        <p:spPr>
          <a:xfrm>
            <a:off x="4778400" y="-135621"/>
            <a:ext cx="13509600" cy="34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0" tIns="14100" rIns="14100" bIns="14100" anchor="ctr" anchorCtr="0">
            <a:noAutofit/>
          </a:bodyPr>
          <a:lstStyle/>
          <a:p>
            <a:pPr marL="0" marR="0" lvl="0" indent="0" algn="ctr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2"/>
          <p:cNvSpPr txBox="1"/>
          <p:nvPr/>
        </p:nvSpPr>
        <p:spPr>
          <a:xfrm>
            <a:off x="0" y="9914830"/>
            <a:ext cx="13509600" cy="34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0" tIns="14100" rIns="14100" bIns="14100" anchor="ctr" anchorCtr="0">
            <a:noAutofit/>
          </a:bodyPr>
          <a:lstStyle/>
          <a:p>
            <a:pPr marL="0" marR="0" lvl="0" indent="0" algn="ctr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1" name="Google Shape;431;p22"/>
          <p:cNvGrpSpPr/>
          <p:nvPr/>
        </p:nvGrpSpPr>
        <p:grpSpPr>
          <a:xfrm>
            <a:off x="4778400" y="-160202"/>
            <a:ext cx="13509600" cy="344597"/>
            <a:chOff x="0" y="-47625"/>
            <a:chExt cx="4002844" cy="102103"/>
          </a:xfrm>
        </p:grpSpPr>
        <p:sp>
          <p:nvSpPr>
            <p:cNvPr id="432" name="Google Shape;432;p22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 extrusionOk="0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2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22"/>
          <p:cNvGrpSpPr/>
          <p:nvPr/>
        </p:nvGrpSpPr>
        <p:grpSpPr>
          <a:xfrm>
            <a:off x="0" y="9951701"/>
            <a:ext cx="13509600" cy="344597"/>
            <a:chOff x="0" y="-47625"/>
            <a:chExt cx="4002844" cy="102103"/>
          </a:xfrm>
        </p:grpSpPr>
        <p:sp>
          <p:nvSpPr>
            <p:cNvPr id="435" name="Google Shape;435;p22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 extrusionOk="0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2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7" name="Google Shape;437;p22"/>
          <p:cNvSpPr txBox="1"/>
          <p:nvPr/>
        </p:nvSpPr>
        <p:spPr>
          <a:xfrm>
            <a:off x="7315200" y="647700"/>
            <a:ext cx="10629900" cy="34202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18" t="-2495" r="-1318" b="-44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3"/>
          <p:cNvSpPr txBox="1"/>
          <p:nvPr/>
        </p:nvSpPr>
        <p:spPr>
          <a:xfrm>
            <a:off x="4778400" y="-135621"/>
            <a:ext cx="13509600" cy="34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0" tIns="14100" rIns="14100" bIns="14100" anchor="ctr" anchorCtr="0">
            <a:noAutofit/>
          </a:bodyPr>
          <a:lstStyle/>
          <a:p>
            <a:pPr marL="0" marR="0" lvl="0" indent="0" algn="ctr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3"/>
          <p:cNvSpPr txBox="1"/>
          <p:nvPr/>
        </p:nvSpPr>
        <p:spPr>
          <a:xfrm>
            <a:off x="0" y="9914830"/>
            <a:ext cx="13509600" cy="34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0" tIns="14100" rIns="14100" bIns="14100" anchor="ctr" anchorCtr="0">
            <a:noAutofit/>
          </a:bodyPr>
          <a:lstStyle/>
          <a:p>
            <a:pPr marL="0" marR="0" lvl="0" indent="0" algn="ctr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7" name="Google Shape;447;p23"/>
          <p:cNvGrpSpPr/>
          <p:nvPr/>
        </p:nvGrpSpPr>
        <p:grpSpPr>
          <a:xfrm>
            <a:off x="4778400" y="-160202"/>
            <a:ext cx="13509600" cy="344597"/>
            <a:chOff x="0" y="-47625"/>
            <a:chExt cx="4002844" cy="102103"/>
          </a:xfrm>
        </p:grpSpPr>
        <p:sp>
          <p:nvSpPr>
            <p:cNvPr id="448" name="Google Shape;448;p23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 extrusionOk="0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3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0" name="Google Shape;450;p23"/>
          <p:cNvGrpSpPr/>
          <p:nvPr/>
        </p:nvGrpSpPr>
        <p:grpSpPr>
          <a:xfrm>
            <a:off x="0" y="9951701"/>
            <a:ext cx="13509600" cy="344597"/>
            <a:chOff x="0" y="-47625"/>
            <a:chExt cx="4002844" cy="102103"/>
          </a:xfrm>
        </p:grpSpPr>
        <p:sp>
          <p:nvSpPr>
            <p:cNvPr id="451" name="Google Shape;451;p23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 extrusionOk="0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3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3" name="Google Shape;453;p23"/>
          <p:cNvSpPr txBox="1"/>
          <p:nvPr/>
        </p:nvSpPr>
        <p:spPr>
          <a:xfrm>
            <a:off x="7315200" y="647700"/>
            <a:ext cx="10629900" cy="26582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318" t="-3209" r="-1318" b="-619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/>
          <p:nvPr/>
        </p:nvSpPr>
        <p:spPr>
          <a:xfrm>
            <a:off x="4778400" y="-135621"/>
            <a:ext cx="13509600" cy="34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0" tIns="14100" rIns="14100" bIns="14100" anchor="ctr" anchorCtr="0">
            <a:noAutofit/>
          </a:bodyPr>
          <a:lstStyle/>
          <a:p>
            <a:pPr marL="0" marR="0" lvl="0" indent="0" algn="ctr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0" y="9914830"/>
            <a:ext cx="13509600" cy="344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100" tIns="14100" rIns="14100" bIns="14100" anchor="ctr" anchorCtr="0">
            <a:noAutofit/>
          </a:bodyPr>
          <a:lstStyle/>
          <a:p>
            <a:pPr marL="0" marR="0" lvl="0" indent="0" algn="ctr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3" name="Google Shape;463;p24"/>
          <p:cNvGrpSpPr/>
          <p:nvPr/>
        </p:nvGrpSpPr>
        <p:grpSpPr>
          <a:xfrm>
            <a:off x="4778400" y="-160202"/>
            <a:ext cx="13509600" cy="344597"/>
            <a:chOff x="0" y="-47625"/>
            <a:chExt cx="4002844" cy="102103"/>
          </a:xfrm>
        </p:grpSpPr>
        <p:sp>
          <p:nvSpPr>
            <p:cNvPr id="464" name="Google Shape;464;p24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 extrusionOk="0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4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" name="Google Shape;466;p24"/>
          <p:cNvGrpSpPr/>
          <p:nvPr/>
        </p:nvGrpSpPr>
        <p:grpSpPr>
          <a:xfrm>
            <a:off x="0" y="9951701"/>
            <a:ext cx="13509600" cy="344597"/>
            <a:chOff x="0" y="-47625"/>
            <a:chExt cx="4002844" cy="102103"/>
          </a:xfrm>
        </p:grpSpPr>
        <p:sp>
          <p:nvSpPr>
            <p:cNvPr id="467" name="Google Shape;467;p24"/>
            <p:cNvSpPr/>
            <p:nvPr/>
          </p:nvSpPr>
          <p:spPr>
            <a:xfrm>
              <a:off x="0" y="0"/>
              <a:ext cx="4002844" cy="54478"/>
            </a:xfrm>
            <a:custGeom>
              <a:avLst/>
              <a:gdLst/>
              <a:ahLst/>
              <a:cxnLst/>
              <a:rect l="l" t="t" r="r" b="b"/>
              <a:pathLst>
                <a:path w="4002844" h="54478" extrusionOk="0">
                  <a:moveTo>
                    <a:pt x="0" y="0"/>
                  </a:moveTo>
                  <a:lnTo>
                    <a:pt x="4002844" y="0"/>
                  </a:lnTo>
                  <a:lnTo>
                    <a:pt x="4002844" y="54478"/>
                  </a:lnTo>
                  <a:lnTo>
                    <a:pt x="0" y="54478"/>
                  </a:lnTo>
                  <a:close/>
                </a:path>
              </a:pathLst>
            </a:custGeom>
            <a:solidFill>
              <a:srgbClr val="FAD42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4"/>
            <p:cNvSpPr txBox="1"/>
            <p:nvPr/>
          </p:nvSpPr>
          <p:spPr>
            <a:xfrm>
              <a:off x="0" y="-47625"/>
              <a:ext cx="4002844" cy="1021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00" tIns="14100" rIns="14100" bIns="141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9" name="Google Shape;469;p24"/>
          <p:cNvSpPr txBox="1"/>
          <p:nvPr/>
        </p:nvSpPr>
        <p:spPr>
          <a:xfrm>
            <a:off x="7315200" y="647700"/>
            <a:ext cx="10629900" cy="250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IN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23.</a:t>
            </a:r>
            <a:r>
              <a:rPr lang="en-I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Study the table below carefully to answer the </a:t>
            </a:r>
            <a:br>
              <a:rPr lang="en-I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question that follows. The table shows the </a:t>
            </a:r>
            <a:br>
              <a:rPr lang="en-I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percentage of the population above the poverty line 		in four towns, along with the ratio of males and </a:t>
            </a:r>
            <a:br>
              <a:rPr lang="en-I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females.</a:t>
            </a:r>
            <a:endParaRPr/>
          </a:p>
        </p:txBody>
      </p:sp>
      <p:graphicFrame>
        <p:nvGraphicFramePr>
          <p:cNvPr id="470" name="Google Shape;470;p24"/>
          <p:cNvGraphicFramePr/>
          <p:nvPr/>
        </p:nvGraphicFramePr>
        <p:xfrm>
          <a:off x="8248737" y="3598796"/>
          <a:ext cx="9734475" cy="5113883"/>
        </p:xfrm>
        <a:graphic>
          <a:graphicData uri="http://schemas.openxmlformats.org/drawingml/2006/table">
            <a:tbl>
              <a:tblPr firstRow="1" firstCol="1" bandRow="1">
                <a:noFill/>
                <a:tableStyleId>{4E8F2300-8D3B-4CA9-8EC4-32F5833B2C5B}</a:tableStyleId>
              </a:tblPr>
              <a:tblGrid>
                <a:gridCol w="15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5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425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Arial"/>
                        <a:buNone/>
                      </a:pPr>
                      <a:r>
                        <a:rPr lang="en-IN" sz="30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Town</a:t>
                      </a:r>
                      <a:endParaRPr sz="30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425" marR="18425" marT="0" marB="0" anchor="ctr"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Arial"/>
                        <a:buNone/>
                      </a:pPr>
                      <a:r>
                        <a:rPr lang="en-IN" sz="30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Percentage of the population above the poverty line</a:t>
                      </a:r>
                      <a:endParaRPr sz="30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425" marR="1842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Calibri"/>
                        <a:buNone/>
                      </a:pPr>
                      <a:r>
                        <a:rPr lang="en-IN" sz="3000" u="none" strike="noStrike" cap="none">
                          <a:solidFill>
                            <a:schemeClr val="lt1"/>
                          </a:solidFill>
                        </a:rPr>
                        <a:t>Ratio of males to females</a:t>
                      </a:r>
                      <a:endParaRPr sz="30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425" marR="1842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Arial"/>
                        <a:buNone/>
                      </a:pPr>
                      <a:r>
                        <a:rPr lang="en-IN" sz="30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Below poverty line</a:t>
                      </a:r>
                      <a:endParaRPr sz="30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425" marR="184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Arial"/>
                        <a:buNone/>
                      </a:pPr>
                      <a:r>
                        <a:rPr lang="en-IN" sz="30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Above poverty line</a:t>
                      </a:r>
                      <a:endParaRPr sz="30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425" marR="184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4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Arial"/>
                        <a:buNone/>
                      </a:pPr>
                      <a:r>
                        <a:rPr lang="en-IN" sz="30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 : F</a:t>
                      </a:r>
                      <a:endParaRPr sz="30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425" marR="184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Arial"/>
                        <a:buNone/>
                      </a:pPr>
                      <a:r>
                        <a:rPr lang="en-IN" sz="30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 : F</a:t>
                      </a:r>
                      <a:endParaRPr sz="30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425" marR="1842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Arial"/>
                        <a:buNone/>
                      </a:pPr>
                      <a:r>
                        <a:rPr lang="en-IN" sz="30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 sz="30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425" marR="184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Arial"/>
                        <a:buNone/>
                      </a:pPr>
                      <a:r>
                        <a:rPr lang="en-IN" sz="30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14%</a:t>
                      </a:r>
                      <a:endParaRPr sz="30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425" marR="184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Arial"/>
                        <a:buNone/>
                      </a:pPr>
                      <a:r>
                        <a:rPr lang="en-IN" sz="30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: 3</a:t>
                      </a:r>
                      <a:endParaRPr sz="30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425" marR="184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Arial"/>
                        <a:buNone/>
                      </a:pPr>
                      <a:r>
                        <a:rPr lang="en-IN" sz="30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: 5</a:t>
                      </a:r>
                      <a:endParaRPr sz="30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425" marR="1842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Arial"/>
                        <a:buNone/>
                      </a:pPr>
                      <a:r>
                        <a:rPr lang="en-IN" sz="30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30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425" marR="184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Arial"/>
                        <a:buNone/>
                      </a:pPr>
                      <a:r>
                        <a:rPr lang="en-IN" sz="30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20%</a:t>
                      </a:r>
                      <a:endParaRPr sz="30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425" marR="184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Arial"/>
                        <a:buNone/>
                      </a:pPr>
                      <a:r>
                        <a:rPr lang="en-IN" sz="30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 : 7</a:t>
                      </a:r>
                      <a:endParaRPr sz="30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425" marR="184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Arial"/>
                        <a:buNone/>
                      </a:pPr>
                      <a:r>
                        <a:rPr lang="en-IN" sz="30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: 7</a:t>
                      </a:r>
                      <a:endParaRPr sz="30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425" marR="1842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Arial"/>
                        <a:buNone/>
                      </a:pPr>
                      <a:r>
                        <a:rPr lang="en-IN" sz="30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30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425" marR="184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Arial"/>
                        <a:buNone/>
                      </a:pPr>
                      <a:r>
                        <a:rPr lang="en-IN" sz="30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12%</a:t>
                      </a:r>
                      <a:endParaRPr sz="30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425" marR="184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Arial"/>
                        <a:buNone/>
                      </a:pPr>
                      <a:r>
                        <a:rPr lang="en-IN" sz="30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 : 5</a:t>
                      </a:r>
                      <a:endParaRPr sz="30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425" marR="184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Arial"/>
                        <a:buNone/>
                      </a:pPr>
                      <a:r>
                        <a:rPr lang="en-IN" sz="30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3 : 10</a:t>
                      </a:r>
                      <a:endParaRPr sz="30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425" marR="1842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Arial"/>
                        <a:buNone/>
                      </a:pPr>
                      <a:r>
                        <a:rPr lang="en-IN" sz="30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30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425" marR="184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Arial"/>
                        <a:buNone/>
                      </a:pPr>
                      <a:r>
                        <a:rPr lang="en-IN" sz="30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16%</a:t>
                      </a:r>
                      <a:endParaRPr sz="30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425" marR="184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Arial"/>
                        <a:buNone/>
                      </a:pPr>
                      <a:r>
                        <a:rPr lang="en-IN" sz="30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: 7</a:t>
                      </a:r>
                      <a:endParaRPr sz="30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425" marR="184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000"/>
                        <a:buFont typeface="Arial"/>
                        <a:buNone/>
                      </a:pPr>
                      <a:r>
                        <a:rPr lang="en-IN" sz="30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8 : 5</a:t>
                      </a:r>
                      <a:endParaRPr sz="3000" u="none" strike="noStrike" cap="non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8425" marR="1842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" name="Google Shape;471;p24"/>
          <p:cNvSpPr txBox="1"/>
          <p:nvPr/>
        </p:nvSpPr>
        <p:spPr>
          <a:xfrm>
            <a:off x="15355186" y="9466302"/>
            <a:ext cx="2286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en-IN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Continued</a:t>
            </a:r>
            <a:endParaRPr sz="3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103</Words>
  <Application>Microsoft Office PowerPoint</Application>
  <PresentationFormat>Custom</PresentationFormat>
  <Paragraphs>51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Helvetica Neue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Bhavani K</dc:creator>
  <cp:lastModifiedBy>admin</cp:lastModifiedBy>
  <cp:revision>2</cp:revision>
  <dcterms:created xsi:type="dcterms:W3CDTF">2006-08-16T00:00:00Z</dcterms:created>
  <dcterms:modified xsi:type="dcterms:W3CDTF">2025-05-30T04:59:21Z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0x0101009B6EECE48810B4458F7ECDD92F1E2645</vt:lpwstr>
  </property>
  <property fmtid="{D5CDD505-2E9C-101B-9397-08002B2CF9AE}" pid="3" name="Order">
    <vt:r8>1071700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_SourceUrl">
    <vt:lpwstr/>
  </property>
  <property fmtid="{D5CDD505-2E9C-101B-9397-08002B2CF9AE}" pid="11" name="_SharedFileIndex">
    <vt:lpwstr/>
  </property>
</Properties>
</file>